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79.xml" ContentType="application/vnd.openxmlformats-officedocument.wordprocessingml.footer+xml"/>
  <Override PartName="/word/footer28.xml" ContentType="application/vnd.openxmlformats-officedocument.wordprocessingml.footer+xml"/>
  <Override PartName="/word/footer27.xml" ContentType="application/vnd.openxmlformats-officedocument.wordprocessingml.footer+xml"/>
  <Override PartName="/word/footer26.xml" ContentType="application/vnd.openxmlformats-officedocument.wordprocessingml.footer+xml"/>
  <Override PartName="/word/footer25.xml" ContentType="application/vnd.openxmlformats-officedocument.wordprocessingml.footer+xml"/>
  <Override PartName="/word/footer24.xml" ContentType="application/vnd.openxmlformats-officedocument.wordprocessingml.footer+xml"/>
  <Override PartName="/word/footer23.xml" ContentType="application/vnd.openxmlformats-officedocument.wordprocessingml.footer+xml"/>
  <Override PartName="/word/footer22.xml" ContentType="application/vnd.openxmlformats-officedocument.wordprocessingml.footer+xml"/>
  <Override PartName="/word/footer21.xml" ContentType="application/vnd.openxmlformats-officedocument.wordprocessingml.footer+xml"/>
  <Override PartName="/word/footer29.xml" ContentType="application/vnd.openxmlformats-officedocument.wordprocessingml.footer+xml"/>
  <Override PartName="/word/footer30.xml" ContentType="application/vnd.openxmlformats-officedocument.wordprocessingml.footer+xml"/>
  <Override PartName="/word/footer31.xml" ContentType="application/vnd.openxmlformats-officedocument.wordprocessingml.footer+xml"/>
  <Override PartName="/word/footer39.xml" ContentType="application/vnd.openxmlformats-officedocument.wordprocessingml.footer+xml"/>
  <Override PartName="/word/footer38.xml" ContentType="application/vnd.openxmlformats-officedocument.wordprocessingml.footer+xml"/>
  <Override PartName="/word/footer37.xml" ContentType="application/vnd.openxmlformats-officedocument.wordprocessingml.footer+xml"/>
  <Override PartName="/word/footer36.xml" ContentType="application/vnd.openxmlformats-officedocument.wordprocessingml.footer+xml"/>
  <Override PartName="/word/footer34.xml" ContentType="application/vnd.openxmlformats-officedocument.wordprocessingml.footer+xml"/>
  <Override PartName="/word/footer33.xml" ContentType="application/vnd.openxmlformats-officedocument.wordprocessingml.footer+xml"/>
  <Override PartName="/word/footer32.xml" ContentType="application/vnd.openxmlformats-officedocument.wordprocessingml.foot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oter14.xml" ContentType="application/vnd.openxmlformats-officedocument.wordprocessingml.footer+xml"/>
  <Override PartName="/word/footer13.xml" ContentType="application/vnd.openxmlformats-officedocument.wordprocessingml.footer+xml"/>
  <Override PartName="/word/footer12.xml" ContentType="application/vnd.openxmlformats-officedocument.wordprocessingml.footer+xml"/>
  <Override PartName="/word/footer11.xml" ContentType="application/vnd.openxmlformats-officedocument.wordprocessingml.footer+xml"/>
  <Override PartName="/word/footer10.xml" ContentType="application/vnd.openxmlformats-officedocument.wordprocessingml.footer+xml"/>
  <Override PartName="/word/footer9.xml" ContentType="application/vnd.openxmlformats-officedocument.wordprocessingml.footer+xml"/>
  <Override PartName="/word/footer8.xml" ContentType="application/vnd.openxmlformats-officedocument.wordprocessingml.footer+xml"/>
  <Override PartName="/word/footer15.xml" ContentType="application/vnd.openxmlformats-officedocument.wordprocessingml.footer+xml"/>
  <Override PartName="/word/footer16.xml" ContentType="application/vnd.openxmlformats-officedocument.wordprocessingml.footer+xml"/>
  <Override PartName="/word/footer17.xml" ContentType="application/vnd.openxmlformats-officedocument.wordprocessingml.footer+xml"/>
  <Override PartName="/word/footer4.xml" ContentType="application/vnd.openxmlformats-officedocument.wordprocessingml.footer+xml"/>
  <Override PartName="/word/footer20.xml" ContentType="application/vnd.openxmlformats-officedocument.wordprocessingml.footer+xml"/>
  <Override PartName="/word/footer19.xml" ContentType="application/vnd.openxmlformats-officedocument.wordprocessingml.footer+xml"/>
  <Override PartName="/word/footer18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footer40.xml" ContentType="application/vnd.openxmlformats-officedocument.wordprocessingml.footer+xml"/>
  <Override PartName="/word/footer35.xml" ContentType="application/vnd.openxmlformats-officedocument.wordprocessingml.footer+xml"/>
  <Override PartName="/word/footer42.xml" ContentType="application/vnd.openxmlformats-officedocument.wordprocessingml.footer+xml"/>
  <Override PartName="/word/footer70.xml" ContentType="application/vnd.openxmlformats-officedocument.wordprocessingml.footer+xml"/>
  <Override PartName="/word/footer69.xml" ContentType="application/vnd.openxmlformats-officedocument.wordprocessingml.footer+xml"/>
  <Override PartName="/word/footer68.xml" ContentType="application/vnd.openxmlformats-officedocument.wordprocessingml.footer+xml"/>
  <Override PartName="/word/footer41.xml" ContentType="application/vnd.openxmlformats-officedocument.wordprocessingml.footer+xml"/>
  <Override PartName="/word/footer66.xml" ContentType="application/vnd.openxmlformats-officedocument.wordprocessingml.footer+xml"/>
  <Override PartName="/word/footer65.xml" ContentType="application/vnd.openxmlformats-officedocument.wordprocessingml.footer+xml"/>
  <Override PartName="/word/footer64.xml" ContentType="application/vnd.openxmlformats-officedocument.wordprocessingml.footer+xml"/>
  <Override PartName="/word/footer63.xml" ContentType="application/vnd.openxmlformats-officedocument.wordprocessingml.footer+xml"/>
  <Override PartName="/word/footer71.xml" ContentType="application/vnd.openxmlformats-officedocument.wordprocessingml.footer+xml"/>
  <Override PartName="/word/footer72.xml" ContentType="application/vnd.openxmlformats-officedocument.wordprocessingml.footer+xml"/>
  <Override PartName="/word/footer7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78.xml" ContentType="application/vnd.openxmlformats-officedocument.wordprocessingml.footer+xml"/>
  <Override PartName="/word/footer77.xml" ContentType="application/vnd.openxmlformats-officedocument.wordprocessingml.footer+xml"/>
  <Override PartName="/word/footer76.xml" ContentType="application/vnd.openxmlformats-officedocument.wordprocessingml.footer+xml"/>
  <Override PartName="/word/footer75.xml" ContentType="application/vnd.openxmlformats-officedocument.wordprocessingml.footer+xml"/>
  <Override PartName="/word/footer74.xml" ContentType="application/vnd.openxmlformats-officedocument.wordprocessingml.footer+xml"/>
  <Override PartName="/word/footer62.xml" ContentType="application/vnd.openxmlformats-officedocument.wordprocessingml.footer+xml"/>
  <Override PartName="/word/footer67.xml" ContentType="application/vnd.openxmlformats-officedocument.wordprocessingml.footer+xml"/>
  <Override PartName="/word/footer60.xml" ContentType="application/vnd.openxmlformats-officedocument.wordprocessingml.footer+xml"/>
  <Override PartName="/word/footer49.xml" ContentType="application/vnd.openxmlformats-officedocument.wordprocessingml.footer+xml"/>
  <Override PartName="/word/footer48.xml" ContentType="application/vnd.openxmlformats-officedocument.wordprocessingml.footer+xml"/>
  <Override PartName="/word/footer47.xml" ContentType="application/vnd.openxmlformats-officedocument.wordprocessingml.footer+xml"/>
  <Override PartName="/word/footer61.xml" ContentType="application/vnd.openxmlformats-officedocument.wordprocessingml.footer+xml"/>
  <Override PartName="/word/footer45.xml" ContentType="application/vnd.openxmlformats-officedocument.wordprocessingml.footer+xml"/>
  <Override PartName="/word/footer44.xml" ContentType="application/vnd.openxmlformats-officedocument.wordprocessingml.footer+xml"/>
  <Override PartName="/word/footer43.xml" ContentType="application/vnd.openxmlformats-officedocument.wordprocessingml.footer+xml"/>
  <Override PartName="/word/footer50.xml" ContentType="application/vnd.openxmlformats-officedocument.wordprocessingml.footer+xml"/>
  <Override PartName="/word/footer46.xml" ContentType="application/vnd.openxmlformats-officedocument.wordprocessingml.footer+xml"/>
  <Override PartName="/word/footer52.xml" ContentType="application/vnd.openxmlformats-officedocument.wordprocessingml.footer+xml"/>
  <Override PartName="/word/footer59.xml" ContentType="application/vnd.openxmlformats-officedocument.wordprocessingml.footer+xml"/>
  <Override PartName="/word/footer58.xml" ContentType="application/vnd.openxmlformats-officedocument.wordprocessingml.footer+xml"/>
  <Override PartName="/word/footer57.xml" ContentType="application/vnd.openxmlformats-officedocument.wordprocessingml.footer+xml"/>
  <Override PartName="/word/footer56.xml" ContentType="application/vnd.openxmlformats-officedocument.wordprocessingml.footer+xml"/>
  <Override PartName="/word/footer51.xml" ContentType="application/vnd.openxmlformats-officedocument.wordprocessingml.footer+xml"/>
  <Override PartName="/word/footer55.xml" ContentType="application/vnd.openxmlformats-officedocument.wordprocessingml.footer+xml"/>
  <Override PartName="/word/footer54.xml" ContentType="application/vnd.openxmlformats-officedocument.wordprocessingml.footer+xml"/>
  <Override PartName="/word/footer5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docProps/custom.xml" ContentType="application/vnd.openxmlformats-officedocument.custom-propertie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:rsidR="00CE62C5" w:rsidRDefault="00280DE0">
      <w:pPr>
        <w:pStyle w:val="BodyText"/>
        <w:rPr>
          <w:rFonts w:ascii="Times New Roman"/>
          <w:sz w:val="20"/>
        </w:rPr>
      </w:pPr>
      <w:r>
        <w:pict>
          <v:group id="_x0000_s1758" style="position:absolute;margin-left:0;margin-top:0;width:595.3pt;height:841.9pt;z-index:-321868800;mso-position-horizontal-relative:page;mso-position-vertical-relative:page" coordsize="11906,16838">
            <v:shapetype id="_x0000_t75" coordsize="21600,21600" o:spt="75" o:preferrelative="t" path="m@4@5l@4@11@9@11@9@5xe" filled="f" stroked="f">
              <v:stroke joinstyle="miter"/>
              <v:formulas>
                <v:f eqn="if lineDrawn pixelLineWidth 0"/>
                <v:f eqn="sum @0 1 0"/>
                <v:f eqn="sum 0 0 @1"/>
                <v:f eqn="prod @2 1 2"/>
                <v:f eqn="prod @3 21600 pixelWidth"/>
                <v:f eqn="prod @3 21600 pixelHeight"/>
                <v:f eqn="sum @0 0 1"/>
                <v:f eqn="prod @6 1 2"/>
                <v:f eqn="prod @7 21600 pixelWidth"/>
                <v:f eqn="sum @8 21600 0"/>
                <v:f eqn="prod @7 21600 pixelHeight"/>
                <v:f eqn="sum @10 21600 0"/>
              </v:formulas>
              <v:path o:extrusionok="f" gradientshapeok="t" o:connecttype="rect"/>
              <o:lock v:ext="edit" aspectratio="t"/>
            </v:shapetype>
            <v:shape id="_x0000_s1844" type="#_x0000_t75" style="position:absolute;width:11906;height:16838">
              <v:imagedata r:id="rId7" o:title=""/>
            </v:shape>
            <v:shape id="_x0000_s1843" style="position:absolute;top:4722;width:11906;height:1602" coordorigin=",4723" coordsize="11906,1602" path="m11905,5405r-111,241l11787,5646r-464,l11175,5646r-147,172l10924,5198r-37,-216l10682,6119,10444,4844r-23,-121l9993,5646r-6,l9523,5646r-148,l9228,5818,9124,5198r-37,-216l8882,6119,8643,4844r-22,-121l8193,5646r-7,l7722,5646r-147,l7428,5818,7323,5198r-36,-216l7082,6119,6843,4844r-22,-121l6393,5646r-7,l5922,5646r-148,l5628,5818,5523,5198r-36,-216l5281,6119,5043,4844r-23,-121l4593,5646r-7,l4122,5646r-148,l3827,5818,3723,5198r-37,-216l3481,6119,3243,4844r-23,-121l2792,5646r-6,l2322,5646r-148,l2027,5818,1922,5198r-36,-216l1681,6119,1442,4844r-22,-121l992,5646r-7,l521,5646r-147,l227,5818,122,5198,86,4982,,5457r,209l85,5198r118,704l276,5818,391,5683r130,l985,5683r31,l1405,4844r277,1480l1719,6119r166,-921l2004,5902r72,-84l2191,5683r131,l2786,5683r30,l3205,4844r277,1480l3519,6119r166,-921l3804,5902r72,-84l3991,5683r131,l4586,5683r30,l5005,4844r277,1480l5319,6119r166,-921l5604,5902r72,-84l5791,5683r131,l6386,5683r30,l6805,4844r277,1480l7119,6119r167,-921l7404,5902r73,-84l7592,5683r130,l8186,5683r31,l8606,4844r277,1480l8920,6119r166,-921l9205,5902r72,-84l9392,5683r131,l9987,5683r30,l10406,4844r277,1480l10720,6119r166,-921l11005,5902r72,-84l11192,5683r131,l11787,5683r30,l11905,5493r,-88e" fillcolor="#c9e9f1" stroked="f">
              <v:path arrowok="t"/>
            </v:shape>
            <v:line id="_x0000_s1842" style="position:absolute" from="11323,7749" to="11906,7749" strokecolor="#c9e9f1" strokeweight=".65439mm"/>
            <v:shape id="_x0000_s1841" style="position:absolute;top:6806;width:11906;height:3623" coordorigin=",6806" coordsize="11906,3623" o:spt="100" adj="0,,0" path="m11787,7730r-471,l10945,6927r-56,-121l10627,8203r-166,-922l10422,7065r-141,836l10134,7730r-147,l9523,7730r-7,l9144,6927r-56,-121l8827,8203,8661,7281r-39,-216l8481,7901,8334,7730r-148,l7722,7730r-6,l7344,6927r-56,-121l7027,8203,6861,7281r-39,-216l6681,7901,6534,7730r-148,l5922,7730r-7,l5544,6927r-56,-121l5226,8203,5060,7281r-39,-216l4880,7901,4734,7730r-148,l4122,7730r-7,l3743,6927r-56,-121l3426,8203,3260,7281r-39,-216l3080,7901,2933,7730r-147,l2322,7730r-7,l1943,6927r-56,-121l1626,8203,1460,7281r-39,-216l1280,7901,1133,7730r-612,l521,7730r-6,l143,6927,87,6806,,7270r,202l102,6927r389,840l521,7767r464,l1116,7767r187,219l1317,7901r105,-620l1625,8408r39,-205l1902,6927r389,840l2322,7767r464,l2916,7767r187,219l3118,7901r104,-620l3425,8408r39,-205l3703,6927r388,840l4122,7767r464,l4716,7767r188,219l4918,7901r105,-620l5226,8408r38,-205l5503,6927r389,840l5922,7767r464,l6517,7767r187,219l6718,7901r105,-620l7026,8408r38,-205l7303,6927r389,840l7722,7767r464,l8317,7767r187,219l8519,7901r104,-620l8826,8408r39,-205l9103,6927r389,840l9523,7767r464,l10117,7767r188,219l10319,7901r104,-620l10627,8408r38,-205l10904,6927r389,840l11787,7767r,-37m11906,9510r-112,241l11787,9751r,l11175,9751r-147,171l10924,9302r-37,-216l10682,10224,10444,8949r-23,-121l9993,9751r-6,l9523,9751r-148,l9228,9922,9124,9302r-37,-216l8882,10224,8643,8949r-22,-121l8193,9751r-7,l7722,9751r-147,l7428,9922,7323,9302r-36,-216l7082,10224,6843,8949r-22,-121l6393,9751r-7,l5922,9751r-148,l5628,9922,5523,9302r-36,-216l5281,10224,5043,8949r-23,-121l4593,9751r-7,l4122,9751r-148,l3827,9922,3723,9302r-37,-216l3481,10224,3243,8949r-23,-121l2792,9751r-6,l2322,9751r-148,l2027,9922,1922,9302r-36,-216l1681,10224,1442,8949r-22,-121l992,9751r-471,l521,9751r-147,l227,9922,122,9302,86,9086,,9562r,209l84,9302r119,705l276,9922,391,9788r594,l985,9788r31,l1405,8949r277,1480l1719,10224r166,-922l2004,10007r72,-85l2191,9788r131,l2786,9788r30,l3205,8949r277,1480l3519,10224r166,-922l3804,10007r72,-85l3991,9788r131,l4586,9788r30,l5005,8949r277,1480l5319,10224r166,-922l5604,10007r72,-85l5791,9788r131,l6386,9788r31,l6805,8949r277,1480l7119,10224r167,-922l7404,10007r73,-85l7592,9788r130,l8186,9788r31,l8606,8949r277,1480l8920,10224r166,-922l9205,10007r72,-85l9392,9788r131,l9987,9788r30,l10406,8949r277,1480l10720,10224r166,-922l11005,10007r72,-85l11192,9788r131,l11323,9788r494,l11906,9598r,-88e" fillcolor="#c9e9f1" stroked="f">
              <v:stroke joinstyle="round"/>
              <v:formulas/>
              <v:path arrowok="t" o:connecttype="segments"/>
            </v:shape>
            <v:line id="_x0000_s1840" style="position:absolute" from="11323,11853" to="11906,11853" strokecolor="#c9e9f1" strokeweight=".65475mm"/>
            <v:shape id="_x0000_s1839" style="position:absolute;top:10911;width:11906;height:3623" coordorigin=",10911" coordsize="11906,3623" o:spt="100" adj="0,,0" path="m11787,11835r-471,l10945,11032r-56,-121l10627,12307r-166,-921l10422,11170r-141,836l10134,11835r-147,l9523,11835r-7,l9144,11032r-56,-121l8827,12307r-166,-921l8622,11170r-141,836l8334,11835r-148,l7722,11835r-6,l7344,11032r-56,-121l7027,12307r-166,-921l6822,11170r-141,836l6534,11835r-148,l5922,11835r-7,l5544,11032r-56,-121l5226,12307r-166,-921l5021,11170r-141,836l4734,11835r-148,l4122,11835r-7,l3743,11032r-56,-121l3426,12307r-166,-921l3221,11170r-141,836l2933,11835r-147,l2322,11835r-7,l1943,11032r-56,-121l1626,12307r-166,-921l1421,11170r-141,836l1133,11835r-148,l521,11835r-6,l143,11032,87,10911,,11375r,202l102,11032r389,840l521,11872r464,l1116,11872r187,218l1317,12006r105,-620l1625,12513r39,-206l1902,11032r389,840l2322,11872r464,l2916,11872r187,218l3118,12006r104,-620l3425,12513r39,-206l3703,11032r388,840l4122,11872r464,l4716,11872r188,218l4918,12006r105,-620l5226,12513r38,-206l5503,11032r389,840l5922,11872r464,l6517,11872r187,218l6718,12006r105,-620l7026,12513r38,-206l7303,11032r389,840l7722,11872r464,l8317,11872r187,218l8519,12006r104,-620l8826,12513r39,-206l9103,11032r389,840l9523,11872r464,l10117,11872r188,218l10319,12006r104,-620l10627,12513r38,-206l10904,11032r389,840l11787,11872r,-37m11906,13615r-112,241l11787,13856r-464,l11175,13856r-147,171l10924,13407r-37,-216l10682,14329r-238,-1276l10421,12932r-428,924l9987,13856r-464,l9375,13856r-147,171l9124,13407r-37,-216l8882,14329,8643,13053r-22,-121l8193,13856r-7,l7722,13856r-147,l7428,14027r-105,-620l7287,13191r-205,1138l6843,13053r-22,-121l6393,13856r-7,l5922,13856r-148,l5628,14027r-105,-620l5487,13191r-206,1138l5043,13053r-23,-121l4593,13856r-7,l4122,13856r-148,l3827,14027r-104,-620l3686,13191r-205,1138l3243,13053r-23,-121l2792,13856r-6,l2322,13856r-148,l2027,14027r-105,-620l1886,13191r-205,1138l1442,13053r-22,-121l992,13856r-7,l521,13856r-147,l227,14027,122,13407,86,13191,,13667r,209l84,13407r119,705l276,14027r115,-134l985,13893r,l1016,13893r389,-840l1682,14534r37,-205l1885,13407r119,705l2076,14027r115,-134l2322,13893r464,l2816,13893r389,-840l3482,14534r37,-205l3685,13407r119,705l3876,14027r115,-134l4122,13893r464,l4616,13893r389,-840l5282,14534r37,-205l5485,13407r119,705l5676,14027r115,-134l5922,13893r464,l6417,13893r388,-840l7082,14534r37,-205l7286,13407r118,705l7477,14027r115,-134l7722,13893r464,l8217,13893r389,-840l8883,14534r37,-205l9086,13407r119,705l9277,14027r115,-134l9523,13893r464,l10017,13893r389,-840l10683,14534r37,-205l10886,13407r119,705l11077,14027r115,-134l11323,13893r,l11817,13893r89,-190l11906,13615e" fillcolor="#c9e9f1" stroked="f">
              <v:stroke joinstyle="round"/>
              <v:formulas/>
              <v:path arrowok="t" o:connecttype="segments"/>
            </v:shape>
            <v:line id="_x0000_s1838" style="position:absolute" from="11323,15958" to="11906,15958" strokecolor="#c9e9f1" strokeweight=".65439mm"/>
            <v:shape id="_x0000_s1837" style="position:absolute;top:15016;width:11787;height:1602" coordorigin=",15016" coordsize="11787,1602" path="m11787,15940r-471,l10945,15137r-56,-121l10627,16412r-166,-921l10422,15275r-141,836l10134,15940r-147,l9523,15940r-7,l9144,15137r-56,-121l8827,16412r-166,-921l8622,15275r-141,836l8334,15940r-148,l7722,15940r-6,l7344,15137r-56,-121l7027,16412r-166,-921l6822,15275r-141,836l6534,15940r-148,l5922,15940r-7,l5544,15137r-56,-121l5226,16412r-166,-921l5021,15275r-141,836l4734,15940r-148,l4122,15940r-7,l3743,15137r-56,-121l3426,16412r-166,-921l3221,15275r-141,836l2933,15940r-147,l2322,15940r-7,l1943,15137r-56,-121l1626,16412r-166,-921l1421,15275r-141,836l1133,15940r-148,l521,15940r-6,l143,15137,87,15016,,15480r,202l102,15137r389,840l521,15977r464,l1116,15977r187,218l1317,16111r105,-620l1625,16618r39,-206l1902,15137r389,840l2322,15977r464,l2916,15977r187,218l3118,16111r104,-620l3425,16618r39,-206l3703,15137r388,840l4122,15977r464,l4716,15977r188,218l4918,16111r105,-620l5226,16618r38,-206l5503,15137r389,840l5922,15977r464,l6517,15977r187,218l6718,16111r105,-620l7026,16618r38,-206l7303,15137r389,840l7722,15977r464,l8317,15977r187,218l8519,16111r104,-620l8826,16618r39,-206l9103,15137r389,840l9523,15977r464,l10117,15977r188,218l10319,16111r104,-620l10627,16618r38,-206l10904,15137r389,840l11787,15977r,-37e" fillcolor="#c9e9f1" stroked="f">
              <v:path arrowok="t"/>
            </v:shape>
            <v:shape id="_x0000_s1836" style="position:absolute;left:752;top:1615;width:796;height:304" coordorigin="752,1616" coordsize="796,304" o:spt="100" adj="0,,0" path="m843,1616r-91,56l752,1793r71,38l897,1861r76,24l1052,1900r81,6l1138,1910r12,10l1162,1910r5,-4l1248,1900r79,-15l1404,1861r73,-30l1548,1793r,-72l1150,1721r-12,-9l1133,1708r-76,-8l983,1681r-71,-28l844,1616r-1,xm1457,1616r-1,1l1389,1653r-71,28l1244,1700r-77,8l1162,1712r-12,9l1548,1721r,-49l1459,1617r-2,-1xe" fillcolor="black" stroked="f">
              <v:stroke joinstyle="round"/>
              <v:formulas/>
              <v:path arrowok="t" o:connecttype="segments"/>
            </v:shape>
            <v:shape id="_x0000_s1835" type="#_x0000_t75" style="position:absolute;left:770;top:1635;width:761;height:263">
              <v:imagedata r:id="rId8" o:title=""/>
            </v:shape>
            <v:shape id="_x0000_s1834" style="position:absolute;left:1000;top:700;width:76;height:75" coordorigin="1000,701" coordsize="76,75" o:spt="100" adj="0,,0" path="m1075,758r-50,l1032,758r12,3l1059,767r14,8l1075,769r,-7l1075,758xm1050,701r-3,2l1045,704r-19,11l1028,723r-7,4l1008,737r-7,10l1000,757r2,8l1004,764r10,l1025,758r50,l1075,755r-1,-16l1069,724r-8,-13l1050,701xe" stroked="f">
              <v:stroke joinstyle="round"/>
              <v:formulas/>
              <v:path arrowok="t" o:connecttype="segments"/>
            </v:shape>
            <v:shape id="_x0000_s1833" style="position:absolute;left:684;top:680;width:930;height:869" coordorigin="685,680" coordsize="930,869" o:spt="100" adj="0,,0" path="m1363,1413r-169,l1222,1414r24,11l1259,1439r16,20l1290,1479r9,14l1314,1521r8,16l1328,1549r-1,-12l1327,1526r6,-2l1340,1522r11,l1350,1506r4,-2l1357,1502r24,l1372,1466r-9,-53xm982,1522r-23,l965,1524r7,2l972,1537r,11l976,1538r4,-10l982,1522xm991,1502r-50,l945,1504r3,2l947,1537r,1l948,1541r2,-4l959,1522r23,l984,1517r5,-9l991,1502xm1351,1522r-11,l1348,1537r2,4l1352,1538r,-1l1351,1522xm1352,1306r-410,l947,1310r-1,26l939,1391r-12,66l914,1516r4,l941,1502r50,l994,1497r7,-12l1008,1472r7,-11l1023,1451r13,-14l1051,1425r14,-8l1085,1415r104,l1194,1413r169,l1362,1409r-6,-47l1353,1339r,-11l1352,1310r,-4xm1381,1502r-24,l1380,1516r5,l1381,1502xm1189,1415r-104,l1111,1418r23,9l1148,1444r,l1152,1444r,l1169,1422r20,-7xm1391,1081r-484,l908,1342r18,-23l936,1308r6,-2l1352,1306r,-21l1354,1266r38,l1392,1217r,-55l1392,1125r-1,-44xm1392,1266r-38,l1356,1287r5,17l1372,1320r19,22l1391,1301r1,-35xm809,856r-30,10l754,886r-21,26l717,938r-14,29l695,996r-5,31l690,1059r,32l691,1132r-1,31l687,1198r-2,17l715,1198r136,-73l884,1106r9,-9l897,1091r10,-10l1608,1081r1,-22l1608,1027r-4,-31l1595,967r-13,-29l1565,911r-10,-11l986,900r-33,-1l926,896r-16,-4l884,882,860,869,835,858r-26,-2xm1608,1081r-217,l1401,1091r3,8l1414,1106r45,26l1587,1200r27,15l1613,1209r-1,-6l1612,1198r-3,-35l1608,1132r,-41l1608,1081xm1026,713r,8l1030,733r11,15l1057,763r17,14l1068,783r4,15l1077,814r2,12l1076,839r-7,21l1052,881r-32,14l986,900r569,l1553,898r-190,l1339,897r-22,-7l1292,875r-17,-26l1251,805r-24,-45l1211,729r-11,-14l1030,715r-4,-2xm1487,854r-26,3l1437,868r-23,14l1389,892r-26,6l1553,898r-10,-12l1517,865r-30,-11xm1115,680r-32,4l1056,693r-17,11l1030,715r170,l1198,712r-16,-13l1164,689r-21,-7l1115,680xe" fillcolor="#ad833b" stroked="f">
              <v:stroke joinstyle="round"/>
              <v:formulas/>
              <v:path arrowok="t" o:connecttype="segments"/>
            </v:shape>
            <v:shape id="_x0000_s1832" type="#_x0000_t75" style="position:absolute;left:1390;top:1185;width:223;height:304">
              <v:imagedata r:id="rId9" o:title=""/>
            </v:shape>
            <v:shape id="_x0000_s1831" type="#_x0000_t75" style="position:absolute;left:686;top:1185;width:223;height:304">
              <v:imagedata r:id="rId10" o:title=""/>
            </v:shape>
            <v:shape id="_x0000_s1830" type="#_x0000_t75" style="position:absolute;left:986;top:1409;width:326;height:270">
              <v:imagedata r:id="rId11" o:title=""/>
            </v:shape>
            <v:shape id="_x0000_s1829" type="#_x0000_t75" style="position:absolute;left:1391;top:1065;width:222;height:280">
              <v:imagedata r:id="rId12" o:title=""/>
            </v:shape>
            <v:shape id="_x0000_s1828" style="position:absolute;left:1389;top:1283;width:224;height:453" coordorigin="1390,1283" coordsize="224,453" path="m1391,1283r-1,31l1391,1347r1,27l1416,1431r13,13l1431,1458r6,18l1449,1493r18,13l1471,1522r9,18l1495,1556r20,13l1520,1588r13,15l1549,1615r15,6l1565,1673r14,33l1599,1726r14,9l1612,1693r-2,-123l1610,1532r-22,-57l1526,1424r-56,-54l1424,1320r-33,-37xe" stroked="f">
              <v:path arrowok="t"/>
            </v:shape>
            <v:shape id="_x0000_s1827" type="#_x0000_t75" style="position:absolute;left:686;top:1065;width:222;height:280">
              <v:imagedata r:id="rId13" o:title=""/>
            </v:shape>
            <v:shape id="_x0000_s1826" style="position:absolute;left:686;top:1283;width:223;height:453" coordorigin="687,1283" coordsize="223,453" path="m908,1283r-32,37l830,1370r-56,54l711,1475r-12,12l692,1500r-2,15l689,1532r,38l688,1631r-1,62l687,1735r14,-9l720,1706r15,-33l736,1621r15,-6l767,1603r12,-15l785,1569r20,-13l820,1540r9,-18l832,1506r18,-13l862,1476r6,-18l870,1444r14,-13l907,1374r3,-60l908,1283xe" stroked="f">
              <v:path arrowok="t"/>
            </v:shape>
            <v:shape id="_x0000_s1825" type="#_x0000_t75" style="position:absolute;left:986;top:1409;width:326;height:270">
              <v:imagedata r:id="rId14" o:title=""/>
            </v:shape>
            <v:shape id="_x0000_s1824" type="#_x0000_t75" style="position:absolute;left:1169;top:1065;width:444;height:670">
              <v:imagedata r:id="rId15" o:title=""/>
            </v:shape>
            <v:shape id="_x0000_s1823" type="#_x0000_t75" style="position:absolute;left:686;top:878;width:444;height:857">
              <v:imagedata r:id="rId16" o:title=""/>
            </v:shape>
            <v:shape id="_x0000_s1822" type="#_x0000_t75" style="position:absolute;left:1025;top:678;width:575;height:521">
              <v:imagedata r:id="rId17" o:title=""/>
            </v:shape>
            <v:shape id="_x0000_s1821" type="#_x0000_t75" style="position:absolute;left:842;top:1511;width:127;height:182">
              <v:imagedata r:id="rId18" o:title=""/>
            </v:shape>
            <v:shape id="_x0000_s1820" type="#_x0000_t75" style="position:absolute;left:1330;top:1511;width:129;height:182">
              <v:imagedata r:id="rId19" o:title=""/>
            </v:shape>
            <v:shape id="_x0000_s1819" type="#_x0000_t75" style="position:absolute;left:669;top:673;width:960;height:1072">
              <v:imagedata r:id="rId20" o:title=""/>
            </v:shape>
            <v:shape id="_x0000_s1818" type="#_x0000_t75" style="position:absolute;left:998;top:990;width:302;height:301">
              <v:imagedata r:id="rId21" o:title=""/>
            </v:shape>
            <v:shape id="_x0000_s1817" style="position:absolute;left:1006;top:990;width:284;height:101" coordorigin="1007,990" coordsize="284,101" o:spt="100" adj="0,,0" path="m1149,990r-14,1l1122,992r-12,3l1098,999r-30,15l1042,1035r-21,26l1007,1091r26,-5l1099,1077r92,-1l1283,1076r-14,-26l1236,1018r-40,-20l1149,990xm1283,1076r-92,l1291,1091r-8,-15xe" fillcolor="#009448" stroked="f">
              <v:stroke joinstyle="round"/>
              <v:formulas/>
              <v:path arrowok="t" o:connecttype="segments"/>
            </v:shape>
            <v:shape id="_x0000_s1816" style="position:absolute;left:1006;top:1190;width:284;height:101" coordorigin="1007,1191" coordsize="284,101" o:spt="100" adj="0,,0" path="m1007,1191r14,30l1042,1247r26,21l1098,1282r12,4l1122,1289r13,2l1149,1291r47,-7l1236,1263r33,-32l1283,1206r-92,l1099,1204r-66,-8l1007,1191xm1291,1191r-100,15l1283,1206r8,-15xe" fillcolor="black" stroked="f">
              <v:stroke joinstyle="round"/>
              <v:formulas/>
              <v:path arrowok="t" o:connecttype="segments"/>
            </v:shape>
            <v:shape id="_x0000_s1815" type="#_x0000_t75" style="position:absolute;left:1095;top:1197;width:182;height:82">
              <v:imagedata r:id="rId22" o:title=""/>
            </v:shape>
            <v:shape id="_x0000_s1814" type="#_x0000_t75" style="position:absolute;left:1095;top:1002;width:194;height:199">
              <v:imagedata r:id="rId23" o:title=""/>
            </v:shape>
            <v:shape id="_x0000_s1813" style="position:absolute;left:998;top:999;width:100;height:284" coordorigin="998,999" coordsize="100,284" path="m1098,999r-40,22l1026,1053r-20,41l998,1141r7,46l1026,1228r31,32l1097,1282r-1,-10l1092,1242r-3,-46l1087,1141r1,-55l1089,1055r3,-25l1098,999xe" fillcolor="#da1a32" stroked="f">
              <v:path arrowok="t"/>
            </v:shape>
            <v:shape id="_x0000_s1812" type="#_x0000_t75" style="position:absolute;left:1013;top:1018;width:79;height:251">
              <v:imagedata r:id="rId24" o:title=""/>
            </v:shape>
            <v:shape id="_x0000_s1811" type="#_x0000_t75" style="position:absolute;left:947;top:933;width:403;height:394">
              <v:imagedata r:id="rId25" o:title=""/>
            </v:shape>
            <v:shape id="_x0000_s1810" type="#_x0000_t75" style="position:absolute;left:777;top:1672;width:746;height:186">
              <v:imagedata r:id="rId26" o:title=""/>
            </v:shape>
            <v:shape id="_x0000_s1809" type="#_x0000_t75" style="position:absolute;left:1891;top:934;width:2584;height:159">
              <v:imagedata r:id="rId27" o:title=""/>
            </v:shape>
            <v:shape id="_x0000_s1808" type="#_x0000_t75" style="position:absolute;left:1891;top:1255;width:183;height:154">
              <v:imagedata r:id="rId28" o:title=""/>
            </v:shape>
            <v:line id="_x0000_s1807" style="position:absolute" from="2121,1255" to="2121,1409" strokecolor="#ad833b" strokeweight=".55917mm"/>
            <v:shape id="_x0000_s1806" type="#_x0000_t75" style="position:absolute;left:2173;top:1255;width:131;height:156">
              <v:imagedata r:id="rId29" o:title=""/>
            </v:shape>
            <v:shape id="_x0000_s1805" type="#_x0000_t75" style="position:absolute;left:2344;top:1252;width:3474;height:159">
              <v:imagedata r:id="rId30" o:title=""/>
            </v:shape>
            <v:shape id="_x0000_s1804" type="#_x0000_t75" style="position:absolute;left:1443;top:12388;width:2391;height:1555">
              <v:imagedata r:id="rId31" o:title=""/>
            </v:shape>
            <v:shape id="_x0000_s1803" style="position:absolute;left:5023;top:8280;width:942;height:938" coordorigin="5024,8281" coordsize="942,938" o:spt="100" adj="0,,0" path="m5544,8281r-438,788l5024,9218r24,-1l5205,9203r102,-7l5406,9195r139,l5579,9183r52,-31l5686,9109r54,-54l5791,8992r48,-71l5881,8844r33,-82l5937,8678r28,-166l5933,8415r-128,-65l5544,8281xm5545,9195r-139,l5487,9201r43,-1l5545,9195xe" fillcolor="#b7b7b8" stroked="f">
              <v:stroke joinstyle="round"/>
              <v:formulas/>
              <v:path arrowok="t" o:connecttype="segments"/>
            </v:shape>
            <v:shape id="_x0000_s1802" style="position:absolute;left:1548;top:14681;width:10358;height:941" coordorigin="1548,14681" coordsize="10358,941" o:spt="100" adj="0,,0" path="m11905,15311r-4328,l7648,15312r70,3l7787,15319r70,6l7926,15332r71,7l8068,15349r73,10l8739,15451r83,14l8908,15478r177,26l9267,15527r184,21l9727,15575r266,21l10241,15611r150,7l10527,15621r61,1l10645,15622r52,-1l10743,15620r854,-42l11905,15559r,-248xm2633,14681r-27,l2130,14770r-446,221l1642,15015r-34,24l1582,15062r-18,23l1553,15106r-5,21l1551,15147r8,19l1574,15184r21,18l1621,15219r32,16l1689,15251r41,15l1776,15280r50,13l1879,15306r58,13l1997,15331r64,11l2127,15352r69,10l2267,15372r73,9l2490,15398r155,15l2880,15432r308,20l3862,15485r47,1l3964,15487r61,-1l4092,15484r72,-2l4322,15474r172,-12l4675,15447r186,-18l5047,15407r91,-12l5228,15382r87,-13l5399,15355r81,-15l5557,15324r1709,l7273,15324r80,-6l7430,15314r74,-2l11905,15311r,-346l7736,14965r-99,-2l7626,14962r-2033,l5533,14949r-66,-14l5397,14921r-76,-14l5239,14893r-179,-29l4858,14836,3420,14707r-787,-26xm7266,15324r-1709,l5624,15336r72,10l5772,15355r80,7l5935,15368r86,5l6109,15376r89,3l6288,15380r90,l6468,15379r89,-1l6644,15375r86,-4l6812,15367r79,-6l6967,15355r71,-6l7190,15331r76,-7xm11169,14683r-1209,49l9442,14772r-85,11l9046,14829r-203,35l8834,14865r-127,19l8557,14903r-186,22l8269,14935r-106,9l8055,14953r-109,6l7840,14963r-104,2l11905,14965r,-258l11169,14683xm6408,14886r-90,1l6229,14889r-88,4l6054,14898r-84,6l5888,14912r-79,10l5733,14934r-72,13l5593,14962r2033,l7545,14958r-84,-9l7412,14942r-54,-6l7299,14930r-135,-13l7013,14906r-164,-10l6676,14890r-88,-2l6498,14886r-90,xe" fillcolor="#616161" stroked="f">
              <v:fill opacity="3932f"/>
              <v:stroke joinstyle="round"/>
              <v:formulas/>
              <v:path arrowok="t" o:connecttype="segments"/>
            </v:shape>
            <v:shape id="_x0000_s1801" style="position:absolute;left:5693;top:7973;width:1188;height:1281" coordorigin="5693,7973" coordsize="1188,1281" path="m6710,7973r-413,731l5693,9106r138,148l6572,8937r309,-852l6710,7973xe" fillcolor="#d1d3d4" stroked="f">
              <v:path arrowok="t"/>
            </v:shape>
            <v:shape id="_x0000_s1800" style="position:absolute;left:8760;top:9370;width:696;height:1075" coordorigin="8761,9370" coordsize="696,1075" path="m9457,9370r-135,64l8761,10249r29,196l9205,10440,9457,9370xe" fillcolor="#4c4c4c" stroked="f">
              <v:path arrowok="t"/>
            </v:shape>
            <v:shape id="_x0000_s1799" style="position:absolute;left:5601;top:11147;width:1001;height:3739" coordorigin="5601,11147" coordsize="1001,3739" path="m5601,11147r334,1868l6102,14886r228,-3l6602,12851r-37,-1574l5601,11147xe" fillcolor="#8c9498" stroked="f">
              <v:path arrowok="t"/>
            </v:shape>
            <v:shape id="_x0000_s1798" style="position:absolute;left:5111;top:14855;width:1363;height:327" coordorigin="5111,14856" coordsize="1363,327" o:spt="100" adj="0,,0" path="m5523,15085r-196,-167l5111,14918r,186l5474,15183r49,-98m6474,14977r-125,-121l6103,14858r1,124l6352,15102r122,-125e" fillcolor="#3a3029" stroked="f">
              <v:stroke joinstyle="round"/>
              <v:formulas/>
              <v:path arrowok="t" o:connecttype="segments"/>
            </v:shape>
            <v:shape id="_x0000_s1797" style="position:absolute;left:4916;top:11685;width:859;height:3256" coordorigin="4916,11685" coordsize="859,3256" path="m5350,11685r-434,202l5101,13350r-11,1577l5397,14941r215,-1520l5774,11896r-424,-211xe" fillcolor="#8c9498" stroked="f">
              <v:path arrowok="t"/>
            </v:shape>
            <v:shape id="_x0000_s1796" style="position:absolute;left:4674;top:9091;width:2208;height:5952" coordorigin="4674,9091" coordsize="2208,5952" path="m5745,9091r-595,112l4952,10408r-238,4368l4674,14988r212,55l5554,14928r1327,-298l6859,14042r-72,-1355l6656,11182,6458,10141,6274,9681,6138,9418,5984,9254,5745,9091xe" fillcolor="#e6e7e8" stroked="f">
              <v:path arrowok="t"/>
            </v:shape>
            <v:shape id="_x0000_s1795" style="position:absolute;left:5064;top:8505;width:629;height:777" coordorigin="5065,8506" coordsize="629,777" o:spt="100" adj="0,,0" path="m5595,9126r-250,l5359,9166r15,39l5392,9244r18,39l5610,9207r-6,-39l5595,9129r,-3xm5430,8506r-75,4l5282,8528r-70,29l5148,8597r-29,24l5093,8649r-19,31l5065,8715r,21l5067,8757r5,20l5078,8798r70,233l5153,9046r5,14l5164,9073r7,12l5205,9114r44,13l5297,9130r48,-4l5595,9126r-3,-35l5602,9056r13,-16l5632,9026r18,-13l5666,8998r20,-34l5693,8924r-3,-42l5683,8841r-29,-140l5645,8662r-11,-37l5617,8590r-23,-30l5574,8545r-22,-13l5529,8523r-25,-7l5430,8506xe" fillcolor="#eaceb1" stroked="f">
              <v:stroke joinstyle="round"/>
              <v:formulas/>
              <v:path arrowok="t" o:connecttype="segments"/>
            </v:shape>
            <v:shape id="_x0000_s1794" style="position:absolute;left:5375;top:9201;width:1161;height:3076" coordorigin="5376,9201" coordsize="1161,3076" path="m5630,9201r-254,84l5377,9303r7,22l5392,9346r6,17l5419,9437r21,73l5460,9583r21,74l5501,9730r21,73l5563,9950r40,147l5625,10177r45,160l5692,10417r22,81l5731,10573r13,78l5752,10730r4,80l5757,10890r-2,81l5752,11052r-5,80l5741,11212r-6,78l5729,11367r-6,83l5716,11533r-7,83l5702,11698r-8,83l5686,11863r-16,166l5662,12111r-8,83l5647,12276r889,-169l6389,11060r-23,-164l6354,10815r-13,-81l6324,10655r-20,-79l6280,10498r-30,-77l6215,10345r-38,-71l6140,10203r-73,-143l5957,9846,5666,9273r-36,-72xe" fillcolor="#e6e7e8" stroked="f">
              <v:path arrowok="t"/>
            </v:shape>
            <v:shape id="_x0000_s1793" style="position:absolute;left:10060;top:14757;width:281;height:317" coordorigin="10060,14757" coordsize="281,317" path="m10321,14757r-177,122l10060,14989r104,85l10341,14953r-20,-196xe" fillcolor="#524a44" stroked="f">
              <v:path arrowok="t"/>
            </v:shape>
            <v:shape id="_x0000_s1792" style="position:absolute;left:8930;top:11837;width:1426;height:3106" coordorigin="8930,11838" coordsize="1426,3106" path="m10356,12167r-30,-297l9604,11838r,177l8930,12201r382,2743l9486,14944r31,-1758l9605,12843r72,444l10156,14885r181,-63l10091,13186r265,-1019e" fillcolor="#cab5a1" stroked="f">
              <v:path arrowok="t"/>
            </v:shape>
            <v:shape id="_x0000_s1791" style="position:absolute;left:9203;top:14921;width:282;height:198" coordorigin="9203,14922" coordsize="282,198" path="m9485,14922r-188,l9203,15020r94,99l9485,15020r,-98xe" fillcolor="#524a44" stroked="f">
              <v:path arrowok="t"/>
            </v:shape>
            <v:shape id="_x0000_s1790" style="position:absolute;left:8349;top:9216;width:2407;height:5611" coordorigin="8350,9216" coordsize="2407,5611" o:spt="100" adj="0,,0" path="m9772,9216r-67,7l9641,9238r-61,24l9523,9293r-54,38l9418,9375r-48,49l9325,9477r-42,57l9243,9594r-37,62l9172,9719r-32,64l9110,9847r-33,73l9045,9994r-32,74l8982,10143r-31,74l8921,10292r-29,75l8863,10443r-28,75l8808,10594r-27,76l8755,10746r-26,77l8705,10900r-25,76l8657,11053r-23,78l8611,11208r-22,77l8567,11362r-22,77l8523,11517r-20,78l8483,11672r-20,78l8445,11829r-17,78l8412,11986r-15,79l8383,12144r-12,79l8361,12303r-9,81l8350,12462r8,72l8384,12599r47,54l8506,12696r26,17l8557,12739r23,36l8602,12819r22,53l8644,12932r19,67l8682,13071r18,78l8717,13232r16,86l8750,13408r15,93l8781,13595r15,95l8812,13786r15,95l8843,13976r16,93l8875,14160r17,87l8909,14331r18,80l8945,14486r19,68l8985,14617r21,55l9028,14719r24,39l9076,14788r27,19l9130,14816r57,6l9250,14825r70,2l9395,14827r80,-1l9559,14824r269,-12l10366,14782r156,-6l10592,14775r125,l10724,14773r9,-10l10741,14746r7,-24l10752,14692r3,-36l10756,14614r,-47l10754,14514r-3,-57l10747,14395r-6,-67l10735,14257r-8,-74l10718,14104r-10,-81l10697,13938r-12,-87l10673,13761r-13,-92l10646,13574r-15,-96l10616,13381r-15,-99l10585,13183r-16,-101l10553,12982r-16,-101l10520,12781r-16,-100l10487,12581r-64,-385l10408,12104r-15,-90l10379,11927r-14,-84l10352,11762r-13,-77l10328,11611r-11,-70l10299,11420r-15,-117l10270,11188r-12,-111l10248,10969r-9,-105l10232,10762r-6,-98l10221,10570r-4,-91l10215,10392r-2,-82l10211,10231r,-75l10211,10068r,-48l10212,9958r,-57l10214,9802r,-43l10215,9722r,-32l10214,9663r-18,-106l10160,9475r-42,-60l10084,9379r-15,-12l10029,9343r-70,-84l9918,9234r-75,-14l9772,9216xm10717,14775r-62,l10712,14776r5,-1xe" fillcolor="#3a3a3a" stroked="f">
              <v:stroke joinstyle="round"/>
              <v:formulas/>
              <v:path arrowok="t" o:connecttype="segments"/>
            </v:shape>
            <v:shape id="_x0000_s1789" style="position:absolute;left:7136;top:8568;width:944;height:787" coordorigin="7137,8568" coordsize="944,787" path="m8080,8890l7616,8568r-313,110l7317,8690r-115,-12l7137,8879r64,144l7739,9355r79,-74l7431,8898r-61,-160l7440,8800r596,195l8080,8890e" fillcolor="#eaceb1" stroked="f">
              <v:path arrowok="t"/>
            </v:shape>
            <v:shape id="_x0000_s1788" style="position:absolute;left:6187;top:7096;width:1590;height:1791" coordorigin="6187,7096" coordsize="1590,1791" path="m7777,8213r-6,-75l7756,8071r-22,-61l7705,7956r-70,-94l7553,7783r-81,-72l7401,7658r-81,-45l7234,7574r-60,-21l7327,7435r163,-249l7394,7096r-231,199l6833,7486r-24,4l6781,7508r-39,35l6682,7580r-48,42l6599,7669r-23,52l6565,7778r1,62l6567,7845r-41,-81l6413,8053r-226,127l6224,8262r278,-63l6641,8060r42,76l6728,8216r33,75l6785,8362r20,66l6822,8492r18,61l6862,8613r28,59l6928,8731r51,60l7045,8851r56,30l7149,8887r43,-14l7231,8844r39,-41l7310,8756r45,-48l7404,8671r51,-20l7505,8641r51,-7l7604,8623r89,-64l7730,8492r28,-103l7773,8297r4,-84e" fillcolor="#c3969c" stroked="f">
              <v:path arrowok="t"/>
            </v:shape>
            <v:shape id="_x0000_s1787" style="position:absolute;left:5998;top:7272;width:272;height:403" coordorigin="5998,7272" coordsize="272,403" path="m6129,7272r-56,27l6016,7354r-18,58l6013,7478r39,84l6093,7635r36,34l6182,7675r88,-13l6185,7596r-41,-55l6137,7465r15,-127l6154,7321r-2,-31l6129,7272xe" fillcolor="#764d3e" stroked="f">
              <v:path arrowok="t"/>
            </v:shape>
            <v:shape id="_x0000_s1786" style="position:absolute;left:6125;top:7194;width:663;height:552" coordorigin="6125,7194" coordsize="663,552" o:spt="100" adj="0,,0" path="m6404,7194r-61,7l6286,7220r-51,28l6192,7285r-35,44l6135,7378r-10,52l6131,7484r23,56l6195,7594r44,42l6287,7675r52,32l6395,7731r59,14l6516,7746r59,-13l6628,7704r11,-9l6650,7686r9,-10l6668,7666r63,l6741,7657r22,-22l6781,7612r6,-22l6780,7572r-14,-19l6748,7536r-16,-13l6742,7460r-15,-61l6692,7342r-48,-51l6587,7249r-61,-31l6467,7200r-63,-6xm6731,7666r-63,l6679,7673r10,6l6698,7683r7,1l6712,7682r6,-4l6731,7666xe" fillcolor="#eaceb1" stroked="f">
              <v:stroke joinstyle="round"/>
              <v:formulas/>
              <v:path arrowok="t" o:connecttype="segments"/>
            </v:shape>
            <v:shape id="_x0000_s1785" style="position:absolute;left:5999;top:6900;width:823;height:517" coordorigin="5999,6901" coordsize="823,517" o:spt="100" adj="0,,0" path="m6365,6901r-131,32l6155,6972r-59,71l6025,7171r-22,60l5999,7291r19,56l6065,7391r27,13l6120,7413r29,4l6178,7417r78,-14l6329,7374r71,-33l6472,7312r76,-13l6816,7299r5,-12l6812,7229r-40,-91l6678,7036r-137,-74l6418,6916r-53,-15xm6816,7299r-268,l6599,7299r37,11l6675,7342r61,64l6797,7338r19,-39xe" fillcolor="#764d3e" stroked="f">
              <v:stroke joinstyle="round"/>
              <v:formulas/>
              <v:path arrowok="t" o:connecttype="segments"/>
            </v:shape>
            <v:shape id="_x0000_s1784" style="position:absolute;left:6525;top:7480;width:710;height:755" coordorigin="6526,7481" coordsize="710,755" o:spt="100" adj="0,,0" path="m6573,7733r-47,31l6655,8064r86,144l6821,8235r112,-50l7004,8144r66,-47l7130,8046r49,-55l7215,7935r20,-56l7235,7824r,-1l6675,7823r-38,-11l6604,7781r-23,-33l6573,7733xm6854,7481r-51,25l6869,7551r30,30l6901,7608r-19,39l6839,7701r-60,56l6718,7802r-43,21l7235,7823r-22,-52l7117,7668r-119,-94l6897,7507r-43,-26xe" fillcolor="#f2d264" stroked="f">
              <v:stroke joinstyle="round"/>
              <v:formulas/>
              <v:path arrowok="t" o:connecttype="segments"/>
            </v:shape>
            <v:shape id="_x0000_s1783" style="position:absolute;left:7675;top:8884;width:460;height:568" coordorigin="7675,8884" coordsize="460,568" o:spt="100" adj="0,,0" path="m7845,9301r-43,-37l7707,9333r-32,79l7729,9452r116,-151m8135,8927r-64,-43l8021,9002r41,113l8112,9098r23,-171e" fillcolor="#3a3029" stroked="f">
              <v:stroke joinstyle="round"/>
              <v:formulas/>
              <v:path arrowok="t" o:connecttype="segments"/>
            </v:shape>
            <v:shape id="_x0000_s1782" type="#_x0000_t75" style="position:absolute;left:7404;top:6972;width:127;height:201">
              <v:imagedata r:id="rId32" o:title=""/>
            </v:shape>
            <v:shape id="_x0000_s1781" type="#_x0000_t75" style="position:absolute;left:6087;top:8186;width:134;height:126">
              <v:imagedata r:id="rId33" o:title=""/>
            </v:shape>
            <v:shape id="_x0000_s1780" style="position:absolute;left:5330;top:9186;width:3893;height:3827" coordorigin="5330,9187" coordsize="3893,3827" o:spt="100" adj="0,,0" path="m6401,9632r-81,3l6240,9642r-77,13l6090,9672r-68,21l5953,9721r-66,31l5826,9787r-58,38l5714,9866r-50,44l5617,9957r-43,49l5534,10058r-35,54l5466,10167r-28,58l5412,10284r-21,61l5372,10407r-15,64l5345,10535r-8,65l5332,10666r-2,66l5331,10799r5,66l5343,10932r11,67l5368,11065r17,65l5405,11195r23,64l5453,11322r29,62l5513,11444r35,59l5585,11560r40,56l5668,11669r45,51l5767,11775r55,55l5879,11883r58,52l5997,11985r60,49l6119,12082r63,47l6246,12174r65,45l6376,12262r66,42l6509,12345r68,40l6645,12425r69,38l6783,12500r67,35l6927,12573r84,40l7101,12655r190,85l7655,12898r267,112l7932,13013r7,-8l7956,12983r28,-36l8064,12840r104,-140l8226,12621r60,-82l8347,12454r61,-86l8468,12284r56,-81l8577,12125r47,-71l8664,11990r41,-67l8745,11855r39,-68l8822,11718r37,-70l8895,11578r34,-70l8963,11437r32,-71l9026,11294r29,-73l9082,11148r26,-74l9132,11000r22,-74l9174,10851r19,-76l9206,10708r9,-67l9221,10574r2,-68l9221,10438r-5,-67l9207,10303r-12,-66l9179,10171r-18,-66l9139,10041r-25,-63l9086,9916r-10,-21l7086,9895r-41,-52l6995,9798r-58,-40l6872,9723r-71,-28l6726,9672r-78,-18l6567,9641r-83,-7l6401,9632xm8028,9187r-72,1l7883,9194r-74,11l7736,9222r-73,23l7591,9275r-70,36l7453,9353r-65,46l7327,9450r-56,55l7221,9564r-43,62l7142,9690r-28,67l7095,9825r-9,70l9076,9895r-21,-40l9022,9796r-36,-57l8947,9684r-42,-54l8861,9579r-46,-48l8766,9484r-51,-43l8662,9400r-56,-37l8549,9328r-59,-31l8429,9270r-63,-24l8302,9226r-67,-16l8168,9198r-69,-8l8028,9187xe" fillcolor="#78a389" stroked="f">
              <v:stroke joinstyle="round"/>
              <v:formulas/>
              <v:path arrowok="t" o:connecttype="segments"/>
            </v:shape>
            <v:shape id="_x0000_s1779" style="position:absolute;left:7240;top:10361;width:2000;height:2661" coordorigin="7241,10362" coordsize="2000,2661" path="m9231,10362r-21,79l9187,10521r-25,79l9136,10678r-28,78l9078,10833r-31,76l9016,10982r-33,72l8950,11126r-35,72l8880,11269r-37,70l8805,11409r-39,70l8726,11547r-41,69l8643,11683r-43,66l8555,11815r-45,65l8465,11942r-46,61l8371,12063r-50,59l8269,12180r-54,56l8160,12290r-57,53l8044,12393r-61,47l7921,12485r-65,42l7789,12565r-68,35l7642,12635r-79,29l7483,12686r-80,17l7322,12714r-81,5l7343,12765r380,164l7939,13018r11,4l7956,13014r45,-58l8081,12849r104,-140l8243,12630r61,-82l8365,12463r61,-86l8485,12293r57,-81l8594,12134r47,-71l8682,11999r40,-67l8762,11864r39,-68l8839,11727r37,-70l8912,11587r35,-70l8981,11446r32,-71l9043,11303r29,-73l9100,11157r26,-74l9150,11009r22,-74l9192,10860r18,-76l9226,10700r10,-84l9240,10531r-2,-85l9231,10362xe" fillcolor="#010101" stroked="f">
              <v:fill opacity="7863f"/>
              <v:path arrowok="t"/>
            </v:shape>
            <v:shape id="_x0000_s1778" style="position:absolute;left:5812;top:9911;width:3198;height:2161" coordorigin="5812,9911" coordsize="3198,2161" o:spt="100" adj="0,,0" path="m6920,10865r-116,l7587,12051r25,20l7641,12072r25,-15l7677,12027r7,-152l7587,11875,6920,10865xm7707,9911r-25,17l7671,9957r-84,1918l7684,11875r76,-1748l7872,10127,7761,9933r-24,-21l7707,9911xm6772,10692r-25,10l6732,10727r-118,605l5845,11540r-30,24l5812,11599r21,30l5870,11634r799,-217l6680,11413r10,-8l6698,11395r5,-12l6804,10865r116,l6821,10715r-22,-18l6772,10692xm7872,10127r-112,l8205,10906r10,12l8229,10926r15,4l8259,10928r348,-104l8270,10824r-398,-697xm8952,10619r-682,205l8607,10824r370,-112l9007,10688r3,-36l8990,10623r-38,-4xe" stroked="f">
              <v:stroke joinstyle="round"/>
              <v:formulas/>
              <v:path arrowok="t" o:connecttype="segments"/>
            </v:shape>
            <v:shape id="_x0000_s1777" style="position:absolute;left:8286;top:13739;width:781;height:1283" coordorigin="8287,13739" coordsize="781,1283" o:spt="100" adj="0,,0" path="m8661,13782r-374,75l8287,14990r171,l8565,14306r96,-524m9067,13782r-406,-43l8725,14231r85,791l8981,15011r,-609l9067,13782e" fillcolor="#2f4762" stroked="f">
              <v:stroke joinstyle="round"/>
              <v:formulas/>
              <v:path arrowok="t" o:connecttype="segments"/>
            </v:shape>
            <v:shape id="_x0000_s1776" style="position:absolute;left:8035;top:12073;width:1209;height:2021" coordorigin="8035,12073" coordsize="1209,2021" o:spt="100" adj="0,,0" path="m8474,12073r-62,21l8370,12173r-46,161l8311,12382r-14,56l8280,12502r-17,70l8244,12647r-19,81l8205,12812r-20,88l8165,12991r-19,92l8127,13175r-17,93l8093,13361r-15,90l8065,13539r-11,85l8045,13705r-6,76l8035,13851r2,82l8048,13995r18,44l8091,14069r33,18l8162,14094r44,-1l8256,14087r113,-21l8431,14056r65,-7l8564,14048r599,l9170,14045r37,-31l9230,13973r8,-52l9238,13900r1,-29l9240,13835r1,-42l9243,13745r1,-54l9244,13633r,-63l9244,13504r-2,-70l9240,13360r-4,-74l9231,13210r-7,-78l9216,13053r-10,-79l9194,12895r-15,-78l9162,12740r-19,-75l9121,12592r-25,-69l9067,12456r-31,-63l9001,12335r-38,-53l8921,12234r-46,-42l8825,12156r-54,-29l8712,12106r-63,-13l8581,12088r-107,-15xm9163,14048r-599,l8634,14055r97,14l8824,14080r87,6l8990,14086r70,-6l9121,14066r42,-18xe" fillcolor="#aecbdc" stroked="f">
              <v:stroke joinstyle="round"/>
              <v:formulas/>
              <v:path arrowok="t" o:connecttype="segments"/>
            </v:shape>
            <v:shape id="_x0000_s1775" style="position:absolute;left:8390;top:11401;width:600;height:776" coordorigin="8390,11402" coordsize="600,776" path="m8672,11402r-107,35l8518,11477r-42,58l8444,11597r-26,64l8399,11727r-9,68l8395,11865r18,67l8446,11992r48,48l8548,12072r-5,14l8540,12098r-1,11l8541,12117r71,48l8643,12177r25,l8686,12163r15,-22l8714,12117r10,-21l8787,12089r55,-28l8890,12018r39,-56l8959,11898r20,-66l8990,11766r,-61l8978,11641r-24,-59l8921,11529r-41,-45l8781,11420r-54,-15l8672,11402xe" fillcolor="#eaceb1" stroked="f">
              <v:path arrowok="t"/>
            </v:shape>
            <v:shape id="_x0000_s1774" style="position:absolute;left:8354;top:11233;width:848;height:738" coordorigin="8355,11234" coordsize="848,738" o:spt="100" adj="0,,0" path="m9184,11436r-626,l8688,11466r140,36l8899,11531r27,37l8930,11627r1,105l8934,11822r,79l8930,11971r171,-101l9202,11587r-13,-135l9184,11436xm8355,11284r48,424l8443,11534r43,-83l8558,11436r626,l9169,11379r-38,-38l9061,11315r-75,-21l8496,11294r-141,-10xm8688,11234r-192,60l8986,11294r-34,-9l8829,11259r-100,-18l8688,11234xe" fillcolor="#764d3e" stroked="f">
              <v:stroke joinstyle="round"/>
              <v:formulas/>
              <v:path arrowok="t" o:connecttype="segments"/>
            </v:shape>
            <v:shape id="_x0000_s1773" style="position:absolute;left:8767;top:12125;width:781;height:1326" coordorigin="8768,12125" coordsize="781,1326" path="m8768,12125r320,845l9430,13451r118,-75l9334,12895r-267,-663l8768,12125xe" fillcolor="#aecbdc" stroked="f">
              <v:path arrowok="t"/>
            </v:shape>
            <v:shape id="_x0000_s1772" style="position:absolute;left:9430;top:13375;width:246;height:182" coordorigin="9430,13376" coordsize="246,182" path="m9548,13376r-118,75l9505,13557r43,-42l9676,13515r-128,-139xe" fillcolor="#eaceb1" stroked="f">
              <v:path arrowok="t"/>
            </v:shape>
            <v:shape id="_x0000_s1771" style="position:absolute;left:8190;top:14989;width:866;height:214" coordorigin="8190,14990" coordsize="866,214" o:spt="100" adj="0,,0" path="m8426,14990r-139,l8190,15086r43,64l8426,15086r,-96m9056,15172r-99,-159l8839,15020r36,141l8992,15204r64,-32e" fillcolor="#8c9498" stroked="f">
              <v:stroke joinstyle="round"/>
              <v:formulas/>
              <v:path arrowok="t" o:connecttype="segments"/>
            </v:shape>
            <v:shape id="_x0000_s1770" style="position:absolute;left:7934;top:12109;width:539;height:1189" coordorigin="7935,12110" coordsize="539,1189" path="m8474,12110r-126,98l8094,12811r-159,434l8041,13298r148,-201l8474,12110xe" fillcolor="#aecbdc" stroked="f">
              <v:path arrowok="t"/>
            </v:shape>
            <v:shape id="_x0000_s1769" style="position:absolute;left:7881;top:13245;width:159;height:159" coordorigin="7882,13245" coordsize="159,159" path="m7935,13245r-53,85l7882,13404r138,-53l8041,13298r-106,-53xe" fillcolor="#eaceb1" stroked="f">
              <v:path arrowok="t"/>
            </v:shape>
            <v:shape id="_x0000_s1768" type="#_x0000_t75" style="position:absolute;left:8418;top:9278;width:361;height:225">
              <v:imagedata r:id="rId34" o:title=""/>
            </v:shape>
            <v:shape id="_x0000_s1767" type="#_x0000_t75" style="position:absolute;left:7170;top:7592;width:349;height:337">
              <v:imagedata r:id="rId35" o:title=""/>
            </v:shape>
            <v:shape id="_x0000_s1766" style="position:absolute;left:5079;top:7772;width:2351;height:2136" coordorigin="5079,7772" coordsize="2351,2136" path="m7175,7772l6445,8884,5122,9370r-43,255l5551,9908,6900,9169,7429,7910,7175,7772xe" fillcolor="#e6e7e8" stroked="f">
              <v:path arrowok="t"/>
            </v:shape>
            <v:shape id="_x0000_s1765" style="position:absolute;left:9168;top:9370;width:1138;height:2150" coordorigin="9169,9371" coordsize="1138,2150" path="m10073,9371r-201,349l9766,10662r-597,696l9311,11520r773,-614l10306,9656r-233,-285xe" fillcolor="#4c4c4c" stroked="f">
              <v:path arrowok="t"/>
            </v:shape>
            <v:shape id="_x0000_s1764" type="#_x0000_t75" style="position:absolute;left:8989;top:11360;width:283;height:350">
              <v:imagedata r:id="rId36" o:title=""/>
            </v:shape>
            <v:shape id="_x0000_s1763" style="position:absolute;left:9299;top:8561;width:425;height:904" coordorigin="9300,8562" coordsize="425,904" path="m9602,8562r-62,34l9505,8642r-19,89l9469,8894r-37,208l9375,9285r-52,131l9300,9466r188,-64l9585,9370r52,-59l9643,9243r14,-152l9685,8872r27,-197l9725,8589r-123,-27xe" fillcolor="#3a3a3a" stroked="f">
              <v:path arrowok="t"/>
            </v:shape>
            <v:shape id="_x0000_s1762" style="position:absolute;left:9520;top:8648;width:548;height:644" coordorigin="9521,8649" coordsize="548,644" o:spt="100" adj="0,,0" path="m9754,8649r-56,11l9645,8687r-47,44l9559,8795r-22,49l9525,8879r-4,38l9522,8970r6,79l9543,9139r29,82l9617,9276r11,6l9638,9287r10,5l9720,9286r74,-24l9863,9225r61,-46l9945,9171r77,l10039,9137r21,-77l10069,8984r-5,-69l10045,8849r-31,-58l9973,8740r-49,-40l9870,8670r-58,-17l9754,8649xm10022,9171r-77,l9964,9180r19,16l10004,9206r18,-35xe" fillcolor="#eaceb1" stroked="f">
              <v:stroke joinstyle="round"/>
              <v:formulas/>
              <v:path arrowok="t" o:connecttype="segments"/>
            </v:shape>
            <v:shape id="_x0000_s1761" style="position:absolute;left:9402;top:8391;width:1041;height:1133" coordorigin="9402,8392" coordsize="1041,1133" path="m10443,9027r-15,-147l10336,8698r-50,-77l10231,8554r-61,-55l10107,8455r-66,-33l9976,8401r-63,-9l9853,8395r-56,15l9748,8438r-40,41l9694,8508r-12,5l9614,8555r-68,54l9490,8665r-49,92l9424,8818r-15,75l9402,8975r6,86l9431,9145r46,77l9489,9181r14,-56l9521,9058r21,-73l9570,8911r34,-71l9647,8778r53,-50l9764,8696r18,-3l9820,8713r67,46l9933,8816r27,65l9970,8949r-5,68l9947,9080r-29,54l9867,9214r-37,69l9811,9344r1,51l9838,9436r83,40l10040,9503r107,16l10193,9524r177,-308l10443,9027e" fillcolor="#3a3a3a" stroked="f">
              <v:path arrowok="t"/>
            </v:shape>
            <v:shape id="_x0000_s1760" style="position:absolute;left:4688;top:8128;width:955;height:1355" coordorigin="4689,8129" coordsize="955,1355" path="m5536,8129r-125,27l5180,8262r-85,10l5025,8296r-58,36l4921,8377r-35,53l4862,8490r-14,63l4843,8619r3,67l4856,8751r16,63l4899,8896r16,63l4909,9061r-26,55l4840,9186r-62,92l4689,9420r13,64l4854,9483r332,-51l5231,9332r33,-91l5286,9156r12,-70l5309,9004r4,-82l5301,8851r-36,-50l5230,8779r-38,-24l5159,8731r-23,-23l5132,8687r21,-18l5206,8654r92,-10l5397,8632r81,-23l5542,8576r47,-39l5638,8441r6,-52l5637,8336r-40,-150l5536,8129xe" fillcolor="#d1d3d4" stroked="f">
              <v:path arrowok="t"/>
            </v:shape>
            <v:shape id="_x0000_s1759" style="position:absolute;left:4951;top:8346;width:700;height:226" coordorigin="4951,8347" coordsize="700,226" path="m5651,8414r-12,-24l5634,8391r9,-21l5631,8347r-43,9l5523,8385r-75,35l5371,8447r-119,23l5150,8476r-84,-3l5003,8469r-39,5l4951,8494r21,17l4992,8515r-20,2l5031,8565r74,6l5191,8572r90,-1l5365,8568r88,-11l5529,8533r25,-14l5590,8499r42,-41l5651,8414e" fillcolor="#6d6e71" stroked="f">
              <v:path arrowok="t"/>
            </v:shape>
            <w10:wrap anchorx="page" anchory="page"/>
          </v:group>
        </w:pict>
      </w: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280DE0">
      <w:pPr>
        <w:spacing w:before="211"/>
        <w:ind w:left="338"/>
        <w:rPr>
          <w:rFonts w:ascii="Book Antiqua"/>
          <w:b/>
          <w:sz w:val="45"/>
        </w:rPr>
      </w:pPr>
      <w:r>
        <w:rPr>
          <w:rFonts w:ascii="Book Antiqua"/>
          <w:b/>
          <w:color w:val="4D4D4F"/>
          <w:w w:val="90"/>
          <w:sz w:val="45"/>
        </w:rPr>
        <w:t>UAE NATIONAL HEALTH</w:t>
      </w:r>
    </w:p>
    <w:p w:rsidR="00CE62C5" w:rsidRDefault="00280DE0">
      <w:pPr>
        <w:spacing w:before="1"/>
        <w:ind w:left="338"/>
        <w:rPr>
          <w:rFonts w:ascii="Book Antiqua" w:hAnsi="Book Antiqua"/>
          <w:b/>
          <w:sz w:val="45"/>
        </w:rPr>
      </w:pPr>
      <w:r>
        <w:rPr>
          <w:rFonts w:ascii="Book Antiqua" w:hAnsi="Book Antiqua"/>
          <w:b/>
          <w:color w:val="4D4D4F"/>
          <w:sz w:val="45"/>
        </w:rPr>
        <w:t xml:space="preserve">SURVEY </w:t>
      </w:r>
      <w:r>
        <w:rPr>
          <w:rFonts w:ascii="Book Antiqua" w:hAnsi="Book Antiqua"/>
          <w:b/>
          <w:color w:val="4D4D4F"/>
          <w:spacing w:val="3"/>
          <w:sz w:val="45"/>
        </w:rPr>
        <w:t>REPORT</w:t>
      </w:r>
      <w:r>
        <w:rPr>
          <w:rFonts w:ascii="Book Antiqua" w:hAnsi="Book Antiqua"/>
          <w:b/>
          <w:color w:val="4D4D4F"/>
          <w:spacing w:val="-50"/>
          <w:sz w:val="45"/>
        </w:rPr>
        <w:t xml:space="preserve"> </w:t>
      </w:r>
      <w:r>
        <w:rPr>
          <w:rFonts w:ascii="Book Antiqua" w:hAnsi="Book Antiqua"/>
          <w:b/>
          <w:color w:val="4D4D4F"/>
          <w:spacing w:val="4"/>
          <w:sz w:val="45"/>
        </w:rPr>
        <w:t>2017⁄2018</w:t>
      </w:r>
    </w:p>
    <w:p w:rsidR="00CE62C5" w:rsidRDefault="00CE62C5">
      <w:pPr>
        <w:rPr>
          <w:rFonts w:ascii="Book Antiqua" w:hAnsi="Book Antiqua"/>
          <w:sz w:val="45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spacing w:before="4"/>
        <w:rPr>
          <w:rFonts w:ascii="Times New Roman"/>
          <w:sz w:val="17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spacing w:before="5"/>
        <w:rPr>
          <w:rFonts w:ascii="Times New Roman"/>
          <w:sz w:val="17"/>
        </w:rPr>
      </w:pPr>
    </w:p>
    <w:p w:rsidR="00CE62C5" w:rsidRDefault="00280DE0">
      <w:pPr>
        <w:spacing w:before="82" w:line="237" w:lineRule="auto"/>
        <w:ind w:left="1845" w:right="2289"/>
        <w:jc w:val="center"/>
        <w:rPr>
          <w:rFonts w:ascii="Calibri"/>
          <w:b/>
          <w:sz w:val="38"/>
        </w:rPr>
      </w:pPr>
      <w:r>
        <w:rPr>
          <w:rFonts w:ascii="Calibri"/>
          <w:b/>
          <w:color w:val="AD833B"/>
          <w:w w:val="105"/>
          <w:sz w:val="38"/>
        </w:rPr>
        <w:t>UAE NATIONAL HEALTH SURVEY REPORT 2017-2018</w:t>
      </w:r>
    </w:p>
    <w:p w:rsidR="00CE62C5" w:rsidRDefault="00CE62C5">
      <w:pPr>
        <w:pStyle w:val="BodyText"/>
        <w:spacing w:before="6"/>
        <w:rPr>
          <w:rFonts w:ascii="Calibri"/>
          <w:b/>
          <w:sz w:val="63"/>
        </w:rPr>
      </w:pPr>
    </w:p>
    <w:p w:rsidR="00CE62C5" w:rsidRDefault="00280DE0">
      <w:pPr>
        <w:spacing w:before="1"/>
        <w:ind w:left="1845" w:right="2288"/>
        <w:jc w:val="center"/>
        <w:rPr>
          <w:rFonts w:ascii="Calibri"/>
          <w:b/>
          <w:sz w:val="26"/>
        </w:rPr>
      </w:pPr>
      <w:r>
        <w:pict>
          <v:group id="_x0000_s1755" style="position:absolute;left:0;text-align:left;margin-left:339.4pt;margin-top:67.55pt;width:147.5pt;height:21.9pt;z-index:251667456;mso-position-horizontal-relative:page" coordorigin="6788,1351" coordsize="2950,438">
            <v:shape id="_x0000_s1757" type="#_x0000_t75" style="position:absolute;left:6787;top:1351;width:1944;height:186">
              <v:imagedata r:id="rId37" o:title=""/>
            </v:shape>
            <v:shape id="_x0000_s1756" type="#_x0000_t75" style="position:absolute;left:6787;top:1587;width:2950;height:201">
              <v:imagedata r:id="rId38" o:title=""/>
            </v:shape>
            <w10:wrap anchorx="page"/>
          </v:group>
        </w:pict>
      </w:r>
      <w:r>
        <w:pict>
          <v:group id="_x0000_s1733" style="position:absolute;left:0;text-align:left;margin-left:293.85pt;margin-top:58.4pt;width:36pt;height:46.75pt;z-index:251668480;mso-position-horizontal-relative:page" coordorigin="5877,1168" coordsize="720,935">
            <v:shape id="_x0000_s1754" style="position:absolute;left:5938;top:1874;width:597;height:228" coordorigin="5939,1874" coordsize="597,228" o:spt="100" adj="0,,0" path="m6007,1874r-68,43l5939,2007r66,35l6075,2068r73,17l6224,2092r4,3l6237,2102r9,-7l6250,2092r76,-7l6399,2068r70,-26l6535,2007r,-54l6237,1953r-9,-6l6224,1944r-57,-6l6111,1923r-53,-21l6007,1874r,xm6467,1874r-1,1l6416,1902r-53,21l6307,1938r-57,6l6246,1947r-9,6l6535,1953r,-36l6467,1874xe" fillcolor="black" stroked="f">
              <v:stroke joinstyle="round"/>
              <v:formulas/>
              <v:path arrowok="t" o:connecttype="segments"/>
            </v:shape>
            <v:shape id="_x0000_s1753" type="#_x0000_t75" style="position:absolute;left:5951;top:1889;width:571;height:197">
              <v:imagedata r:id="rId39" o:title=""/>
            </v:shape>
            <v:shape id="_x0000_s1752" style="position:absolute;left:5887;top:1172;width:697;height:652" coordorigin="5888,1172" coordsize="697,652" o:spt="100" adj="0,,0" path="m6397,1722r-127,l6291,1723r18,9l6319,1741r12,16l6342,1772r7,10l6359,1803r7,12l6370,1824r,-9l6370,1807r4,-2l6379,1804r9,l6387,1792r3,-2l6392,1789r18,l6404,1762r-7,-40xm6111,1804r-18,l6098,1805r5,2l6103,1815r,9l6108,1815r3,-11xm6118,1789r-38,l6083,1790r3,2l6084,1816r1,2l6088,1815r5,-11l6111,1804r,-2l6118,1789xm6388,1804r-9,l6385,1815r2,3l6388,1816r,-12xm6389,1642r-308,l6085,1645r-1,19l6078,1706r-8,50l6060,1799r3,1l6080,1789r38,l6120,1784r9,-16l6136,1758r6,-7l6152,1740r11,-9l6173,1725r15,-2l6266,1723r4,-1l6397,1722r-1,-3l6391,1684r-2,-17l6389,1658r,-13l6389,1642xm6410,1789r-18,l6410,1800r3,-1l6410,1789xm6266,1723r-78,l6207,1726r18,7l6235,1745r3,l6251,1729r15,-6xm6418,1473r-363,l6055,1669r14,-17l6076,1643r5,-1l6389,1642r,-16l6390,1612r28,l6418,1576r,-70l6418,1473xm6418,1612r-28,l6391,1628r4,12l6403,1653r14,16l6418,1640r,-28xm5981,1305r-22,7l5940,1327r-16,19l5912,1366r-10,21l5895,1410r-3,23l5892,1457r,24l5892,1511r,24l5889,1561r,4l5888,1569r,4l5911,1561r101,-55l6038,1492r6,-7l6047,1481r8,-8l6581,1473r,-16l6580,1433r-3,-23l6571,1387r-10,-21l6548,1346r-8,-9l6114,1337r-25,l6069,1334r-12,-2l6038,1324r-19,-10l6001,1306r-20,-1xm6581,1473r-163,l6425,1481r2,6l6435,1492r34,19l6565,1562r20,11l6583,1561r-2,-26l6580,1511r,-30l6581,1473xm6144,1197r,6l6147,1212r8,11l6167,1235r13,10l6176,1250r2,11l6182,1273r2,9l6181,1292r-5,15l6163,1323r-24,11l6114,1337r426,l6539,1336r-143,l6379,1335r-17,-5l6343,1319r-12,-20l6313,1266r-18,-34l6282,1210r-8,-11l6147,1199r-3,-2xm6490,1303r-20,2l6452,1313r-17,11l6416,1332r-20,4l6539,1336r-8,-9l6512,1311r-22,-8xm6210,1172r-23,4l6166,1182r-12,8l6147,1199r127,l6272,1197r-11,-10l6247,1179r-15,-5l6210,1172xe" fillcolor="#ad833b" stroked="f">
              <v:stroke joinstyle="round"/>
              <v:formulas/>
              <v:path arrowok="t" o:connecttype="segments"/>
            </v:shape>
            <v:shape id="_x0000_s1751" type="#_x0000_t75" style="position:absolute;left:6417;top:1551;width:167;height:228">
              <v:imagedata r:id="rId40" o:title=""/>
            </v:shape>
            <v:shape id="_x0000_s1750" type="#_x0000_t75" style="position:absolute;left:5889;top:1551;width:167;height:228">
              <v:imagedata r:id="rId41" o:title=""/>
            </v:shape>
            <v:shape id="_x0000_s1749" style="position:absolute;left:5889;top:1461;width:695;height:503" coordorigin="5889,1462" coordsize="695,503" o:spt="100" adj="0,,0" path="m6055,1489r-1,-27l6052,1473r-6,10l6032,1492r-14,9l5990,1520r-15,9l5958,1538r-17,9l5924,1556r-16,10l5898,1575r-5,10l5892,1596r-1,27l5890,1654r-1,18l5976,1626r50,-33l6054,1562r1,-12l6055,1529r,-9l6055,1489t1,159l6056,1625r-25,28l5997,1690r-42,40l5908,1769r-10,9l5894,1788r-2,10l5891,1817r,23l5890,1932r-1,32l5900,1957r14,-15l5925,1917r1,-39l5937,1874r12,-9l5959,1853r4,-14l5978,1829r11,-12l5996,1804r2,-12l6012,1782r9,-13l6026,1756r1,-11l6037,1736r9,-10l6052,1714r2,-13l6055,1693r1,-20l6056,1648t303,240l6359,1887r-9,-27l6334,1810r-15,-51l6315,1742r-3,-12l6297,1722r-19,-3l6256,1725r-19,17l6217,1725r-21,-6l6176,1722r-14,8l6154,1759r-15,51l6124,1860r-10,28l6134,1894r,-3l6147,1887r5,18l6161,1908r9,-5l6177,1897r12,15l6201,1913r10,-7l6218,1897r1,-2l6219,1906r5,6l6237,1921r12,-9l6254,1906r,-11l6262,1906r10,7l6284,1912r12,-15l6303,1903r9,5l6321,1905r3,-8l6324,1895r2,-8l6339,1891r,3l6359,1888t225,76l6584,1932r-2,-92l6582,1817r,-19l6580,1788r-5,-10l6566,1769r-47,-39l6477,1690r-35,-37l6418,1625r-1,23l6417,1673r1,20l6419,1701r2,13l6427,1726r9,10l6446,1745r2,11l6452,1769r9,13l6475,1792r2,12l6484,1817r11,12l6510,1839r4,14l6524,1865r12,9l6547,1878r1,39l6559,1942r14,15l6584,1964t,-292l6584,1654r-2,-31l6582,1609r,-13l6580,1585r-5,-10l6566,1566r-17,-10l6532,1547r-17,-9l6498,1529r-14,-9l6455,1501r-14,-9l6427,1483r-6,-10l6419,1462r-1,21l6418,1520r,9l6419,1550r,12l6447,1593r50,33l6584,1672e" stroked="f">
              <v:stroke joinstyle="round"/>
              <v:formulas/>
              <v:path arrowok="t" o:connecttype="segments"/>
            </v:shape>
            <v:shape id="_x0000_s1748" type="#_x0000_t75" style="position:absolute;left:6114;top:1719;width:245;height:202">
              <v:imagedata r:id="rId42" o:title=""/>
            </v:shape>
            <v:shape id="_x0000_s1747" type="#_x0000_t75" style="position:absolute;left:6251;top:1461;width:333;height:503">
              <v:imagedata r:id="rId43" o:title=""/>
            </v:shape>
            <v:shape id="_x0000_s1746" type="#_x0000_t75" style="position:absolute;left:5889;top:1321;width:333;height:643">
              <v:imagedata r:id="rId44" o:title=""/>
            </v:shape>
            <v:shape id="_x0000_s1745" type="#_x0000_t75" style="position:absolute;left:6143;top:1171;width:431;height:391">
              <v:imagedata r:id="rId45" o:title=""/>
            </v:shape>
            <v:shape id="_x0000_s1744" style="position:absolute;left:6006;top:1795;width:463;height:137" coordorigin="6006,1796" coordsize="463,137" o:spt="100" adj="0,,0" path="m6101,1807r-4,3l6089,1812r-4,-6l6083,1799r-2,-3l6070,1798r-3,19l6064,1826r-4,10l6054,1852r-7,14l6043,1873r-3,-2l6035,1873r-4,7l6027,1874r-5,-7l6006,1869r4,13l6011,1891r-4,13l6007,1906r1,4l6008,1913r1,1l6009,1915r3,4l6015,1920r7,-1l6024,1919r1,l6027,1920r2,6l6034,1927r7,-1l6047,1927r4,5l6055,1932r4,l6062,1929r,-3l6064,1921r,-2l6062,1906r4,-3l6068,1904r5,4l6079,1910r6,3l6088,1914r-7,-11l6075,1892r-1,-4l6075,1880r1,-4l6077,1873r3,-9l6086,1853r4,-9l6092,1841r4,-16l6098,1821r1,-4l6100,1812r1,-5m6469,1910r-2,-4l6464,1897r-1,-4l6462,1891r2,-9l6464,1880r2,-11l6450,1867r-5,6l6441,1880r,-3l6440,1873r-3,1l6432,1874r-3,l6427,1877r,-11l6420,1855r-5,-14l6411,1833r-5,-16l6406,1812r-2,-14l6392,1796r-2,3l6388,1806r-4,6l6376,1810r-4,-3l6374,1817r2,4l6377,1826r6,16l6389,1855r9,18l6401,1881r,2l6399,1888r-2,4l6385,1915r1,-1l6391,1912r11,-4l6407,1906r2,15l6411,1929r4,3l6423,1932r3,-4l6433,1927r2,l6437,1926r3,l6442,1926r1,l6446,1923r4,-2l6452,1921r5,l6457,1921r,l6463,1918r2,-3l6469,1910e" stroked="f">
              <v:stroke joinstyle="round"/>
              <v:formulas/>
              <v:path arrowok="t" o:connecttype="segments"/>
            </v:shape>
            <v:shape id="_x0000_s1743" type="#_x0000_t75" style="position:absolute;left:5876;top:1167;width:720;height:804">
              <v:imagedata r:id="rId46" o:title=""/>
            </v:shape>
            <v:shape id="_x0000_s1742" type="#_x0000_t75" style="position:absolute;left:6122;top:1405;width:226;height:226">
              <v:imagedata r:id="rId47" o:title=""/>
            </v:shape>
            <v:shape id="_x0000_s1741" style="position:absolute;left:6129;top:1405;width:213;height:76" coordorigin="6129,1405" coordsize="213,76" o:spt="100" adj="0,,0" path="m6236,1405r-14,l6210,1407r-12,5l6175,1423r-19,15l6140,1458r-11,22l6149,1477r50,-6l6267,1469r69,l6326,1450r-24,-24l6271,1411r-35,-6xm6336,1469r-69,l6342,1480r-6,-11xe" fillcolor="#009448" stroked="f">
              <v:stroke joinstyle="round"/>
              <v:formulas/>
              <v:path arrowok="t" o:connecttype="segments"/>
            </v:shape>
            <v:shape id="_x0000_s1740" style="position:absolute;left:6129;top:1555;width:213;height:76" coordorigin="6129,1555" coordsize="213,76" o:spt="100" adj="0,,0" path="m6129,1555r11,23l6156,1597r19,16l6198,1624r12,4l6222,1631r14,l6271,1625r31,-15l6326,1586r10,-19l6267,1567r-68,-2l6149,1559r-20,-4xm6342,1556r-75,11l6336,1567r6,-11xe" fillcolor="black" stroked="f">
              <v:stroke joinstyle="round"/>
              <v:formulas/>
              <v:path arrowok="t" o:connecttype="segments"/>
            </v:shape>
            <v:shape id="_x0000_s1739" type="#_x0000_t75" style="position:absolute;left:6195;top:1560;width:137;height:62">
              <v:imagedata r:id="rId48" o:title=""/>
            </v:shape>
            <v:shape id="_x0000_s1738" type="#_x0000_t75" style="position:absolute;left:6195;top:1414;width:146;height:149">
              <v:imagedata r:id="rId49" o:title=""/>
            </v:shape>
            <v:shape id="_x0000_s1737" style="position:absolute;left:6122;top:1411;width:75;height:213" coordorigin="6123,1412" coordsize="75,213" path="m6198,1412r-30,16l6144,1452r-16,31l6123,1518r5,35l6144,1583r23,25l6197,1624r-1,-8l6194,1594r-3,-34l6190,1518r,-41l6191,1453r2,-18l6198,1412xe" fillcolor="#da1a32" stroked="f">
              <v:path arrowok="t"/>
            </v:shape>
            <v:shape id="_x0000_s1736" type="#_x0000_t75" style="position:absolute;left:6134;top:1426;width:60;height:188">
              <v:imagedata r:id="rId50" o:title=""/>
            </v:shape>
            <v:shape id="_x0000_s1735" type="#_x0000_t75" style="position:absolute;left:6084;top:1362;width:302;height:296">
              <v:imagedata r:id="rId51" o:title=""/>
            </v:shape>
            <v:shape id="_x0000_s1734" type="#_x0000_t75" style="position:absolute;left:5957;top:1916;width:559;height:140">
              <v:imagedata r:id="rId52" o:title=""/>
            </v:shape>
            <w10:wrap anchorx="page"/>
          </v:group>
        </w:pict>
      </w:r>
      <w:r>
        <w:rPr>
          <w:noProof/>
        </w:rPr>
        <w:drawing>
          <wp:anchor distT="0" distB="0" distL="0" distR="0" simplePos="0" relativeHeight="251669504" behindDoc="0" locked="0" layoutInCell="1" allowOverlap="1">
            <wp:simplePos x="0" y="0"/>
            <wp:positionH relativeFrom="page">
              <wp:posOffset>2375726</wp:posOffset>
            </wp:positionH>
            <wp:positionV relativeFrom="paragraph">
              <wp:posOffset>865769</wp:posOffset>
            </wp:positionV>
            <wp:extent cx="1234137" cy="75723"/>
            <wp:effectExtent l="0" t="0" r="0" b="0"/>
            <wp:wrapNone/>
            <wp:docPr id="1" name="image4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image47.png"/>
                    <pic:cNvPicPr/>
                  </pic:nvPicPr>
                  <pic:blipFill>
                    <a:blip r:embed="rId5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234137" cy="75723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51670528" behindDoc="0" locked="0" layoutInCell="1" allowOverlap="1">
            <wp:simplePos x="0" y="0"/>
            <wp:positionH relativeFrom="page">
              <wp:posOffset>1736439</wp:posOffset>
            </wp:positionH>
            <wp:positionV relativeFrom="paragraph">
              <wp:posOffset>1017065</wp:posOffset>
            </wp:positionV>
            <wp:extent cx="1887099" cy="76200"/>
            <wp:effectExtent l="0" t="0" r="0" b="0"/>
            <wp:wrapNone/>
            <wp:docPr id="3" name="image48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image48.png"/>
                    <pic:cNvPicPr/>
                  </pic:nvPicPr>
                  <pic:blipFill>
                    <a:blip r:embed="rId5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887099" cy="762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rFonts w:ascii="Calibri"/>
          <w:b/>
          <w:color w:val="AD833B"/>
          <w:w w:val="105"/>
          <w:sz w:val="26"/>
        </w:rPr>
        <w:t>STATISTICS &amp; RESEARCH CENTER (SARC)</w:t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280DE0">
      <w:pPr>
        <w:pStyle w:val="BodyText"/>
        <w:spacing w:before="9"/>
        <w:rPr>
          <w:rFonts w:ascii="Calibri"/>
          <w:b/>
          <w:sz w:val="21"/>
        </w:rPr>
      </w:pPr>
      <w:r>
        <w:rPr>
          <w:noProof/>
        </w:rPr>
        <w:drawing>
          <wp:anchor distT="0" distB="0" distL="0" distR="0" simplePos="0" relativeHeight="251671552" behindDoc="0" locked="0" layoutInCell="1" allowOverlap="1">
            <wp:simplePos x="0" y="0"/>
            <wp:positionH relativeFrom="page">
              <wp:posOffset>1390657</wp:posOffset>
            </wp:positionH>
            <wp:positionV relativeFrom="paragraph">
              <wp:posOffset>309472</wp:posOffset>
            </wp:positionV>
            <wp:extent cx="1261624" cy="480917"/>
            <wp:effectExtent l="0" t="0" r="0" b="0"/>
            <wp:wrapTopAndBottom/>
            <wp:docPr id="5" name="image49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image49.png"/>
                    <pic:cNvPicPr/>
                  </pic:nvPicPr>
                  <pic:blipFill>
                    <a:blip r:embed="rId5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261624" cy="480917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" behindDoc="0" locked="0" layoutInCell="1" allowOverlap="1">
            <wp:simplePos x="0" y="0"/>
            <wp:positionH relativeFrom="page">
              <wp:posOffset>3450755</wp:posOffset>
            </wp:positionH>
            <wp:positionV relativeFrom="paragraph">
              <wp:posOffset>289992</wp:posOffset>
            </wp:positionV>
            <wp:extent cx="1250948" cy="526637"/>
            <wp:effectExtent l="0" t="0" r="0" b="0"/>
            <wp:wrapTopAndBottom/>
            <wp:docPr id="7" name="image50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image50.jpeg"/>
                    <pic:cNvPicPr/>
                  </pic:nvPicPr>
                  <pic:blipFill>
                    <a:blip r:embed="rId5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250948" cy="526637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3" behindDoc="0" locked="0" layoutInCell="1" allowOverlap="1">
            <wp:simplePos x="0" y="0"/>
            <wp:positionH relativeFrom="page">
              <wp:posOffset>5654542</wp:posOffset>
            </wp:positionH>
            <wp:positionV relativeFrom="paragraph">
              <wp:posOffset>193618</wp:posOffset>
            </wp:positionV>
            <wp:extent cx="754056" cy="754379"/>
            <wp:effectExtent l="0" t="0" r="0" b="0"/>
            <wp:wrapTopAndBottom/>
            <wp:docPr id="9" name="image51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image51.jpeg"/>
                    <pic:cNvPicPr/>
                  </pic:nvPicPr>
                  <pic:blipFill>
                    <a:blip r:embed="rId5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754056" cy="75437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280DE0">
      <w:pPr>
        <w:pStyle w:val="BodyText"/>
        <w:spacing w:before="5"/>
        <w:rPr>
          <w:rFonts w:ascii="Calibri"/>
          <w:b/>
          <w:sz w:val="23"/>
        </w:rPr>
      </w:pPr>
      <w:r>
        <w:rPr>
          <w:noProof/>
        </w:rPr>
        <w:drawing>
          <wp:anchor distT="0" distB="0" distL="0" distR="0" simplePos="0" relativeHeight="4" behindDoc="0" locked="0" layoutInCell="1" allowOverlap="1">
            <wp:simplePos x="0" y="0"/>
            <wp:positionH relativeFrom="page">
              <wp:posOffset>1334533</wp:posOffset>
            </wp:positionH>
            <wp:positionV relativeFrom="paragraph">
              <wp:posOffset>383946</wp:posOffset>
            </wp:positionV>
            <wp:extent cx="1374249" cy="298704"/>
            <wp:effectExtent l="0" t="0" r="0" b="0"/>
            <wp:wrapTopAndBottom/>
            <wp:docPr id="11" name="image52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" name="image52.jpeg"/>
                    <pic:cNvPicPr/>
                  </pic:nvPicPr>
                  <pic:blipFill>
                    <a:blip r:embed="rId5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374249" cy="298704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5" behindDoc="0" locked="0" layoutInCell="1" allowOverlap="1">
            <wp:simplePos x="0" y="0"/>
            <wp:positionH relativeFrom="page">
              <wp:posOffset>3510488</wp:posOffset>
            </wp:positionH>
            <wp:positionV relativeFrom="paragraph">
              <wp:posOffset>323373</wp:posOffset>
            </wp:positionV>
            <wp:extent cx="1091045" cy="457200"/>
            <wp:effectExtent l="0" t="0" r="0" b="0"/>
            <wp:wrapTopAndBottom/>
            <wp:docPr id="13" name="image53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image53.png"/>
                    <pic:cNvPicPr/>
                  </pic:nvPicPr>
                  <pic:blipFill>
                    <a:blip r:embed="rId5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091045" cy="4572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6" behindDoc="0" locked="0" layoutInCell="1" allowOverlap="1">
            <wp:simplePos x="0" y="0"/>
            <wp:positionH relativeFrom="page">
              <wp:posOffset>5793045</wp:posOffset>
            </wp:positionH>
            <wp:positionV relativeFrom="paragraph">
              <wp:posOffset>206422</wp:posOffset>
            </wp:positionV>
            <wp:extent cx="528054" cy="660082"/>
            <wp:effectExtent l="0" t="0" r="0" b="0"/>
            <wp:wrapTopAndBottom/>
            <wp:docPr id="15" name="image54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image54.jpeg"/>
                    <pic:cNvPicPr/>
                  </pic:nvPicPr>
                  <pic:blipFill>
                    <a:blip r:embed="rId6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528054" cy="660082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280DE0">
      <w:pPr>
        <w:pStyle w:val="BodyText"/>
        <w:spacing w:before="6"/>
        <w:rPr>
          <w:rFonts w:ascii="Calibri"/>
          <w:b/>
          <w:sz w:val="25"/>
        </w:rPr>
      </w:pPr>
      <w:r>
        <w:rPr>
          <w:noProof/>
        </w:rPr>
        <w:drawing>
          <wp:anchor distT="0" distB="0" distL="0" distR="0" simplePos="0" relativeHeight="7" behindDoc="0" locked="0" layoutInCell="1" allowOverlap="1">
            <wp:simplePos x="0" y="0"/>
            <wp:positionH relativeFrom="page">
              <wp:posOffset>2923133</wp:posOffset>
            </wp:positionH>
            <wp:positionV relativeFrom="paragraph">
              <wp:posOffset>222983</wp:posOffset>
            </wp:positionV>
            <wp:extent cx="703571" cy="718756"/>
            <wp:effectExtent l="0" t="0" r="0" b="0"/>
            <wp:wrapTopAndBottom/>
            <wp:docPr id="17" name="image55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image55.jpeg"/>
                    <pic:cNvPicPr/>
                  </pic:nvPicPr>
                  <pic:blipFill>
                    <a:blip r:embed="rId6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703571" cy="718756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8" behindDoc="0" locked="0" layoutInCell="1" allowOverlap="1">
            <wp:simplePos x="0" y="0"/>
            <wp:positionH relativeFrom="page">
              <wp:posOffset>4247515</wp:posOffset>
            </wp:positionH>
            <wp:positionV relativeFrom="paragraph">
              <wp:posOffset>517532</wp:posOffset>
            </wp:positionV>
            <wp:extent cx="1218111" cy="214693"/>
            <wp:effectExtent l="0" t="0" r="0" b="0"/>
            <wp:wrapTopAndBottom/>
            <wp:docPr id="19" name="image56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image56.png"/>
                    <pic:cNvPicPr/>
                  </pic:nvPicPr>
                  <pic:blipFill>
                    <a:blip r:embed="rId6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218111" cy="214693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:rsidR="00CE62C5" w:rsidRDefault="00CE62C5">
      <w:pPr>
        <w:rPr>
          <w:rFonts w:ascii="Calibri"/>
          <w:sz w:val="25"/>
        </w:rPr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spacing w:before="6"/>
        <w:rPr>
          <w:rFonts w:ascii="Calibri"/>
          <w:b/>
          <w:sz w:val="23"/>
        </w:rPr>
      </w:pPr>
    </w:p>
    <w:p w:rsidR="00CE62C5" w:rsidRDefault="00280DE0">
      <w:pPr>
        <w:pStyle w:val="BodyText"/>
        <w:ind w:left="489"/>
        <w:rPr>
          <w:rFonts w:ascii="Calibri"/>
          <w:sz w:val="20"/>
        </w:rPr>
      </w:pPr>
      <w:r>
        <w:rPr>
          <w:rFonts w:ascii="Calibri"/>
          <w:sz w:val="20"/>
        </w:rPr>
      </w:r>
      <w:r>
        <w:rPr>
          <w:rFonts w:ascii="Calibri"/>
          <w:sz w:val="20"/>
        </w:rPr>
        <w:pict>
          <v:shapetype id="_x0000_t202" coordsize="21600,21600" o:spt="202" path="m,l,21600r21600,l21600,xe">
            <v:stroke joinstyle="miter"/>
            <v:path gradientshapeok="t" o:connecttype="rect"/>
          </v:shapetype>
          <v:shape id="_x0000_s1732" type="#_x0000_t202" style="width:259.05pt;height:53.05pt;mso-left-percent:-10001;mso-top-percent:-10001;mso-position-horizontal:absolute;mso-position-horizontal-relative:char;mso-position-vertical:absolute;mso-position-vertical-relative:line;mso-left-percent:-10001;mso-top-percent:-10001" fillcolor="#ad833b" stroked="f">
            <v:textbox inset="0,0,0,0">
              <w:txbxContent>
                <w:p w:rsidR="00CE62C5" w:rsidRDefault="00280DE0">
                  <w:pPr>
                    <w:spacing w:before="171" w:line="235" w:lineRule="auto"/>
                    <w:ind w:left="276" w:right="17"/>
                    <w:rPr>
                      <w:rFonts w:ascii="Calibri"/>
                      <w:b/>
                      <w:sz w:val="30"/>
                    </w:rPr>
                  </w:pPr>
                  <w:r>
                    <w:rPr>
                      <w:rFonts w:ascii="Calibri"/>
                      <w:b/>
                      <w:color w:val="FFFFFF"/>
                      <w:sz w:val="30"/>
                    </w:rPr>
                    <w:t>WORD FROM THE MINISTER OF HEALTH AND PREVENTION</w:t>
                  </w:r>
                </w:p>
              </w:txbxContent>
            </v:textbox>
            <w10:anchorlock/>
          </v:shape>
        </w:pict>
      </w:r>
    </w:p>
    <w:p w:rsidR="00CE62C5" w:rsidRDefault="00CE62C5">
      <w:pPr>
        <w:pStyle w:val="BodyText"/>
        <w:spacing w:before="4"/>
        <w:rPr>
          <w:rFonts w:ascii="Calibri"/>
          <w:b/>
          <w:sz w:val="6"/>
        </w:rPr>
      </w:pPr>
    </w:p>
    <w:p w:rsidR="00CE62C5" w:rsidRDefault="00280DE0">
      <w:pPr>
        <w:pStyle w:val="BodyText"/>
        <w:spacing w:before="88" w:line="249" w:lineRule="auto"/>
        <w:ind w:left="765" w:right="2335"/>
        <w:jc w:val="both"/>
      </w:pPr>
      <w:r>
        <w:pict>
          <v:rect id="_x0000_s1731" style="position:absolute;left:0;text-align:left;margin-left:56.7pt;margin-top:-31.4pt;width:453.55pt;height:620.75pt;z-index:-321854464;mso-position-horizontal-relative:page" filled="f" strokecolor="#ad833b" strokeweight="1pt">
            <w10:wrap anchorx="page"/>
          </v:rect>
        </w:pic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Ministry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&amp;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Prevention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aims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achieve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world-class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system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 xml:space="preserve">by offering exceptional services delivered in a sustainable surrounding. The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38"/>
          <w:w w:val="85"/>
        </w:rPr>
        <w:t xml:space="preserve"> </w:t>
      </w:r>
      <w:r>
        <w:rPr>
          <w:color w:val="414042"/>
          <w:w w:val="85"/>
        </w:rPr>
        <w:t xml:space="preserve">National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w w:val="73"/>
        </w:rPr>
        <w:t>a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w w:val="79"/>
        </w:rPr>
        <w:t>2021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1"/>
          <w:w w:val="78"/>
        </w:rPr>
        <w:t>g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w w:val="91"/>
        </w:rPr>
        <w:t>imp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 xml:space="preserve">, 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88"/>
        </w:rPr>
        <w:t>f</w:t>
      </w:r>
      <w:r>
        <w:rPr>
          <w:color w:val="414042"/>
          <w:w w:val="89"/>
        </w:rPr>
        <w:t>r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82"/>
        </w:rPr>
        <w:t>c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ono</w:t>
      </w:r>
      <w:r>
        <w:rPr>
          <w:color w:val="414042"/>
          <w:spacing w:val="-4"/>
          <w:w w:val="92"/>
        </w:rPr>
        <w:t>m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w w:val="89"/>
        </w:rPr>
        <w:t>ju</w:t>
      </w:r>
      <w:r>
        <w:rPr>
          <w:color w:val="414042"/>
          <w:w w:val="90"/>
        </w:rPr>
        <w:t>di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28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28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 xml:space="preserve">h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8"/>
        </w:rPr>
        <w:t>ll-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4"/>
        </w:rPr>
        <w:t>ing</w:t>
      </w:r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90"/>
        </w:rPr>
        <w:t>U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spacing w:val="-1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w w:val="89"/>
        </w:rPr>
        <w:t>ur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1"/>
        </w:rPr>
        <w:t>ill</w:t>
      </w:r>
      <w:r>
        <w:rPr>
          <w:color w:val="414042"/>
          <w:spacing w:val="-2"/>
          <w:w w:val="81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 w:rsidR="000370D3">
        <w:rPr>
          <w:color w:val="414042"/>
          <w:spacing w:val="-2"/>
          <w:w w:val="88"/>
        </w:rPr>
        <w:t>f</w:t>
      </w:r>
      <w:r w:rsidR="000370D3">
        <w:rPr>
          <w:color w:val="414042"/>
          <w:spacing w:val="3"/>
          <w:w w:val="89"/>
        </w:rPr>
        <w:t>o</w:t>
      </w:r>
      <w:r w:rsidR="000370D3">
        <w:rPr>
          <w:color w:val="414042"/>
          <w:spacing w:val="-3"/>
          <w:w w:val="82"/>
        </w:rPr>
        <w:t>c</w:t>
      </w:r>
      <w:r w:rsidR="000370D3">
        <w:rPr>
          <w:color w:val="414042"/>
          <w:w w:val="89"/>
        </w:rPr>
        <w:t>u</w:t>
      </w:r>
      <w:r w:rsidR="000370D3">
        <w:rPr>
          <w:color w:val="414042"/>
          <w:spacing w:val="3"/>
          <w:w w:val="64"/>
        </w:rPr>
        <w:t>s</w:t>
      </w:r>
      <w:bookmarkStart w:id="0" w:name="_GoBack"/>
      <w:bookmarkEnd w:id="0"/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6"/>
        </w:rPr>
        <w:t xml:space="preserve">ding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2"/>
        </w:rPr>
        <w:t>ing-</w:t>
      </w:r>
      <w:r>
        <w:rPr>
          <w:color w:val="414042"/>
          <w:spacing w:val="1"/>
          <w:w w:val="82"/>
        </w:rPr>
        <w:t>e</w:t>
      </w:r>
      <w:r>
        <w:rPr>
          <w:color w:val="414042"/>
          <w:spacing w:val="-1"/>
          <w:w w:val="90"/>
        </w:rPr>
        <w:t>d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0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e-</w:t>
      </w:r>
      <w:r>
        <w:rPr>
          <w:color w:val="414042"/>
          <w:spacing w:val="1"/>
          <w:w w:val="82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86"/>
        </w:rPr>
        <w:t>ding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 xml:space="preserve">s </w:t>
      </w:r>
      <w:r>
        <w:rPr>
          <w:color w:val="414042"/>
          <w:w w:val="95"/>
        </w:rPr>
        <w:t>and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processes,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cost-effective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innovations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supporting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this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vision.</w:t>
      </w:r>
    </w:p>
    <w:p w:rsidR="00CE62C5" w:rsidRDefault="00280DE0">
      <w:pPr>
        <w:pStyle w:val="BodyText"/>
        <w:spacing w:before="120" w:line="249" w:lineRule="auto"/>
        <w:ind w:left="765" w:right="2335"/>
        <w:jc w:val="both"/>
      </w:pPr>
      <w:r>
        <w:rPr>
          <w:color w:val="414042"/>
          <w:w w:val="90"/>
        </w:rPr>
        <w:t>Preserving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momentum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achieve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National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Vision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2021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goals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possible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if w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ill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lin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 xml:space="preserve">a </w:t>
      </w:r>
      <w:r>
        <w:rPr>
          <w:color w:val="414042"/>
          <w:w w:val="90"/>
        </w:rPr>
        <w:t>collection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guide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public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interventions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policy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decisions.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Ministry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Health </w:t>
      </w:r>
      <w:r>
        <w:rPr>
          <w:color w:val="414042"/>
          <w:w w:val="85"/>
        </w:rPr>
        <w:t>and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Prevention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placed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strong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focus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spacing w:val="-3"/>
          <w:w w:val="85"/>
        </w:rPr>
        <w:t>attention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deliver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services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that </w:t>
      </w:r>
      <w:r>
        <w:rPr>
          <w:color w:val="414042"/>
          <w:w w:val="90"/>
        </w:rPr>
        <w:t>is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responsive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needs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individuals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along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providing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trusted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health-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9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on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or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19" w:line="249" w:lineRule="auto"/>
        <w:ind w:left="765" w:right="2336"/>
        <w:jc w:val="both"/>
      </w:pPr>
      <w:r>
        <w:rPr>
          <w:color w:val="414042"/>
          <w:spacing w:val="-4"/>
          <w:w w:val="85"/>
        </w:rPr>
        <w:t>We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further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look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forward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shared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joint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successes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advancing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spacing w:val="-4"/>
          <w:w w:val="85"/>
        </w:rPr>
        <w:t xml:space="preserve">UAE </w:t>
      </w:r>
      <w:r>
        <w:rPr>
          <w:color w:val="414042"/>
          <w:w w:val="95"/>
        </w:rPr>
        <w:t>and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engaging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our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partners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this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journey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ensure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quality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healthcare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all.</w:t>
      </w:r>
    </w:p>
    <w:p w:rsidR="00CE62C5" w:rsidRDefault="00CE62C5">
      <w:pPr>
        <w:pStyle w:val="BodyText"/>
        <w:spacing w:before="9"/>
        <w:rPr>
          <w:sz w:val="34"/>
        </w:rPr>
      </w:pPr>
    </w:p>
    <w:p w:rsidR="00CE62C5" w:rsidRDefault="00280DE0">
      <w:pPr>
        <w:pStyle w:val="BodyText"/>
        <w:spacing w:line="292" w:lineRule="exact"/>
        <w:ind w:left="765"/>
        <w:jc w:val="both"/>
        <w:rPr>
          <w:rFonts w:ascii="Calibri"/>
        </w:rPr>
      </w:pPr>
      <w:r>
        <w:rPr>
          <w:rFonts w:ascii="Calibri"/>
          <w:color w:val="B48D4B"/>
        </w:rPr>
        <w:t>AbdulRahman bin Mohamed Al Owais</w:t>
      </w:r>
    </w:p>
    <w:p w:rsidR="00CE62C5" w:rsidRDefault="00280DE0">
      <w:pPr>
        <w:pStyle w:val="BodyText"/>
        <w:spacing w:line="275" w:lineRule="exact"/>
        <w:ind w:left="765"/>
        <w:jc w:val="both"/>
      </w:pPr>
      <w:r>
        <w:rPr>
          <w:color w:val="414042"/>
        </w:rPr>
        <w:t>Minister of Health &amp; Prevention</w:t>
      </w:r>
    </w:p>
    <w:p w:rsidR="00CE62C5" w:rsidRDefault="00CE62C5">
      <w:pPr>
        <w:spacing w:line="275" w:lineRule="exact"/>
        <w:jc w:val="both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after="1"/>
        <w:rPr>
          <w:sz w:val="16"/>
        </w:rPr>
      </w:pPr>
    </w:p>
    <w:p w:rsidR="00CE62C5" w:rsidRDefault="00280DE0">
      <w:pPr>
        <w:pStyle w:val="BodyText"/>
        <w:ind w:left="1056"/>
        <w:rPr>
          <w:sz w:val="20"/>
        </w:rPr>
      </w:pPr>
      <w:r>
        <w:rPr>
          <w:sz w:val="20"/>
        </w:rPr>
      </w:r>
      <w:r>
        <w:rPr>
          <w:sz w:val="20"/>
        </w:rPr>
        <w:pict>
          <v:shape id="_x0000_s1730" type="#_x0000_t202" style="width:335.3pt;height:33.45pt;mso-left-percent:-10001;mso-top-percent:-10001;mso-position-horizontal:absolute;mso-position-horizontal-relative:char;mso-position-vertical:absolute;mso-position-vertical-relative:line;mso-left-percent:-10001;mso-top-percent:-10001" fillcolor="#ad833b" stroked="f">
            <v:textbox inset="0,0,0,0">
              <w:txbxContent>
                <w:p w:rsidR="00CE62C5" w:rsidRDefault="00280DE0">
                  <w:pPr>
                    <w:spacing w:before="166"/>
                    <w:ind w:left="276"/>
                    <w:rPr>
                      <w:rFonts w:ascii="Calibri"/>
                      <w:b/>
                      <w:sz w:val="30"/>
                    </w:rPr>
                  </w:pPr>
                  <w:r>
                    <w:rPr>
                      <w:rFonts w:ascii="Calibri"/>
                      <w:b/>
                      <w:color w:val="FFFFFF"/>
                      <w:sz w:val="30"/>
                    </w:rPr>
                    <w:t>WORD FROM THE ASSISTANT UNDERSECRETARY</w:t>
                  </w:r>
                </w:p>
              </w:txbxContent>
            </v:textbox>
            <w10:anchorlock/>
          </v:shape>
        </w:pic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6"/>
        <w:rPr>
          <w:sz w:val="16"/>
        </w:rPr>
      </w:pPr>
    </w:p>
    <w:p w:rsidR="00CE62C5" w:rsidRDefault="00280DE0">
      <w:pPr>
        <w:pStyle w:val="BodyText"/>
        <w:spacing w:before="88" w:line="249" w:lineRule="auto"/>
        <w:ind w:left="1332" w:right="1769"/>
        <w:jc w:val="both"/>
      </w:pPr>
      <w:r>
        <w:pict>
          <v:rect id="_x0000_s1729" style="position:absolute;left:0;text-align:left;margin-left:85.05pt;margin-top:-35.4pt;width:453.55pt;height:620.75pt;z-index:-321852416;mso-position-horizontal-relative:page" filled="f" strokecolor="#ad833b" strokeweight="1pt">
            <w10:wrap anchorx="page"/>
          </v:rect>
        </w:pict>
      </w:r>
      <w:r>
        <w:rPr>
          <w:color w:val="414042"/>
          <w:w w:val="85"/>
        </w:rPr>
        <w:t>The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Ministry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&amp;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Prevention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(MoHAP)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–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&amp;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Research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spacing w:val="-3"/>
          <w:w w:val="85"/>
        </w:rPr>
        <w:t>Centre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(SRC)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takes </w:t>
      </w:r>
      <w:r>
        <w:rPr>
          <w:color w:val="414042"/>
          <w:w w:val="90"/>
        </w:rPr>
        <w:t>pleasure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presenting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principal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report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United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Arab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Emirates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Health Survey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spacing w:val="-3"/>
          <w:w w:val="90"/>
        </w:rPr>
        <w:t>(UAE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WHS)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2017-2018,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detailed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results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 xml:space="preserve">further </w:t>
      </w:r>
      <w:r>
        <w:rPr>
          <w:color w:val="414042"/>
          <w:w w:val="95"/>
        </w:rPr>
        <w:t>elaborated</w:t>
      </w:r>
      <w:r>
        <w:rPr>
          <w:color w:val="414042"/>
          <w:spacing w:val="16"/>
          <w:w w:val="95"/>
        </w:rPr>
        <w:t xml:space="preserve"> </w:t>
      </w:r>
      <w:r>
        <w:rPr>
          <w:color w:val="414042"/>
          <w:w w:val="95"/>
        </w:rPr>
        <w:t>upon.</w:t>
      </w:r>
    </w:p>
    <w:p w:rsidR="00CE62C5" w:rsidRDefault="00280DE0">
      <w:pPr>
        <w:pStyle w:val="BodyText"/>
        <w:spacing w:before="117" w:line="249" w:lineRule="auto"/>
        <w:ind w:left="1332" w:right="1768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>S</w:t>
      </w:r>
      <w:r>
        <w:rPr>
          <w:color w:val="414042"/>
          <w:spacing w:val="24"/>
        </w:rPr>
        <w:t xml:space="preserve"> </w:t>
      </w:r>
      <w:r>
        <w:rPr>
          <w:color w:val="414042"/>
          <w:w w:val="79"/>
        </w:rPr>
        <w:t>2017-2018</w:t>
      </w:r>
      <w:r>
        <w:rPr>
          <w:color w:val="414042"/>
          <w:spacing w:val="2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4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2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2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24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24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24"/>
        </w:rPr>
        <w:t xml:space="preserve"> </w:t>
      </w:r>
      <w:r>
        <w:rPr>
          <w:color w:val="414042"/>
          <w:w w:val="81"/>
        </w:rPr>
        <w:t xml:space="preserve">The </w:t>
      </w:r>
      <w:r>
        <w:rPr>
          <w:color w:val="414042"/>
          <w:w w:val="85"/>
        </w:rPr>
        <w:t>collaborative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nature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local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entities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made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success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possible.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 Federal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Competitiveness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&amp;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Authority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(FCSA),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EMRO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office,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Abu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 xml:space="preserve">Dhabi </w:t>
      </w:r>
      <w:r>
        <w:rPr>
          <w:color w:val="414042"/>
          <w:spacing w:val="2"/>
          <w:w w:val="88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w w:val="88"/>
        </w:rPr>
        <w:t>Du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92"/>
        </w:rPr>
        <w:t>A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u</w:t>
      </w:r>
      <w:r>
        <w:rPr>
          <w:color w:val="414042"/>
          <w:spacing w:val="-7"/>
        </w:rPr>
        <w:t xml:space="preserve"> </w:t>
      </w:r>
      <w:r>
        <w:rPr>
          <w:color w:val="414042"/>
          <w:w w:val="88"/>
        </w:rPr>
        <w:t>D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w w:val="88"/>
        </w:rPr>
        <w:t>Du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i </w:t>
      </w:r>
      <w:r>
        <w:rPr>
          <w:color w:val="414042"/>
          <w:w w:val="95"/>
        </w:rPr>
        <w:t xml:space="preserve">Statistics </w:t>
      </w:r>
      <w:r>
        <w:rPr>
          <w:color w:val="414042"/>
          <w:spacing w:val="-3"/>
          <w:w w:val="95"/>
        </w:rPr>
        <w:t xml:space="preserve">Center </w:t>
      </w:r>
      <w:r>
        <w:rPr>
          <w:color w:val="414042"/>
          <w:w w:val="95"/>
        </w:rPr>
        <w:t>provided the technical support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required.</w:t>
      </w:r>
    </w:p>
    <w:p w:rsidR="00CE62C5" w:rsidRDefault="00280DE0">
      <w:pPr>
        <w:pStyle w:val="BodyText"/>
        <w:spacing w:before="118" w:line="249" w:lineRule="auto"/>
        <w:ind w:left="1332" w:right="1768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government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leadership</w:t>
      </w:r>
      <w:r>
        <w:rPr>
          <w:color w:val="414042"/>
          <w:spacing w:val="-6"/>
          <w:w w:val="90"/>
        </w:rPr>
        <w:t xml:space="preserve"> </w:t>
      </w:r>
      <w:r>
        <w:rPr>
          <w:color w:val="414042"/>
          <w:w w:val="90"/>
        </w:rPr>
        <w:t>believe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providing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6"/>
          <w:w w:val="90"/>
        </w:rPr>
        <w:t xml:space="preserve"> </w:t>
      </w:r>
      <w:r>
        <w:rPr>
          <w:color w:val="414042"/>
          <w:w w:val="90"/>
        </w:rPr>
        <w:t>best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quality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health system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care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it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essential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factor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continuous 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27"/>
        </w:rPr>
        <w:t xml:space="preserve"> </w:t>
      </w:r>
      <w:r>
        <w:rPr>
          <w:color w:val="414042"/>
          <w:w w:val="96"/>
        </w:rPr>
        <w:t>Mo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87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-27"/>
        </w:rPr>
        <w:t xml:space="preserve"> </w:t>
      </w:r>
      <w:r>
        <w:rPr>
          <w:color w:val="414042"/>
          <w:w w:val="79"/>
        </w:rPr>
        <w:t>2021</w:t>
      </w:r>
      <w:r>
        <w:rPr>
          <w:color w:val="414042"/>
          <w:spacing w:val="-27"/>
        </w:rPr>
        <w:t xml:space="preserve"> </w:t>
      </w:r>
      <w:r>
        <w:rPr>
          <w:color w:val="414042"/>
          <w:w w:val="83"/>
        </w:rPr>
        <w:t>N</w:t>
      </w:r>
      <w:r>
        <w:rPr>
          <w:color w:val="414042"/>
          <w:spacing w:val="-4"/>
          <w:w w:val="8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w w:val="73"/>
        </w:rPr>
        <w:t>a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2"/>
        </w:rPr>
        <w:t>i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>s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a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world-class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system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which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can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achieved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spacing w:val="-3"/>
          <w:w w:val="85"/>
        </w:rPr>
        <w:t>government’s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 xml:space="preserve">concerted 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working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closely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monitoring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evaluation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both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existing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future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policies.</w:t>
      </w:r>
    </w:p>
    <w:p w:rsidR="00CE62C5" w:rsidRDefault="00280DE0">
      <w:pPr>
        <w:pStyle w:val="BodyText"/>
        <w:spacing w:before="119" w:line="249" w:lineRule="auto"/>
        <w:ind w:left="1332" w:right="1768"/>
        <w:jc w:val="both"/>
      </w:pP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main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objective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survey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provide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comprehensive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data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 xml:space="preserve">household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3"/>
          <w:w w:val="86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</w:rPr>
        <w:t xml:space="preserve"> </w:t>
      </w:r>
      <w:r>
        <w:rPr>
          <w:color w:val="414042"/>
          <w:w w:val="79"/>
        </w:rPr>
        <w:t>5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 xml:space="preserve">ding </w:t>
      </w:r>
      <w:r>
        <w:rPr>
          <w:color w:val="414042"/>
          <w:w w:val="91"/>
        </w:rPr>
        <w:t>immun</w:t>
      </w:r>
      <w:r>
        <w:rPr>
          <w:color w:val="414042"/>
          <w:spacing w:val="-2"/>
          <w:w w:val="91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7"/>
        </w:rPr>
        <w:t>nnin</w:t>
      </w:r>
      <w:r>
        <w:rPr>
          <w:color w:val="414042"/>
          <w:spacing w:val="5"/>
          <w:w w:val="87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1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ll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and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policy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makers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evaluate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improve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existing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programs.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obtained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will </w:t>
      </w:r>
      <w:r>
        <w:rPr>
          <w:color w:val="414042"/>
          <w:w w:val="85"/>
        </w:rPr>
        <w:t>be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useful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researchers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scholars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interested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analyzing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spacing w:val="-3"/>
          <w:w w:val="85"/>
        </w:rPr>
        <w:t>trends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demographic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ll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ondu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6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16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64"/>
        </w:rPr>
        <w:t>ss</w:t>
      </w:r>
      <w:r>
        <w:rPr>
          <w:color w:val="414042"/>
          <w:w w:val="88"/>
        </w:rPr>
        <w:t>-</w:t>
      </w:r>
      <w:r>
        <w:rPr>
          <w:color w:val="414042"/>
          <w:spacing w:val="-2"/>
          <w:w w:val="88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 </w:t>
      </w:r>
      <w:r>
        <w:rPr>
          <w:color w:val="414042"/>
          <w:w w:val="95"/>
        </w:rPr>
        <w:t>studies and in-depth</w:t>
      </w:r>
      <w:r>
        <w:rPr>
          <w:color w:val="414042"/>
          <w:spacing w:val="46"/>
          <w:w w:val="95"/>
        </w:rPr>
        <w:t xml:space="preserve"> </w:t>
      </w:r>
      <w:r>
        <w:rPr>
          <w:color w:val="414042"/>
          <w:w w:val="95"/>
        </w:rPr>
        <w:t>analyses.</w:t>
      </w:r>
    </w:p>
    <w:p w:rsidR="00CE62C5" w:rsidRDefault="00280DE0">
      <w:pPr>
        <w:pStyle w:val="BodyText"/>
        <w:spacing w:before="122" w:line="249" w:lineRule="auto"/>
        <w:ind w:left="1332" w:right="1769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melting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pot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nationalities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cultures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where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people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over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5"/>
        </w:rPr>
        <w:t>world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come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live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work.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Therefore,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nationally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representative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 xml:space="preserve">having </w:t>
      </w:r>
      <w:r>
        <w:rPr>
          <w:color w:val="414042"/>
          <w:w w:val="90"/>
        </w:rPr>
        <w:t>40%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locals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60%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non-local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residents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included,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been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designed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produce 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68"/>
        </w:rPr>
        <w:t>l,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7"/>
          <w:w w:val="81"/>
        </w:rPr>
        <w:t>y</w:t>
      </w:r>
      <w:r>
        <w:rPr>
          <w:color w:val="414042"/>
          <w:spacing w:val="-16"/>
          <w:w w:val="72"/>
        </w:rPr>
        <w:t>’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. </w:t>
      </w:r>
      <w:r>
        <w:rPr>
          <w:color w:val="414042"/>
          <w:w w:val="90"/>
        </w:rPr>
        <w:t xml:space="preserve">Approximately 9,000 households and more than 6,000 ever-married women were </w:t>
      </w:r>
      <w:r>
        <w:rPr>
          <w:color w:val="414042"/>
          <w:w w:val="95"/>
        </w:rPr>
        <w:t>interviewed for the</w:t>
      </w:r>
      <w:r>
        <w:rPr>
          <w:color w:val="414042"/>
          <w:spacing w:val="25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280DE0">
      <w:pPr>
        <w:pStyle w:val="BodyText"/>
        <w:spacing w:before="119" w:line="249" w:lineRule="auto"/>
        <w:ind w:left="1332" w:right="1769"/>
        <w:jc w:val="both"/>
      </w:pPr>
      <w:r>
        <w:rPr>
          <w:color w:val="414042"/>
          <w:spacing w:val="-4"/>
          <w:w w:val="90"/>
        </w:rPr>
        <w:t>We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would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like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acknowledging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continuous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support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effort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our stakeholders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without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whom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we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could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achieved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successful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response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rate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w w:val="76"/>
        </w:rPr>
        <w:t>94%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86"/>
        </w:rPr>
        <w:t>ding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1"/>
        </w:rPr>
        <w:t xml:space="preserve"> </w:t>
      </w:r>
      <w:r>
        <w:rPr>
          <w:color w:val="414042"/>
          <w:w w:val="81"/>
        </w:rPr>
        <w:t>Th</w:t>
      </w:r>
      <w:r>
        <w:rPr>
          <w:color w:val="414042"/>
          <w:spacing w:val="-2"/>
          <w:w w:val="81"/>
        </w:rPr>
        <w:t>a</w:t>
      </w:r>
      <w:r>
        <w:rPr>
          <w:color w:val="414042"/>
          <w:w w:val="88"/>
        </w:rPr>
        <w:t>nk</w:t>
      </w:r>
      <w:r>
        <w:rPr>
          <w:color w:val="414042"/>
          <w:spacing w:val="-11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w w:val="89"/>
        </w:rPr>
        <w:t>ou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 xml:space="preserve">o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90"/>
        </w:rPr>
        <w:t>d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spacing w:val="3"/>
          <w:w w:val="61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rPr>
          <w:sz w:val="26"/>
        </w:rPr>
      </w:pPr>
    </w:p>
    <w:p w:rsidR="00CE62C5" w:rsidRDefault="00280DE0">
      <w:pPr>
        <w:pStyle w:val="BodyText"/>
        <w:spacing w:before="167" w:line="292" w:lineRule="exact"/>
        <w:ind w:left="1332"/>
        <w:jc w:val="both"/>
        <w:rPr>
          <w:rFonts w:ascii="Calibri"/>
        </w:rPr>
      </w:pPr>
      <w:r>
        <w:rPr>
          <w:rFonts w:ascii="Calibri"/>
          <w:color w:val="B48D4B"/>
        </w:rPr>
        <w:t>His Excellency Dr Hussain Mohammed Al Rand,</w:t>
      </w:r>
    </w:p>
    <w:p w:rsidR="00CE62C5" w:rsidRDefault="00280DE0">
      <w:pPr>
        <w:pStyle w:val="BodyText"/>
        <w:spacing w:line="275" w:lineRule="exact"/>
        <w:ind w:left="1332"/>
        <w:jc w:val="both"/>
      </w:pPr>
      <w:r>
        <w:rPr>
          <w:color w:val="414042"/>
          <w:spacing w:val="3"/>
          <w:w w:val="92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90"/>
        </w:rPr>
        <w:t>U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16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</w:p>
    <w:p w:rsidR="00CE62C5" w:rsidRDefault="00CE62C5">
      <w:pPr>
        <w:spacing w:line="275" w:lineRule="exact"/>
        <w:jc w:val="both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5"/>
        <w:rPr>
          <w:sz w:val="12"/>
        </w:rPr>
      </w:pPr>
    </w:p>
    <w:p w:rsidR="00CE62C5" w:rsidRDefault="00280DE0">
      <w:pPr>
        <w:pStyle w:val="BodyText"/>
        <w:ind w:left="489"/>
        <w:rPr>
          <w:sz w:val="20"/>
        </w:rPr>
      </w:pPr>
      <w:r>
        <w:rPr>
          <w:sz w:val="20"/>
        </w:rPr>
      </w:r>
      <w:r>
        <w:rPr>
          <w:sz w:val="20"/>
        </w:rPr>
        <w:pict>
          <v:shape id="_x0000_s1728" type="#_x0000_t202" style="width:259.05pt;height:53.05pt;mso-left-percent:-10001;mso-top-percent:-10001;mso-position-horizontal:absolute;mso-position-horizontal-relative:char;mso-position-vertical:absolute;mso-position-vertical-relative:line;mso-left-percent:-10001;mso-top-percent:-10001" fillcolor="#ad833b" stroked="f">
            <v:textbox inset="0,0,0,0">
              <w:txbxContent>
                <w:p w:rsidR="00CE62C5" w:rsidRDefault="00280DE0">
                  <w:pPr>
                    <w:spacing w:before="171" w:line="235" w:lineRule="auto"/>
                    <w:ind w:left="276" w:right="17"/>
                    <w:rPr>
                      <w:rFonts w:ascii="Calibri"/>
                      <w:b/>
                      <w:sz w:val="30"/>
                    </w:rPr>
                  </w:pPr>
                  <w:r>
                    <w:rPr>
                      <w:rFonts w:ascii="Calibri"/>
                      <w:b/>
                      <w:color w:val="FFFFFF"/>
                      <w:sz w:val="30"/>
                    </w:rPr>
                    <w:t>WORD FROM THE DIRECTOR OF STATISTICS AND RESEARCH CENTER</w:t>
                  </w:r>
                </w:p>
              </w:txbxContent>
            </v:textbox>
            <w10:anchorlock/>
          </v:shape>
        </w:pic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before="87" w:line="249" w:lineRule="auto"/>
        <w:ind w:left="765" w:right="2335"/>
        <w:jc w:val="both"/>
      </w:pPr>
      <w:r>
        <w:pict>
          <v:rect id="_x0000_s1727" style="position:absolute;left:0;text-align:left;margin-left:56.7pt;margin-top:-51.6pt;width:453.55pt;height:507.35pt;z-index:-321850368;mso-position-horizontal-relative:page" filled="f" strokecolor="#ad833b" strokeweight="1pt">
            <w10:wrap anchorx="page"/>
          </v:rect>
        </w:pic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Ministry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&amp;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Prevention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(MoHAP)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–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Statistics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&amp;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Research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spacing w:val="-3"/>
          <w:w w:val="90"/>
        </w:rPr>
        <w:t>Centre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(SRC)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is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4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4"/>
        </w:rPr>
        <w:t xml:space="preserve"> </w:t>
      </w:r>
      <w:r>
        <w:rPr>
          <w:color w:val="414042"/>
          <w:w w:val="83"/>
        </w:rPr>
        <w:t>N</w:t>
      </w:r>
      <w:r>
        <w:rPr>
          <w:color w:val="414042"/>
          <w:spacing w:val="-4"/>
          <w:w w:val="8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w w:val="77"/>
        </w:rPr>
        <w:t>Su</w:t>
      </w:r>
      <w:r>
        <w:rPr>
          <w:color w:val="414042"/>
          <w:spacing w:val="5"/>
          <w:w w:val="77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w w:val="91"/>
        </w:rPr>
        <w:t>(</w:t>
      </w:r>
      <w:r>
        <w:rPr>
          <w:color w:val="414042"/>
          <w:spacing w:val="1"/>
          <w:w w:val="91"/>
        </w:rPr>
        <w:t>N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72"/>
        </w:rPr>
        <w:t>S)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4"/>
        </w:rPr>
        <w:t>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1"/>
        </w:rPr>
        <w:t>ill</w:t>
      </w:r>
      <w:r>
        <w:rPr>
          <w:color w:val="414042"/>
          <w:spacing w:val="-2"/>
          <w:w w:val="81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 xml:space="preserve">. </w:t>
      </w:r>
      <w:r>
        <w:rPr>
          <w:color w:val="414042"/>
          <w:w w:val="90"/>
        </w:rPr>
        <w:t>It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provides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useful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state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description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prevalence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 xml:space="preserve">major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3"/>
          <w:w w:val="86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8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M</w:t>
      </w:r>
      <w:r>
        <w:rPr>
          <w:color w:val="414042"/>
          <w:spacing w:val="-3"/>
          <w:w w:val="90"/>
        </w:rPr>
        <w:t>e</w:t>
      </w:r>
      <w:r>
        <w:rPr>
          <w:color w:val="414042"/>
          <w:w w:val="89"/>
        </w:rPr>
        <w:t>ll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di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hypertension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together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associated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risk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factors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such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smoking,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obesity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 xml:space="preserve">a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20" w:line="249" w:lineRule="auto"/>
        <w:ind w:left="765" w:right="2335"/>
        <w:jc w:val="both"/>
      </w:pPr>
      <w:r>
        <w:rPr>
          <w:color w:val="414042"/>
          <w:w w:val="85"/>
        </w:rPr>
        <w:t>This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report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guides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us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understand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where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estimates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available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where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we </w:t>
      </w:r>
      <w:r>
        <w:rPr>
          <w:color w:val="414042"/>
          <w:w w:val="77"/>
        </w:rPr>
        <w:t>la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6"/>
        </w:rPr>
        <w:t>k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inu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h-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0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30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w w:val="89"/>
        </w:rPr>
        <w:t>ur</w:t>
      </w:r>
      <w:r>
        <w:rPr>
          <w:color w:val="414042"/>
          <w:spacing w:val="-3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2"/>
        </w:rPr>
        <w:t>i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0"/>
        </w:rPr>
        <w:t xml:space="preserve"> </w:t>
      </w:r>
      <w:r>
        <w:rPr>
          <w:color w:val="414042"/>
          <w:w w:val="91"/>
        </w:rPr>
        <w:t>imp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source,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strengthen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capacity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country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analysis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along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 xml:space="preserve">introducing </w:t>
      </w:r>
      <w:r>
        <w:rPr>
          <w:color w:val="414042"/>
          <w:w w:val="89"/>
        </w:rPr>
        <w:t>inn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19" w:line="249" w:lineRule="auto"/>
        <w:ind w:left="765" w:right="2335"/>
        <w:jc w:val="both"/>
      </w:pPr>
      <w:r>
        <w:rPr>
          <w:color w:val="414042"/>
          <w:w w:val="90"/>
        </w:rPr>
        <w:t>Our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sincere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thanks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extended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Steering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spacing w:val="-3"/>
          <w:w w:val="90"/>
        </w:rPr>
        <w:t>Technical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working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committees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that oversaw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implementation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those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helped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processing,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</w:t>
      </w:r>
      <w:r>
        <w:rPr>
          <w:color w:val="414042"/>
          <w:spacing w:val="6"/>
          <w:w w:val="84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 xml:space="preserve">S </w:t>
      </w:r>
      <w:r>
        <w:rPr>
          <w:color w:val="414042"/>
          <w:w w:val="90"/>
        </w:rPr>
        <w:t>2017-2018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could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been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produced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without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enormous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dedicated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collective 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0"/>
        </w:rPr>
        <w:t xml:space="preserve"> </w:t>
      </w:r>
      <w:r>
        <w:rPr>
          <w:color w:val="414042"/>
          <w:w w:val="91"/>
        </w:rPr>
        <w:t>imp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4"/>
        </w:rPr>
        <w:t>n</w:t>
      </w:r>
      <w:r>
        <w:rPr>
          <w:color w:val="414042"/>
          <w:spacing w:val="1"/>
          <w:w w:val="84"/>
        </w:rPr>
        <w:t>g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il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vital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systems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expand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support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dissemination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curation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 xml:space="preserve">national </w:t>
      </w:r>
      <w:r>
        <w:rPr>
          <w:color w:val="414042"/>
          <w:w w:val="90"/>
        </w:rPr>
        <w:t>data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along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promoting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availability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quality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timely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coming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era.</w:t>
      </w:r>
    </w:p>
    <w:p w:rsidR="00CE62C5" w:rsidRDefault="00280DE0">
      <w:pPr>
        <w:pStyle w:val="BodyText"/>
        <w:spacing w:before="120" w:line="249" w:lineRule="auto"/>
        <w:ind w:left="765" w:right="2336"/>
        <w:jc w:val="both"/>
      </w:pPr>
      <w:r>
        <w:rPr>
          <w:color w:val="414042"/>
          <w:w w:val="90"/>
        </w:rPr>
        <w:t>I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would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like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gratefully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acknowledge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have,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way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another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contributed to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successful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completion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2017-2018.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would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thank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survey participants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time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take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part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whose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support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made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report </w:t>
      </w:r>
      <w:r>
        <w:rPr>
          <w:color w:val="414042"/>
        </w:rPr>
        <w:t>possible.</w:t>
      </w:r>
    </w:p>
    <w:p w:rsidR="00CE62C5" w:rsidRDefault="00CE62C5">
      <w:pPr>
        <w:pStyle w:val="BodyText"/>
        <w:rPr>
          <w:sz w:val="26"/>
        </w:rPr>
      </w:pPr>
    </w:p>
    <w:p w:rsidR="00CE62C5" w:rsidRDefault="00280DE0">
      <w:pPr>
        <w:pStyle w:val="BodyText"/>
        <w:spacing w:before="208" w:line="292" w:lineRule="exact"/>
        <w:ind w:left="765"/>
        <w:jc w:val="both"/>
        <w:rPr>
          <w:rFonts w:ascii="Calibri"/>
        </w:rPr>
      </w:pPr>
      <w:r>
        <w:rPr>
          <w:rFonts w:ascii="Calibri"/>
          <w:color w:val="B48D4B"/>
          <w:w w:val="105"/>
        </w:rPr>
        <w:t>ALYA ZAID MOHAMMED HARBI</w:t>
      </w:r>
    </w:p>
    <w:p w:rsidR="00CE62C5" w:rsidRDefault="00280DE0">
      <w:pPr>
        <w:pStyle w:val="BodyText"/>
        <w:spacing w:line="249" w:lineRule="auto"/>
        <w:ind w:left="765" w:right="6138"/>
      </w:pPr>
      <w:r>
        <w:rPr>
          <w:color w:val="414042"/>
          <w:spacing w:val="1"/>
          <w:w w:val="88"/>
        </w:rPr>
        <w:t>D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7"/>
        </w:rPr>
        <w:t>S</w:t>
      </w:r>
      <w:r>
        <w:rPr>
          <w:color w:val="414042"/>
          <w:spacing w:val="1"/>
          <w:w w:val="77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91"/>
        </w:rPr>
        <w:t>tist</w:t>
      </w:r>
      <w:r>
        <w:rPr>
          <w:color w:val="414042"/>
          <w:w w:val="91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8"/>
        </w:rPr>
        <w:t>C</w:t>
      </w:r>
      <w:r>
        <w:rPr>
          <w:color w:val="414042"/>
          <w:spacing w:val="-2"/>
          <w:w w:val="78"/>
        </w:rPr>
        <w:t>e</w:t>
      </w:r>
      <w:r>
        <w:rPr>
          <w:color w:val="414042"/>
          <w:spacing w:val="-3"/>
          <w:w w:val="98"/>
        </w:rPr>
        <w:t>n</w:t>
      </w:r>
      <w:r>
        <w:rPr>
          <w:color w:val="414042"/>
          <w:spacing w:val="-4"/>
          <w:w w:val="98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</w:p>
    <w:p w:rsidR="00CE62C5" w:rsidRDefault="00CE62C5">
      <w:pPr>
        <w:spacing w:line="249" w:lineRule="auto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1"/>
        <w:rPr>
          <w:sz w:val="16"/>
        </w:rPr>
      </w:pPr>
    </w:p>
    <w:p w:rsidR="00CE62C5" w:rsidRDefault="00280DE0">
      <w:pPr>
        <w:spacing w:before="80"/>
        <w:ind w:left="1145"/>
        <w:rPr>
          <w:rFonts w:ascii="Calibri"/>
          <w:b/>
          <w:sz w:val="30"/>
        </w:rPr>
      </w:pPr>
      <w:r>
        <w:rPr>
          <w:rFonts w:ascii="Calibri"/>
          <w:b/>
          <w:color w:val="AD833B"/>
          <w:w w:val="92"/>
          <w:sz w:val="30"/>
          <w:shd w:val="clear" w:color="auto" w:fill="F1EAE0"/>
        </w:rPr>
        <w:t xml:space="preserve"> </w:t>
      </w:r>
      <w:r>
        <w:rPr>
          <w:rFonts w:ascii="Calibri"/>
          <w:b/>
          <w:color w:val="AD833B"/>
          <w:sz w:val="30"/>
          <w:shd w:val="clear" w:color="auto" w:fill="F1EAE0"/>
        </w:rPr>
        <w:t xml:space="preserve">  </w:t>
      </w:r>
      <w:r>
        <w:rPr>
          <w:rFonts w:ascii="Calibri"/>
          <w:b/>
          <w:color w:val="AD833B"/>
          <w:w w:val="105"/>
          <w:sz w:val="30"/>
          <w:shd w:val="clear" w:color="auto" w:fill="F1EAE0"/>
        </w:rPr>
        <w:t>CONTRIBUTORS</w:t>
      </w:r>
      <w:r>
        <w:rPr>
          <w:rFonts w:ascii="Calibri"/>
          <w:b/>
          <w:color w:val="AD833B"/>
          <w:sz w:val="30"/>
          <w:shd w:val="clear" w:color="auto" w:fill="F1EAE0"/>
        </w:rPr>
        <w:t xml:space="preserve"> </w:t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spacing w:before="10"/>
        <w:rPr>
          <w:rFonts w:ascii="Calibri"/>
          <w:b/>
          <w:sz w:val="19"/>
        </w:rPr>
      </w:pPr>
    </w:p>
    <w:p w:rsidR="00CE62C5" w:rsidRDefault="00280DE0">
      <w:pPr>
        <w:pStyle w:val="BodyText"/>
        <w:spacing w:before="1"/>
        <w:ind w:left="1616"/>
      </w:pPr>
      <w:r>
        <w:rPr>
          <w:noProof/>
        </w:rPr>
        <w:drawing>
          <wp:anchor distT="0" distB="0" distL="0" distR="0" simplePos="0" relativeHeight="251677696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59786</wp:posOffset>
            </wp:positionV>
            <wp:extent cx="65811" cy="65798"/>
            <wp:effectExtent l="0" t="0" r="0" b="0"/>
            <wp:wrapNone/>
            <wp:docPr id="21" name="image5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2" name="image57.png"/>
                    <pic:cNvPicPr/>
                  </pic:nvPicPr>
                  <pic:blipFill>
                    <a:blip r:embed="rId6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</w:rPr>
        <w:t>Ministry of Health &amp; Prevention</w:t>
      </w:r>
    </w:p>
    <w:p w:rsidR="00CE62C5" w:rsidRDefault="00280DE0">
      <w:pPr>
        <w:pStyle w:val="BodyText"/>
        <w:spacing w:before="125" w:line="348" w:lineRule="auto"/>
        <w:ind w:left="1616" w:right="5070"/>
      </w:pPr>
      <w:r>
        <w:rPr>
          <w:noProof/>
        </w:rPr>
        <w:drawing>
          <wp:anchor distT="0" distB="0" distL="0" distR="0" simplePos="0" relativeHeight="251678720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138527</wp:posOffset>
            </wp:positionV>
            <wp:extent cx="65811" cy="65798"/>
            <wp:effectExtent l="0" t="0" r="0" b="0"/>
            <wp:wrapNone/>
            <wp:docPr id="23" name="image5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" name="image57.png"/>
                    <pic:cNvPicPr/>
                  </pic:nvPicPr>
                  <pic:blipFill>
                    <a:blip r:embed="rId6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51679744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393407</wp:posOffset>
            </wp:positionV>
            <wp:extent cx="65811" cy="65798"/>
            <wp:effectExtent l="0" t="0" r="0" b="0"/>
            <wp:wrapNone/>
            <wp:docPr id="25" name="image58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6" name="image58.png"/>
                    <pic:cNvPicPr/>
                  </pic:nvPicPr>
                  <pic:blipFill>
                    <a:blip r:embed="rId6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  <w:w w:val="85"/>
        </w:rPr>
        <w:t xml:space="preserve">Federal Competitiveness &amp; Statistics Authority </w:t>
      </w:r>
      <w:r>
        <w:rPr>
          <w:color w:val="414042"/>
          <w:w w:val="95"/>
        </w:rPr>
        <w:t>Dubai Health Authority</w:t>
      </w:r>
    </w:p>
    <w:p w:rsidR="00CE62C5" w:rsidRDefault="00280DE0">
      <w:pPr>
        <w:pStyle w:val="BodyText"/>
        <w:spacing w:before="2" w:line="348" w:lineRule="auto"/>
        <w:ind w:left="1616" w:right="6138"/>
      </w:pPr>
      <w:r>
        <w:rPr>
          <w:noProof/>
        </w:rPr>
        <w:drawing>
          <wp:anchor distT="0" distB="0" distL="0" distR="0" simplePos="0" relativeHeight="251680768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60419</wp:posOffset>
            </wp:positionV>
            <wp:extent cx="65811" cy="65798"/>
            <wp:effectExtent l="0" t="0" r="0" b="0"/>
            <wp:wrapNone/>
            <wp:docPr id="27" name="image5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" name="image57.png"/>
                    <pic:cNvPicPr/>
                  </pic:nvPicPr>
                  <pic:blipFill>
                    <a:blip r:embed="rId6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51681792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315299</wp:posOffset>
            </wp:positionV>
            <wp:extent cx="65811" cy="65798"/>
            <wp:effectExtent l="0" t="0" r="0" b="0"/>
            <wp:wrapNone/>
            <wp:docPr id="29" name="image58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" name="image58.png"/>
                    <pic:cNvPicPr/>
                  </pic:nvPicPr>
                  <pic:blipFill>
                    <a:blip r:embed="rId6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51682816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570181</wp:posOffset>
            </wp:positionV>
            <wp:extent cx="65811" cy="65798"/>
            <wp:effectExtent l="0" t="0" r="0" b="0"/>
            <wp:wrapNone/>
            <wp:docPr id="31" name="image5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image57.png"/>
                    <pic:cNvPicPr/>
                  </pic:nvPicPr>
                  <pic:blipFill>
                    <a:blip r:embed="rId6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  <w:w w:val="90"/>
        </w:rPr>
        <w:t>Department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-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Abu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Dhabi </w:t>
      </w:r>
      <w:r>
        <w:rPr>
          <w:color w:val="414042"/>
          <w:w w:val="95"/>
        </w:rPr>
        <w:t xml:space="preserve">Dubai Statistics </w:t>
      </w:r>
      <w:r>
        <w:rPr>
          <w:color w:val="414042"/>
          <w:spacing w:val="-3"/>
          <w:w w:val="95"/>
        </w:rPr>
        <w:t xml:space="preserve">Centre, </w:t>
      </w:r>
      <w:r>
        <w:rPr>
          <w:color w:val="414042"/>
          <w:w w:val="95"/>
        </w:rPr>
        <w:t>Dubai Statistics</w:t>
      </w:r>
      <w:r>
        <w:rPr>
          <w:color w:val="414042"/>
          <w:spacing w:val="-34"/>
          <w:w w:val="95"/>
        </w:rPr>
        <w:t xml:space="preserve"> </w:t>
      </w:r>
      <w:r>
        <w:rPr>
          <w:color w:val="414042"/>
          <w:spacing w:val="-3"/>
          <w:w w:val="95"/>
        </w:rPr>
        <w:t>Centre,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Abu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Dhabi</w:t>
      </w:r>
    </w:p>
    <w:p w:rsidR="00CE62C5" w:rsidRDefault="00280DE0">
      <w:pPr>
        <w:pStyle w:val="BodyText"/>
        <w:spacing w:before="4" w:line="348" w:lineRule="auto"/>
        <w:ind w:left="1616" w:right="6091"/>
      </w:pPr>
      <w:r>
        <w:rPr>
          <w:noProof/>
        </w:rPr>
        <w:drawing>
          <wp:anchor distT="0" distB="0" distL="0" distR="0" simplePos="0" relativeHeight="251683840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61690</wp:posOffset>
            </wp:positionV>
            <wp:extent cx="65811" cy="65798"/>
            <wp:effectExtent l="0" t="0" r="0" b="0"/>
            <wp:wrapNone/>
            <wp:docPr id="33" name="image58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4" name="image58.png"/>
                    <pic:cNvPicPr/>
                  </pic:nvPicPr>
                  <pic:blipFill>
                    <a:blip r:embed="rId6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251684864" behindDoc="0" locked="0" layoutInCell="1" allowOverlap="1">
            <wp:simplePos x="0" y="0"/>
            <wp:positionH relativeFrom="page">
              <wp:posOffset>1493993</wp:posOffset>
            </wp:positionH>
            <wp:positionV relativeFrom="paragraph">
              <wp:posOffset>316572</wp:posOffset>
            </wp:positionV>
            <wp:extent cx="65811" cy="65798"/>
            <wp:effectExtent l="0" t="0" r="0" b="0"/>
            <wp:wrapNone/>
            <wp:docPr id="35" name="image5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image57.png"/>
                    <pic:cNvPicPr/>
                  </pic:nvPicPr>
                  <pic:blipFill>
                    <a:blip r:embed="rId6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65811" cy="657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  <w:w w:val="93"/>
        </w:rPr>
        <w:t>W</w:t>
      </w:r>
      <w:r>
        <w:rPr>
          <w:color w:val="414042"/>
          <w:w w:val="89"/>
        </w:rPr>
        <w:t>orl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88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ni</w:t>
      </w:r>
      <w:r>
        <w:rPr>
          <w:color w:val="414042"/>
          <w:w w:val="73"/>
        </w:rPr>
        <w:t>za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w w:val="64"/>
        </w:rPr>
        <w:t>E</w:t>
      </w:r>
      <w:r>
        <w:rPr>
          <w:color w:val="414042"/>
          <w:w w:val="86"/>
        </w:rPr>
        <w:t>MR</w:t>
      </w:r>
      <w:r>
        <w:rPr>
          <w:color w:val="414042"/>
          <w:w w:val="91"/>
        </w:rPr>
        <w:t xml:space="preserve">O </w:t>
      </w:r>
      <w:r>
        <w:rPr>
          <w:color w:val="414042"/>
          <w:w w:val="95"/>
        </w:rPr>
        <w:t>IQVIA</w:t>
      </w:r>
    </w:p>
    <w:p w:rsidR="00CE62C5" w:rsidRDefault="00CE62C5">
      <w:pPr>
        <w:pStyle w:val="BodyText"/>
        <w:spacing w:before="2"/>
        <w:rPr>
          <w:sz w:val="20"/>
        </w:rPr>
      </w:pPr>
    </w:p>
    <w:p w:rsidR="00CE62C5" w:rsidRDefault="00280DE0">
      <w:pPr>
        <w:spacing w:before="89" w:line="249" w:lineRule="auto"/>
        <w:ind w:left="1332" w:right="1769"/>
        <w:jc w:val="both"/>
      </w:pPr>
      <w:r>
        <w:rPr>
          <w:color w:val="414042"/>
          <w:w w:val="85"/>
        </w:rPr>
        <w:t>This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report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summarizes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findings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2017-2018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World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led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 xml:space="preserve">by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13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4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spacing w:before="115"/>
        <w:ind w:left="1332"/>
        <w:jc w:val="both"/>
      </w:pPr>
      <w:r>
        <w:rPr>
          <w:color w:val="414042"/>
        </w:rPr>
        <w:t>IQVIA provided technical assistance and implemented the field work for this survey.</w:t>
      </w:r>
    </w:p>
    <w:p w:rsidR="00CE62C5" w:rsidRDefault="00280DE0">
      <w:pPr>
        <w:spacing w:before="124" w:line="249" w:lineRule="auto"/>
        <w:ind w:left="1332" w:right="1768"/>
        <w:jc w:val="both"/>
      </w:pPr>
      <w:r>
        <w:rPr>
          <w:color w:val="414042"/>
          <w:w w:val="90"/>
        </w:rPr>
        <w:t xml:space="preserve">The UAE World Health Survey 2017-2018 is part of the worldwide World Health Surveys </w:t>
      </w:r>
      <w:r>
        <w:rPr>
          <w:color w:val="414042"/>
          <w:w w:val="76"/>
        </w:rPr>
        <w:t>Pr</w:t>
      </w:r>
      <w:r>
        <w:rPr>
          <w:color w:val="414042"/>
          <w:w w:val="89"/>
        </w:rPr>
        <w:t>o</w:t>
      </w:r>
      <w:r>
        <w:rPr>
          <w:color w:val="41404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si</w:t>
      </w:r>
      <w:r>
        <w:rPr>
          <w:color w:val="414042"/>
          <w:w w:val="78"/>
        </w:rPr>
        <w:t>g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oll</w:t>
      </w:r>
      <w:r>
        <w:rPr>
          <w:color w:val="414042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w w:val="89"/>
        </w:rPr>
        <w:t>ri</w:t>
      </w:r>
      <w:r>
        <w:rPr>
          <w:color w:val="414042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w w:val="89"/>
        </w:rPr>
        <w:t>or no</w:t>
      </w:r>
      <w:r>
        <w:rPr>
          <w:color w:val="414042"/>
          <w:w w:val="86"/>
        </w:rPr>
        <w:t>n-c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w w:val="82"/>
        </w:rPr>
        <w:t>c</w:t>
      </w:r>
      <w:r>
        <w:rPr>
          <w:color w:val="414042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</w:rPr>
        <w:t xml:space="preserve">  </w:t>
      </w:r>
      <w:r>
        <w:rPr>
          <w:color w:val="414042"/>
          <w:w w:val="90"/>
        </w:rPr>
        <w:t>di</w:t>
      </w:r>
      <w:r>
        <w:rPr>
          <w:color w:val="414042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</w:rPr>
        <w:t xml:space="preserve"> 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 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77"/>
        </w:rPr>
        <w:t>la</w:t>
      </w:r>
      <w:r>
        <w:rPr>
          <w:color w:val="414042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 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lini</w:t>
      </w:r>
      <w:r>
        <w:rPr>
          <w:color w:val="414042"/>
          <w:w w:val="82"/>
        </w:rPr>
        <w:t>c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 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io</w:t>
      </w:r>
      <w:r>
        <w:rPr>
          <w:color w:val="41404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mi</w:t>
      </w:r>
      <w:r>
        <w:rPr>
          <w:color w:val="414042"/>
          <w:w w:val="82"/>
        </w:rPr>
        <w:t>c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w w:val="82"/>
        </w:rPr>
        <w:t>c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or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spacing w:before="116" w:line="249" w:lineRule="auto"/>
        <w:ind w:left="1332" w:right="1769"/>
        <w:jc w:val="both"/>
      </w:pPr>
      <w:r>
        <w:rPr>
          <w:color w:val="414042"/>
          <w:w w:val="85"/>
        </w:rPr>
        <w:t>Additional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information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about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2017-2018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spacing w:val="-2"/>
          <w:w w:val="85"/>
        </w:rPr>
        <w:t>may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obtained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 xml:space="preserve">Statistics </w:t>
      </w:r>
      <w:r>
        <w:rPr>
          <w:color w:val="414042"/>
          <w:w w:val="94"/>
        </w:rPr>
        <w:t>&amp;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7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4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</w:rPr>
        <w:t>M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h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73"/>
        </w:rPr>
        <w:t>a</w:t>
      </w:r>
      <w:r>
        <w:rPr>
          <w:color w:val="414042"/>
          <w:spacing w:val="7"/>
        </w:rPr>
        <w:t xml:space="preserve"> </w:t>
      </w:r>
      <w:r>
        <w:rPr>
          <w:color w:val="414042"/>
          <w:w w:val="70"/>
        </w:rPr>
        <w:t>2,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4"/>
          <w:w w:val="64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77"/>
        </w:rPr>
        <w:t>l</w:t>
      </w:r>
      <w:r>
        <w:rPr>
          <w:color w:val="414042"/>
          <w:spacing w:val="-3"/>
          <w:w w:val="77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81"/>
        </w:rPr>
        <w:t>y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 xml:space="preserve">on </w:t>
      </w:r>
      <w:r>
        <w:rPr>
          <w:color w:val="414042"/>
          <w:w w:val="95"/>
        </w:rPr>
        <w:t>Sheikh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Muhammed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bin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Zayed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Road,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Dubai.</w:t>
      </w:r>
    </w:p>
    <w:p w:rsidR="00CE62C5" w:rsidRDefault="00280DE0">
      <w:pPr>
        <w:spacing w:before="116"/>
        <w:ind w:left="1332"/>
        <w:jc w:val="both"/>
      </w:pPr>
      <w:r>
        <w:rPr>
          <w:color w:val="414042"/>
          <w:w w:val="90"/>
        </w:rPr>
        <w:t>(Telephone (+971) 4-2-301-000; Fax (+971) 4-2-574-933; email-alya.harbi@moh.gov.ae).</w:t>
      </w:r>
    </w:p>
    <w:p w:rsidR="00CE62C5" w:rsidRDefault="00CE62C5">
      <w:pPr>
        <w:jc w:val="both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spacing w:before="232"/>
        <w:ind w:left="113"/>
        <w:rPr>
          <w:rFonts w:ascii="Calibri"/>
          <w:b/>
          <w:sz w:val="30"/>
        </w:rPr>
      </w:pPr>
      <w:r>
        <w:rPr>
          <w:rFonts w:ascii="Calibri"/>
          <w:b/>
          <w:color w:val="AD833B"/>
          <w:w w:val="92"/>
          <w:sz w:val="30"/>
          <w:shd w:val="clear" w:color="auto" w:fill="F1EAE0"/>
        </w:rPr>
        <w:t xml:space="preserve"> </w:t>
      </w:r>
      <w:r>
        <w:rPr>
          <w:rFonts w:ascii="Calibri"/>
          <w:b/>
          <w:color w:val="AD833B"/>
          <w:sz w:val="30"/>
          <w:shd w:val="clear" w:color="auto" w:fill="F1EAE0"/>
        </w:rPr>
        <w:t xml:space="preserve"> PREPARED BY: </w:t>
      </w:r>
    </w:p>
    <w:p w:rsidR="00CE62C5" w:rsidRDefault="00CE62C5">
      <w:pPr>
        <w:pStyle w:val="BodyText"/>
        <w:spacing w:before="6"/>
        <w:rPr>
          <w:rFonts w:ascii="Calibri"/>
          <w:b/>
          <w:sz w:val="31"/>
        </w:rPr>
      </w:pPr>
    </w:p>
    <w:p w:rsidR="00CE62C5" w:rsidRDefault="00280DE0">
      <w:pPr>
        <w:spacing w:line="244" w:lineRule="auto"/>
        <w:ind w:left="300" w:right="8147"/>
      </w:pPr>
      <w:r>
        <w:rPr>
          <w:rFonts w:ascii="Calibri"/>
          <w:color w:val="B48D4B"/>
          <w:w w:val="95"/>
        </w:rPr>
        <w:t xml:space="preserve">Ahmad Qawas, CCRC. </w:t>
      </w:r>
      <w:r>
        <w:rPr>
          <w:color w:val="414042"/>
          <w:w w:val="88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104"/>
        </w:rPr>
        <w:t>lt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w w:val="72"/>
        </w:rPr>
        <w:t>Re</w:t>
      </w:r>
      <w:r>
        <w:rPr>
          <w:color w:val="414042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79"/>
        </w:rPr>
        <w:t>ar</w:t>
      </w:r>
      <w:r>
        <w:rPr>
          <w:color w:val="41404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w w:val="74"/>
        </w:rPr>
        <w:t>Sp</w:t>
      </w:r>
      <w:r>
        <w:rPr>
          <w:color w:val="414042"/>
          <w:w w:val="75"/>
        </w:rPr>
        <w:t>e</w:t>
      </w:r>
      <w:r>
        <w:rPr>
          <w:color w:val="414042"/>
          <w:w w:val="84"/>
        </w:rPr>
        <w:t>ci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li</w:t>
      </w:r>
      <w:r>
        <w:rPr>
          <w:color w:val="414042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w w:val="51"/>
        </w:rPr>
        <w:t xml:space="preserve">. </w:t>
      </w:r>
      <w:r>
        <w:rPr>
          <w:color w:val="414042"/>
          <w:w w:val="80"/>
        </w:rPr>
        <w:t>Statistics and Research Center</w:t>
      </w:r>
    </w:p>
    <w:p w:rsidR="00CE62C5" w:rsidRDefault="00280DE0">
      <w:pPr>
        <w:spacing w:before="5"/>
        <w:ind w:left="300"/>
      </w:pPr>
      <w:r>
        <w:rPr>
          <w:color w:val="414042"/>
        </w:rPr>
        <w:t>Ministry of Health &amp; Prevention</w:t>
      </w:r>
    </w:p>
    <w:p w:rsidR="00CE62C5" w:rsidRDefault="00CE62C5">
      <w:pPr>
        <w:pStyle w:val="BodyText"/>
        <w:spacing w:before="8"/>
        <w:rPr>
          <w:sz w:val="23"/>
        </w:rPr>
      </w:pPr>
    </w:p>
    <w:p w:rsidR="00CE62C5" w:rsidRDefault="00280DE0">
      <w:pPr>
        <w:spacing w:line="268" w:lineRule="exact"/>
        <w:ind w:left="300"/>
        <w:rPr>
          <w:rFonts w:ascii="Calibri"/>
        </w:rPr>
      </w:pPr>
      <w:r>
        <w:rPr>
          <w:rFonts w:ascii="Calibri"/>
          <w:color w:val="B48D4B"/>
        </w:rPr>
        <w:t>Shaima Ahli, MPH.</w:t>
      </w:r>
    </w:p>
    <w:p w:rsidR="00CE62C5" w:rsidRDefault="00280DE0">
      <w:pPr>
        <w:spacing w:line="249" w:lineRule="auto"/>
        <w:ind w:left="300" w:right="7975"/>
      </w:pPr>
      <w:r>
        <w:rPr>
          <w:color w:val="414042"/>
          <w:spacing w:val="-3"/>
          <w:w w:val="7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61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51"/>
        </w:rPr>
        <w:t xml:space="preserve">. </w:t>
      </w:r>
      <w:r>
        <w:rPr>
          <w:color w:val="414042"/>
          <w:w w:val="85"/>
        </w:rPr>
        <w:t>Statistics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Research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spacing w:val="-4"/>
          <w:w w:val="85"/>
        </w:rPr>
        <w:t xml:space="preserve">Center. </w:t>
      </w:r>
      <w:r>
        <w:rPr>
          <w:color w:val="414042"/>
          <w:w w:val="90"/>
        </w:rPr>
        <w:t>Ministry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&amp;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Prevention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spacing w:before="1" w:line="268" w:lineRule="exact"/>
        <w:ind w:left="300"/>
        <w:rPr>
          <w:rFonts w:ascii="Calibri"/>
        </w:rPr>
      </w:pPr>
      <w:r>
        <w:rPr>
          <w:rFonts w:ascii="Calibri"/>
          <w:color w:val="AD833B"/>
        </w:rPr>
        <w:t>Dr. Haifa Madi, MD, MPH.</w:t>
      </w:r>
    </w:p>
    <w:p w:rsidR="00CE62C5" w:rsidRDefault="00280DE0">
      <w:pPr>
        <w:spacing w:line="252" w:lineRule="exact"/>
        <w:ind w:left="300"/>
      </w:pPr>
      <w:r>
        <w:rPr>
          <w:color w:val="414042"/>
          <w:w w:val="95"/>
        </w:rPr>
        <w:t>Public Health Expert and Advisor</w:t>
      </w:r>
    </w:p>
    <w:p w:rsidR="00CE62C5" w:rsidRDefault="00280DE0">
      <w:pPr>
        <w:spacing w:before="11" w:line="249" w:lineRule="auto"/>
        <w:ind w:left="300" w:right="4300"/>
      </w:pPr>
      <w:r>
        <w:rPr>
          <w:color w:val="414042"/>
          <w:spacing w:val="3"/>
          <w:w w:val="92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90"/>
        </w:rPr>
        <w:t>U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2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3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0"/>
        </w:rPr>
        <w:t>C</w:t>
      </w:r>
      <w:r>
        <w:rPr>
          <w:color w:val="414042"/>
          <w:w w:val="89"/>
        </w:rPr>
        <w:t>lini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 xml:space="preserve">. </w:t>
      </w:r>
      <w:r>
        <w:rPr>
          <w:color w:val="414042"/>
          <w:w w:val="95"/>
        </w:rPr>
        <w:t>Ministry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Health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&amp;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Prevention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spacing w:line="244" w:lineRule="auto"/>
        <w:ind w:left="300" w:right="5498"/>
      </w:pPr>
      <w:r>
        <w:rPr>
          <w:rFonts w:ascii="Calibri"/>
          <w:color w:val="AD833B"/>
          <w:spacing w:val="-5"/>
        </w:rPr>
        <w:t xml:space="preserve">Dr. </w:t>
      </w:r>
      <w:r>
        <w:rPr>
          <w:rFonts w:ascii="Calibri"/>
          <w:color w:val="AD833B"/>
        </w:rPr>
        <w:t xml:space="preserve">Sangameshwar B Mahagaonkar, MBBS, MD, DNB.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84"/>
        </w:rPr>
        <w:t>ng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</w:t>
      </w:r>
      <w:r>
        <w:rPr>
          <w:color w:val="414042"/>
          <w:spacing w:val="5"/>
          <w:w w:val="84"/>
        </w:rPr>
        <w:t>g</w:t>
      </w:r>
      <w:r>
        <w:rPr>
          <w:color w:val="414042"/>
          <w:w w:val="51"/>
        </w:rPr>
        <w:t xml:space="preserve">, </w:t>
      </w:r>
      <w:r>
        <w:rPr>
          <w:color w:val="414042"/>
        </w:rPr>
        <w:t>IQVIA</w:t>
      </w:r>
    </w:p>
    <w:p w:rsidR="00CE62C5" w:rsidRDefault="00CE62C5">
      <w:pPr>
        <w:spacing w:line="244" w:lineRule="auto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1"/>
        <w:rPr>
          <w:sz w:val="16"/>
        </w:rPr>
      </w:pPr>
    </w:p>
    <w:p w:rsidR="00CE62C5" w:rsidRDefault="00280DE0">
      <w:pPr>
        <w:spacing w:before="80"/>
        <w:ind w:left="680"/>
        <w:jc w:val="both"/>
        <w:rPr>
          <w:rFonts w:ascii="Calibri"/>
          <w:b/>
          <w:sz w:val="30"/>
        </w:rPr>
      </w:pPr>
      <w:r>
        <w:rPr>
          <w:rFonts w:ascii="Calibri"/>
          <w:b/>
          <w:color w:val="AD833B"/>
          <w:w w:val="92"/>
          <w:sz w:val="30"/>
          <w:shd w:val="clear" w:color="auto" w:fill="F1EAE0"/>
        </w:rPr>
        <w:t xml:space="preserve"> </w:t>
      </w:r>
      <w:r>
        <w:rPr>
          <w:rFonts w:ascii="Calibri"/>
          <w:b/>
          <w:color w:val="AD833B"/>
          <w:sz w:val="30"/>
          <w:shd w:val="clear" w:color="auto" w:fill="F1EAE0"/>
        </w:rPr>
        <w:t xml:space="preserve">  </w:t>
      </w:r>
      <w:r>
        <w:rPr>
          <w:rFonts w:ascii="Calibri"/>
          <w:b/>
          <w:color w:val="AD833B"/>
          <w:w w:val="105"/>
          <w:sz w:val="30"/>
          <w:shd w:val="clear" w:color="auto" w:fill="F1EAE0"/>
        </w:rPr>
        <w:t>ACKNOWLEDGMENT</w:t>
      </w:r>
      <w:r>
        <w:rPr>
          <w:rFonts w:ascii="Calibri"/>
          <w:b/>
          <w:color w:val="AD833B"/>
          <w:sz w:val="30"/>
          <w:shd w:val="clear" w:color="auto" w:fill="F1EAE0"/>
        </w:rPr>
        <w:t xml:space="preserve">   </w:t>
      </w:r>
    </w:p>
    <w:p w:rsidR="00CE62C5" w:rsidRDefault="00CE62C5">
      <w:pPr>
        <w:pStyle w:val="BodyText"/>
        <w:spacing w:before="11"/>
        <w:rPr>
          <w:rFonts w:ascii="Calibri"/>
          <w:b/>
          <w:sz w:val="38"/>
        </w:rPr>
      </w:pPr>
    </w:p>
    <w:p w:rsidR="00CE62C5" w:rsidRDefault="00280DE0">
      <w:pPr>
        <w:spacing w:before="1" w:line="249" w:lineRule="auto"/>
        <w:ind w:left="680" w:right="1131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-13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13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4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3"/>
        </w:rPr>
        <w:t xml:space="preserve"> </w:t>
      </w:r>
      <w:r>
        <w:rPr>
          <w:color w:val="414042"/>
          <w:w w:val="98"/>
        </w:rPr>
        <w:t>(</w:t>
      </w:r>
      <w:r>
        <w:rPr>
          <w:color w:val="414042"/>
          <w:spacing w:val="-3"/>
          <w:w w:val="98"/>
        </w:rPr>
        <w:t>M</w:t>
      </w: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>H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77"/>
        </w:rPr>
        <w:t>P)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1"/>
          <w:w w:val="88"/>
        </w:rPr>
        <w:t>b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64"/>
        </w:rPr>
        <w:t>s</w:t>
      </w:r>
      <w:r>
        <w:rPr>
          <w:color w:val="414042"/>
          <w:w w:val="51"/>
        </w:rPr>
        <w:t xml:space="preserve">,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1"/>
        </w:rPr>
        <w:t>nm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2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1"/>
        </w:rPr>
        <w:t>nm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3"/>
          <w:w w:val="73"/>
        </w:rPr>
        <w:t>z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0"/>
        </w:rPr>
        <w:t>ll</w:t>
      </w:r>
      <w:r>
        <w:rPr>
          <w:color w:val="414042"/>
          <w:spacing w:val="-1"/>
          <w:w w:val="80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or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 xml:space="preserve">s </w:t>
      </w:r>
      <w:r>
        <w:rPr>
          <w:color w:val="414042"/>
        </w:rPr>
        <w:t>journey.</w:t>
      </w:r>
    </w:p>
    <w:p w:rsidR="00CE62C5" w:rsidRDefault="00CE62C5">
      <w:pPr>
        <w:pStyle w:val="BodyText"/>
        <w:spacing w:before="2"/>
        <w:rPr>
          <w:sz w:val="23"/>
        </w:rPr>
      </w:pPr>
    </w:p>
    <w:p w:rsidR="00CE62C5" w:rsidRDefault="00280DE0">
      <w:pPr>
        <w:spacing w:line="249" w:lineRule="auto"/>
        <w:ind w:left="680" w:right="1131"/>
        <w:jc w:val="both"/>
      </w:pP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w w:val="90"/>
        </w:rPr>
        <w:t>p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our</w:t>
      </w:r>
      <w:r>
        <w:rPr>
          <w:color w:val="414042"/>
          <w:spacing w:val="5"/>
        </w:rPr>
        <w:t xml:space="preserve"> </w:t>
      </w:r>
      <w:r>
        <w:rPr>
          <w:color w:val="414042"/>
          <w:w w:val="79"/>
        </w:rPr>
        <w:t>sin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w w:val="64"/>
        </w:rPr>
        <w:t>s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1"/>
        </w:rPr>
        <w:t>y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 xml:space="preserve">s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5"/>
        </w:rPr>
        <w:t xml:space="preserve"> </w:t>
      </w:r>
      <w:r>
        <w:rPr>
          <w:color w:val="414042"/>
          <w:w w:val="91"/>
        </w:rPr>
        <w:t>dif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2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5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5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4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5"/>
        </w:rPr>
        <w:t xml:space="preserve"> </w:t>
      </w:r>
      <w:r>
        <w:rPr>
          <w:color w:val="414042"/>
          <w:w w:val="98"/>
        </w:rPr>
        <w:t>(</w:t>
      </w:r>
      <w:r>
        <w:rPr>
          <w:color w:val="414042"/>
          <w:spacing w:val="-3"/>
          <w:w w:val="98"/>
        </w:rPr>
        <w:t>M</w:t>
      </w: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>H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72"/>
        </w:rPr>
        <w:t>P).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expertise this report would not have been</w:t>
      </w:r>
      <w:r>
        <w:rPr>
          <w:color w:val="414042"/>
          <w:spacing w:val="-6"/>
          <w:w w:val="95"/>
        </w:rPr>
        <w:t xml:space="preserve"> </w:t>
      </w:r>
      <w:r>
        <w:rPr>
          <w:color w:val="414042"/>
          <w:w w:val="95"/>
        </w:rPr>
        <w:t>possible.</w:t>
      </w:r>
    </w:p>
    <w:p w:rsidR="00CE62C5" w:rsidRDefault="00CE62C5">
      <w:pPr>
        <w:pStyle w:val="BodyText"/>
        <w:spacing w:before="2"/>
        <w:rPr>
          <w:sz w:val="23"/>
        </w:rPr>
      </w:pPr>
    </w:p>
    <w:p w:rsidR="00CE62C5" w:rsidRDefault="00280DE0">
      <w:pPr>
        <w:spacing w:line="249" w:lineRule="auto"/>
        <w:ind w:left="680" w:right="1130"/>
        <w:jc w:val="both"/>
      </w:pP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8"/>
        </w:rPr>
        <w:t>nk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ul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no</w:t>
      </w:r>
      <w:r>
        <w:rPr>
          <w:color w:val="414042"/>
          <w:w w:val="83"/>
        </w:rPr>
        <w:t>u</w:t>
      </w:r>
      <w:r>
        <w:rPr>
          <w:color w:val="414042"/>
          <w:spacing w:val="-1"/>
          <w:w w:val="83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4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ui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4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ll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2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ui</w:t>
      </w:r>
      <w:r>
        <w:rPr>
          <w:color w:val="414042"/>
          <w:spacing w:val="-4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ui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and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assistance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spacing w:val="-2"/>
          <w:w w:val="90"/>
        </w:rPr>
        <w:t>are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extremely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privileged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got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joint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efforts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.</w:t>
      </w:r>
    </w:p>
    <w:p w:rsidR="00CE62C5" w:rsidRDefault="00CE62C5">
      <w:pPr>
        <w:spacing w:line="249" w:lineRule="auto"/>
        <w:jc w:val="both"/>
        <w:sectPr w:rsidR="00CE62C5"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7"/>
        <w:rPr>
          <w:sz w:val="20"/>
        </w:rPr>
      </w:pPr>
    </w:p>
    <w:sdt>
      <w:sdtPr>
        <w:rPr>
          <w:rFonts w:ascii="Arial" w:eastAsia="Arial" w:hAnsi="Arial" w:cs="Arial"/>
          <w:b w:val="0"/>
          <w:bCs w:val="0"/>
        </w:rPr>
        <w:id w:val="1382136742"/>
        <w:docPartObj>
          <w:docPartGallery w:val="Table of Contents"/>
          <w:docPartUnique/>
        </w:docPartObj>
      </w:sdtPr>
      <w:sdtEndPr/>
      <w:sdtContent>
        <w:p w:rsidR="00CE62C5" w:rsidRDefault="00280DE0">
          <w:pPr>
            <w:pStyle w:val="TOC1"/>
            <w:tabs>
              <w:tab w:val="right" w:pos="9184"/>
            </w:tabs>
            <w:spacing w:before="85"/>
          </w:pPr>
          <w:r>
            <w:pict>
              <v:group id="_x0000_s1721" style="position:absolute;left:0;text-align:left;margin-left:56.7pt;margin-top:-56.05pt;width:538.6pt;height:36.15pt;z-index:251686912;mso-position-horizontal-relative:page;mso-position-vertical-relative:text" coordorigin="1134,-1121" coordsize="10772,723">
                <v:shape id="_x0000_s1726" style="position:absolute;left:1133;top:-760;width:10772;height:38" coordorigin="1134,-760" coordsize="10772,38" o:spt="100" adj="0,,0" path="m1134,-760r10772,m1205,-722r10701,e" filled="f" strokecolor="#6d6e71" strokeweight=".25pt">
                  <v:stroke joinstyle="round"/>
                  <v:formulas/>
                  <v:path arrowok="t" o:connecttype="segments"/>
                </v:shape>
                <v:shape id="_x0000_s1725" style="position:absolute;left:3921;top:-1119;width:3495;height:718" coordorigin="3922,-1118" coordsize="3495,718" path="m7097,-1118r-2855,l4057,-1113r-95,35l3927,-983r-5,185l3922,-721r5,185l3962,-441r95,35l4242,-401r2855,l7282,-406r95,-35l7412,-536r5,-185l7417,-798r-5,-185l7377,-1078r-95,-35l7097,-1118xe" stroked="f">
                  <v:path arrowok="t"/>
                </v:shape>
                <v:shape id="_x0000_s1724" style="position:absolute;left:3921;top:-1119;width:3495;height:718" coordorigin="3922,-1118" coordsize="3495,718" path="m4242,-1118r-185,5l3962,-1078r-35,95l3922,-798r,77l3927,-536r35,95l4057,-406r185,5l7097,-401r185,-5l7377,-441r35,-95l7417,-721r,-77l7412,-983r-35,-95l7282,-1113r-185,-5l4242,-1118xe" filled="f" strokecolor="#6d6e71" strokeweight=".25pt">
                  <v:path arrowok="t"/>
                </v:shape>
                <v:shape id="_x0000_s1723" style="position:absolute;left:1134;top:-827;width:133;height:133" coordorigin="1134,-826" coordsize="133,133" path="m1200,-826r-66,66l1200,-694r66,-66l1200,-826xe" fillcolor="#b1b4b6" stroked="f">
                  <v:path arrowok="t"/>
                </v:shape>
                <v:shape id="_x0000_s1722" type="#_x0000_t202" style="position:absolute;left:1133;top:-1121;width:10772;height:723" filled="f" stroked="f">
                  <v:textbox inset="0,0,0,0">
                    <w:txbxContent>
                      <w:p w:rsidR="00CE62C5" w:rsidRDefault="00280DE0">
                        <w:pPr>
                          <w:spacing w:before="171"/>
                          <w:ind w:left="3107"/>
                          <w:rPr>
                            <w:rFonts w:ascii="Calibri"/>
                            <w:b/>
                            <w:sz w:val="32"/>
                          </w:rPr>
                        </w:pPr>
                        <w:r>
                          <w:rPr>
                            <w:rFonts w:ascii="Calibri"/>
                            <w:b/>
                            <w:color w:val="AD833B"/>
                            <w:w w:val="105"/>
                            <w:sz w:val="32"/>
                          </w:rPr>
                          <w:t>TABLE OF CONTENTS</w:t>
                        </w:r>
                      </w:p>
                    </w:txbxContent>
                  </v:textbox>
                </v:shape>
                <w10:wrap anchorx="page"/>
              </v:group>
            </w:pict>
          </w:r>
          <w:hyperlink w:anchor="_TOC_250028" w:history="1">
            <w:r>
              <w:rPr>
                <w:color w:val="AD833B"/>
                <w:spacing w:val="-3"/>
              </w:rPr>
              <w:t>GLOSSARY</w:t>
            </w:r>
            <w:r>
              <w:rPr>
                <w:color w:val="AD833B"/>
                <w:spacing w:val="-3"/>
              </w:rPr>
              <w:tab/>
            </w:r>
            <w:r>
              <w:rPr>
                <w:color w:val="AD833B"/>
              </w:rPr>
              <w:t>16</w:t>
            </w:r>
          </w:hyperlink>
        </w:p>
        <w:p w:rsidR="00CE62C5" w:rsidRDefault="00280DE0">
          <w:pPr>
            <w:pStyle w:val="TOC1"/>
            <w:tabs>
              <w:tab w:val="right" w:pos="9184"/>
            </w:tabs>
            <w:spacing w:before="348"/>
          </w:pPr>
          <w:hyperlink w:anchor="_TOC_250027" w:history="1">
            <w:r>
              <w:rPr>
                <w:color w:val="AD833B"/>
              </w:rPr>
              <w:t>WHO</w:t>
            </w:r>
            <w:r>
              <w:rPr>
                <w:color w:val="AD833B"/>
                <w:spacing w:val="-5"/>
              </w:rPr>
              <w:t xml:space="preserve"> </w:t>
            </w:r>
            <w:r>
              <w:rPr>
                <w:color w:val="AD833B"/>
              </w:rPr>
              <w:t>FACTSHEET</w:t>
            </w:r>
            <w:r>
              <w:rPr>
                <w:color w:val="AD833B"/>
                <w:spacing w:val="-5"/>
              </w:rPr>
              <w:t xml:space="preserve"> </w:t>
            </w:r>
            <w:r>
              <w:rPr>
                <w:color w:val="AD833B"/>
              </w:rPr>
              <w:t>INDICATORS</w:t>
            </w:r>
            <w:r>
              <w:rPr>
                <w:color w:val="AD833B"/>
              </w:rPr>
              <w:tab/>
              <w:t>17</w:t>
            </w:r>
          </w:hyperlink>
        </w:p>
        <w:p w:rsidR="00CE62C5" w:rsidRDefault="00280DE0">
          <w:pPr>
            <w:pStyle w:val="TOC1"/>
            <w:tabs>
              <w:tab w:val="right" w:pos="9184"/>
            </w:tabs>
          </w:pPr>
          <w:hyperlink w:anchor="_TOC_250026" w:history="1">
            <w:r>
              <w:rPr>
                <w:color w:val="AD833B"/>
              </w:rPr>
              <w:t>SURVEY</w:t>
            </w:r>
            <w:r>
              <w:rPr>
                <w:color w:val="AD833B"/>
                <w:spacing w:val="-6"/>
              </w:rPr>
              <w:t xml:space="preserve"> </w:t>
            </w:r>
            <w:r>
              <w:rPr>
                <w:color w:val="AD833B"/>
              </w:rPr>
              <w:t>OVERVIEW</w:t>
            </w:r>
            <w:r>
              <w:rPr>
                <w:color w:val="AD833B"/>
              </w:rPr>
              <w:tab/>
              <w:t>21</w:t>
            </w:r>
          </w:hyperlink>
        </w:p>
        <w:p w:rsidR="00CE62C5" w:rsidRDefault="00280DE0">
          <w:pPr>
            <w:pStyle w:val="TOC1"/>
            <w:tabs>
              <w:tab w:val="right" w:pos="9184"/>
            </w:tabs>
          </w:pPr>
          <w:r>
            <w:rPr>
              <w:color w:val="AD833B"/>
            </w:rPr>
            <w:t>INTRODUCTION</w:t>
          </w:r>
          <w:r>
            <w:rPr>
              <w:color w:val="AD833B"/>
            </w:rPr>
            <w:tab/>
            <w:t>22</w:t>
          </w:r>
        </w:p>
        <w:p w:rsidR="00CE62C5" w:rsidRDefault="00280DE0">
          <w:pPr>
            <w:pStyle w:val="TOC2"/>
            <w:tabs>
              <w:tab w:val="right" w:pos="9184"/>
            </w:tabs>
            <w:spacing w:before="30"/>
          </w:pPr>
          <w:hyperlink w:anchor="_TOC_250025" w:history="1">
            <w:r>
              <w:rPr>
                <w:color w:val="414042"/>
              </w:rPr>
              <w:t>Background to</w:t>
            </w:r>
            <w:r>
              <w:rPr>
                <w:color w:val="414042"/>
                <w:spacing w:val="-39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20"/>
              </w:rPr>
              <w:t xml:space="preserve"> </w:t>
            </w:r>
            <w:r>
              <w:rPr>
                <w:color w:val="414042"/>
              </w:rPr>
              <w:t>survey</w:t>
            </w:r>
            <w:r>
              <w:rPr>
                <w:color w:val="414042"/>
              </w:rPr>
              <w:tab/>
              <w:t>22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24" w:history="1">
            <w:r>
              <w:rPr>
                <w:color w:val="414042"/>
                <w:w w:val="95"/>
              </w:rPr>
              <w:t>Objectives of</w:t>
            </w:r>
            <w:r>
              <w:rPr>
                <w:color w:val="414042"/>
                <w:spacing w:val="-30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15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survey</w:t>
            </w:r>
            <w:r>
              <w:rPr>
                <w:color w:val="414042"/>
                <w:w w:val="95"/>
              </w:rPr>
              <w:tab/>
              <w:t>24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23" w:history="1">
            <w:r>
              <w:rPr>
                <w:color w:val="414042"/>
                <w:w w:val="95"/>
              </w:rPr>
              <w:t>Methodology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and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Organization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Survey</w:t>
            </w:r>
            <w:r>
              <w:rPr>
                <w:color w:val="414042"/>
                <w:w w:val="95"/>
              </w:rPr>
              <w:tab/>
              <w:t>24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22" w:history="1">
            <w:r>
              <w:rPr>
                <w:color w:val="414042"/>
                <w:w w:val="95"/>
              </w:rPr>
              <w:t>Project</w:t>
            </w:r>
            <w:r>
              <w:rPr>
                <w:color w:val="414042"/>
                <w:spacing w:val="-15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timelines</w:t>
            </w:r>
            <w:r>
              <w:rPr>
                <w:color w:val="414042"/>
                <w:w w:val="95"/>
              </w:rPr>
              <w:tab/>
              <w:t>26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21" w:history="1">
            <w:r>
              <w:rPr>
                <w:color w:val="414042"/>
                <w:w w:val="90"/>
              </w:rPr>
              <w:t>Sample</w:t>
            </w:r>
            <w:r>
              <w:rPr>
                <w:color w:val="414042"/>
                <w:spacing w:val="-11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Design</w:t>
            </w:r>
            <w:r>
              <w:rPr>
                <w:color w:val="414042"/>
                <w:w w:val="90"/>
              </w:rPr>
              <w:tab/>
              <w:t>26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20" w:history="1">
            <w:r>
              <w:rPr>
                <w:color w:val="414042"/>
                <w:w w:val="90"/>
              </w:rPr>
              <w:t>Sampling</w:t>
            </w:r>
            <w:r>
              <w:rPr>
                <w:color w:val="414042"/>
                <w:spacing w:val="-11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Frame</w:t>
            </w:r>
            <w:r>
              <w:rPr>
                <w:color w:val="414042"/>
                <w:w w:val="90"/>
              </w:rPr>
              <w:tab/>
              <w:t>28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9" w:history="1">
            <w:r>
              <w:rPr>
                <w:color w:val="414042"/>
                <w:spacing w:val="3"/>
                <w:w w:val="61"/>
              </w:rPr>
              <w:t>S</w:t>
            </w:r>
            <w:r>
              <w:rPr>
                <w:color w:val="414042"/>
                <w:spacing w:val="-2"/>
                <w:w w:val="73"/>
              </w:rPr>
              <w:t>a</w:t>
            </w:r>
            <w:r>
              <w:rPr>
                <w:color w:val="414042"/>
                <w:w w:val="91"/>
              </w:rPr>
              <w:t>m</w:t>
            </w:r>
            <w:r>
              <w:rPr>
                <w:color w:val="414042"/>
                <w:spacing w:val="1"/>
                <w:w w:val="91"/>
              </w:rPr>
              <w:t>p</w:t>
            </w:r>
            <w:r>
              <w:rPr>
                <w:color w:val="414042"/>
                <w:spacing w:val="1"/>
                <w:w w:val="89"/>
              </w:rPr>
              <w:t>l</w:t>
            </w:r>
            <w:r>
              <w:rPr>
                <w:color w:val="414042"/>
                <w:w w:val="75"/>
              </w:rPr>
              <w:t>e</w:t>
            </w:r>
            <w:r>
              <w:rPr>
                <w:color w:val="414042"/>
                <w:spacing w:val="-16"/>
              </w:rPr>
              <w:t xml:space="preserve"> </w:t>
            </w:r>
            <w:r>
              <w:rPr>
                <w:color w:val="414042"/>
                <w:w w:val="90"/>
              </w:rPr>
              <w:t>w</w:t>
            </w:r>
            <w:r>
              <w:rPr>
                <w:color w:val="414042"/>
                <w:spacing w:val="-2"/>
                <w:w w:val="75"/>
              </w:rPr>
              <w:t>e</w:t>
            </w:r>
            <w:r>
              <w:rPr>
                <w:color w:val="414042"/>
                <w:spacing w:val="-2"/>
                <w:w w:val="89"/>
              </w:rPr>
              <w:t>i</w:t>
            </w:r>
            <w:r>
              <w:rPr>
                <w:color w:val="414042"/>
                <w:spacing w:val="-1"/>
                <w:w w:val="78"/>
              </w:rPr>
              <w:t>g</w:t>
            </w:r>
            <w:r>
              <w:rPr>
                <w:color w:val="414042"/>
                <w:spacing w:val="-3"/>
                <w:w w:val="90"/>
              </w:rPr>
              <w:t>h</w:t>
            </w:r>
            <w:r>
              <w:rPr>
                <w:color w:val="414042"/>
                <w:spacing w:val="2"/>
                <w:w w:val="116"/>
              </w:rPr>
              <w:t>t</w:t>
            </w:r>
            <w:r>
              <w:rPr>
                <w:color w:val="414042"/>
                <w:spacing w:val="3"/>
                <w:w w:val="64"/>
              </w:rPr>
              <w:t>s</w:t>
            </w:r>
            <w:r>
              <w:rPr>
                <w:color w:val="414042"/>
                <w:w w:val="51"/>
              </w:rPr>
              <w:t>:</w:t>
            </w:r>
            <w:r>
              <w:rPr>
                <w:color w:val="414042"/>
                <w:w w:val="77"/>
              </w:rPr>
              <w:t xml:space="preserve"> </w:t>
            </w:r>
            <w:r>
              <w:rPr>
                <w:color w:val="414042"/>
              </w:rPr>
              <w:tab/>
            </w:r>
            <w:r>
              <w:rPr>
                <w:color w:val="414042"/>
                <w:w w:val="79"/>
              </w:rPr>
              <w:t>29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8" w:history="1">
            <w:r>
              <w:rPr>
                <w:color w:val="414042"/>
                <w:w w:val="90"/>
              </w:rPr>
              <w:t>Survey Process</w:t>
            </w:r>
            <w:r>
              <w:rPr>
                <w:color w:val="414042"/>
                <w:spacing w:val="-26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and</w:t>
            </w:r>
            <w:r>
              <w:rPr>
                <w:color w:val="414042"/>
                <w:spacing w:val="-12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Questionnaires</w:t>
            </w:r>
            <w:r>
              <w:rPr>
                <w:color w:val="414042"/>
                <w:w w:val="90"/>
              </w:rPr>
              <w:tab/>
              <w:t>29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7" w:history="1">
            <w:r>
              <w:rPr>
                <w:color w:val="414042"/>
                <w:w w:val="95"/>
              </w:rPr>
              <w:t>Programming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questionnaires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on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CAPI</w:t>
            </w:r>
            <w:r>
              <w:rPr>
                <w:color w:val="414042"/>
                <w:w w:val="95"/>
              </w:rPr>
              <w:tab/>
              <w:t>31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6" w:history="1">
            <w:r>
              <w:rPr>
                <w:color w:val="414042"/>
              </w:rPr>
              <w:t>Recruitment</w:t>
            </w:r>
            <w:r>
              <w:rPr>
                <w:color w:val="414042"/>
                <w:spacing w:val="-21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21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21"/>
              </w:rPr>
              <w:t xml:space="preserve"> </w:t>
            </w:r>
            <w:r>
              <w:rPr>
                <w:color w:val="414042"/>
              </w:rPr>
              <w:t>Survey</w:t>
            </w:r>
            <w:r>
              <w:rPr>
                <w:color w:val="414042"/>
                <w:spacing w:val="-21"/>
              </w:rPr>
              <w:t xml:space="preserve"> </w:t>
            </w:r>
            <w:r>
              <w:rPr>
                <w:color w:val="414042"/>
                <w:spacing w:val="-6"/>
              </w:rPr>
              <w:t>Teams</w:t>
            </w:r>
            <w:r>
              <w:rPr>
                <w:color w:val="414042"/>
                <w:spacing w:val="-6"/>
              </w:rPr>
              <w:tab/>
            </w:r>
            <w:r>
              <w:rPr>
                <w:color w:val="414042"/>
              </w:rPr>
              <w:t>32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5" w:history="1">
            <w:r>
              <w:rPr>
                <w:color w:val="414042"/>
                <w:spacing w:val="-3"/>
                <w:w w:val="90"/>
              </w:rPr>
              <w:t>Training</w:t>
            </w:r>
            <w:r>
              <w:rPr>
                <w:color w:val="414042"/>
                <w:spacing w:val="-3"/>
                <w:w w:val="90"/>
              </w:rPr>
              <w:tab/>
            </w:r>
            <w:r>
              <w:rPr>
                <w:color w:val="414042"/>
                <w:w w:val="90"/>
              </w:rPr>
              <w:t>33</w:t>
            </w:r>
          </w:hyperlink>
        </w:p>
        <w:p w:rsidR="00CE62C5" w:rsidRDefault="00280DE0">
          <w:pPr>
            <w:pStyle w:val="TOC1"/>
            <w:tabs>
              <w:tab w:val="right" w:pos="9184"/>
            </w:tabs>
            <w:spacing w:before="360"/>
          </w:pPr>
          <w:hyperlink w:anchor="_TOC_250014" w:history="1">
            <w:r>
              <w:rPr>
                <w:color w:val="AD833B"/>
              </w:rPr>
              <w:t>TRAINING FOR</w:t>
            </w:r>
            <w:r>
              <w:rPr>
                <w:color w:val="AD833B"/>
                <w:spacing w:val="-10"/>
              </w:rPr>
              <w:t xml:space="preserve"> </w:t>
            </w:r>
            <w:r>
              <w:rPr>
                <w:color w:val="AD833B"/>
              </w:rPr>
              <w:t>STEPS</w:t>
            </w:r>
            <w:r>
              <w:rPr>
                <w:color w:val="AD833B"/>
                <w:spacing w:val="-5"/>
              </w:rPr>
              <w:t xml:space="preserve"> </w:t>
            </w:r>
            <w:r>
              <w:rPr>
                <w:color w:val="AD833B"/>
              </w:rPr>
              <w:t>SURVEY</w:t>
            </w:r>
            <w:r>
              <w:rPr>
                <w:color w:val="AD833B"/>
              </w:rPr>
              <w:tab/>
              <w:t>33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  <w:spacing w:before="31"/>
          </w:pPr>
          <w:hyperlink w:anchor="_TOC_250013" w:history="1">
            <w:r>
              <w:rPr>
                <w:color w:val="414042"/>
                <w:w w:val="90"/>
              </w:rPr>
              <w:t>Pilot</w:t>
            </w:r>
            <w:r>
              <w:rPr>
                <w:color w:val="414042"/>
                <w:spacing w:val="-11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Survey</w:t>
            </w:r>
            <w:r>
              <w:rPr>
                <w:color w:val="414042"/>
                <w:w w:val="90"/>
              </w:rPr>
              <w:tab/>
              <w:t>34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</w:pPr>
          <w:hyperlink w:anchor="_TOC_250012" w:history="1">
            <w:r>
              <w:rPr>
                <w:color w:val="414042"/>
                <w:w w:val="95"/>
              </w:rPr>
              <w:t>Quality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assurance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during</w:t>
            </w:r>
            <w:r>
              <w:rPr>
                <w:color w:val="414042"/>
                <w:spacing w:val="-1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fieldwork</w:t>
            </w:r>
            <w:r>
              <w:rPr>
                <w:color w:val="414042"/>
                <w:w w:val="95"/>
              </w:rPr>
              <w:tab/>
              <w:t>34</w:t>
            </w:r>
          </w:hyperlink>
        </w:p>
        <w:p w:rsidR="00CE62C5" w:rsidRDefault="00280DE0">
          <w:pPr>
            <w:pStyle w:val="TOC2"/>
            <w:tabs>
              <w:tab w:val="right" w:pos="9184"/>
            </w:tabs>
            <w:spacing w:before="43"/>
          </w:pPr>
          <w:hyperlink w:anchor="_TOC_250011" w:history="1">
            <w:r>
              <w:rPr>
                <w:color w:val="414042"/>
              </w:rPr>
              <w:t>Data</w:t>
            </w:r>
            <w:r>
              <w:rPr>
                <w:color w:val="414042"/>
                <w:spacing w:val="-25"/>
              </w:rPr>
              <w:t xml:space="preserve"> </w:t>
            </w:r>
            <w:r>
              <w:rPr>
                <w:color w:val="414042"/>
              </w:rPr>
              <w:t>Processing</w:t>
            </w:r>
            <w:r>
              <w:rPr>
                <w:color w:val="414042"/>
                <w:spacing w:val="-24"/>
              </w:rPr>
              <w:t xml:space="preserve"> </w:t>
            </w:r>
            <w:r>
              <w:rPr>
                <w:color w:val="414042"/>
              </w:rPr>
              <w:t>after</w:t>
            </w:r>
            <w:r>
              <w:rPr>
                <w:color w:val="414042"/>
                <w:spacing w:val="-25"/>
              </w:rPr>
              <w:t xml:space="preserve"> </w:t>
            </w:r>
            <w:r>
              <w:rPr>
                <w:color w:val="414042"/>
              </w:rPr>
              <w:t>completion</w:t>
            </w:r>
            <w:r>
              <w:rPr>
                <w:color w:val="414042"/>
                <w:spacing w:val="-24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24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25"/>
              </w:rPr>
              <w:t xml:space="preserve"> </w:t>
            </w:r>
            <w:r>
              <w:rPr>
                <w:color w:val="414042"/>
              </w:rPr>
              <w:t>field</w:t>
            </w:r>
            <w:r>
              <w:rPr>
                <w:color w:val="414042"/>
                <w:spacing w:val="-24"/>
              </w:rPr>
              <w:t xml:space="preserve"> </w:t>
            </w:r>
            <w:r>
              <w:rPr>
                <w:color w:val="414042"/>
              </w:rPr>
              <w:t>work</w:t>
            </w:r>
            <w:r>
              <w:rPr>
                <w:color w:val="414042"/>
              </w:rPr>
              <w:tab/>
              <w:t>35</w:t>
            </w:r>
          </w:hyperlink>
        </w:p>
        <w:p w:rsidR="00CE62C5" w:rsidRDefault="00280DE0">
          <w:pPr>
            <w:pStyle w:val="TOC2"/>
            <w:numPr>
              <w:ilvl w:val="0"/>
              <w:numId w:val="17"/>
            </w:numPr>
            <w:tabs>
              <w:tab w:val="left" w:pos="833"/>
              <w:tab w:val="left" w:pos="834"/>
              <w:tab w:val="right" w:pos="9184"/>
            </w:tabs>
            <w:spacing w:before="158"/>
            <w:ind w:hanging="721"/>
            <w:jc w:val="left"/>
          </w:pPr>
          <w:r>
            <w:rPr>
              <w:color w:val="AD833B"/>
              <w:w w:val="95"/>
            </w:rPr>
            <w:t>Household</w:t>
          </w:r>
          <w:r>
            <w:rPr>
              <w:color w:val="AD833B"/>
              <w:spacing w:val="-16"/>
              <w:w w:val="95"/>
            </w:rPr>
            <w:t xml:space="preserve"> </w:t>
          </w:r>
          <w:r>
            <w:rPr>
              <w:color w:val="AD833B"/>
              <w:w w:val="95"/>
            </w:rPr>
            <w:t>Characteristics</w:t>
          </w:r>
          <w:r>
            <w:rPr>
              <w:color w:val="AD833B"/>
              <w:w w:val="95"/>
            </w:rPr>
            <w:tab/>
            <w:t>36</w:t>
          </w:r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10" w:history="1">
            <w:r>
              <w:rPr>
                <w:color w:val="414042"/>
                <w:w w:val="95"/>
              </w:rPr>
              <w:t>Demographics of</w:t>
            </w:r>
            <w:r>
              <w:rPr>
                <w:color w:val="414042"/>
                <w:spacing w:val="-34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household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population</w:t>
            </w:r>
            <w:r>
              <w:rPr>
                <w:color w:val="414042"/>
                <w:w w:val="95"/>
              </w:rPr>
              <w:tab/>
              <w:t>36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9" w:history="1">
            <w:r>
              <w:rPr>
                <w:color w:val="414042"/>
                <w:w w:val="90"/>
              </w:rPr>
              <w:t>Healthcare</w:t>
            </w:r>
            <w:r>
              <w:rPr>
                <w:color w:val="414042"/>
                <w:spacing w:val="-18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insurance</w:t>
            </w:r>
            <w:r>
              <w:rPr>
                <w:color w:val="414042"/>
                <w:spacing w:val="-17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coverage</w:t>
            </w:r>
            <w:r>
              <w:rPr>
                <w:color w:val="414042"/>
                <w:spacing w:val="-18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and</w:t>
            </w:r>
            <w:r>
              <w:rPr>
                <w:color w:val="414042"/>
                <w:spacing w:val="-17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care</w:t>
            </w:r>
            <w:r>
              <w:rPr>
                <w:color w:val="414042"/>
                <w:spacing w:val="-18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seeking</w:t>
            </w:r>
            <w:r>
              <w:rPr>
                <w:color w:val="414042"/>
                <w:spacing w:val="-17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behavior</w:t>
            </w:r>
            <w:r>
              <w:rPr>
                <w:color w:val="414042"/>
                <w:w w:val="90"/>
              </w:rPr>
              <w:tab/>
              <w:t>40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8" w:history="1">
            <w:r>
              <w:rPr>
                <w:color w:val="414042"/>
                <w:w w:val="95"/>
              </w:rPr>
              <w:t>Safe</w:t>
            </w:r>
            <w:r>
              <w:rPr>
                <w:color w:val="414042"/>
                <w:spacing w:val="-1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drinking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water</w:t>
            </w:r>
            <w:r>
              <w:rPr>
                <w:color w:val="414042"/>
                <w:spacing w:val="-1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and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improved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sanitation</w:t>
            </w:r>
            <w:r>
              <w:rPr>
                <w:color w:val="414042"/>
                <w:w w:val="95"/>
              </w:rPr>
              <w:tab/>
              <w:t>43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7" w:history="1">
            <w:r>
              <w:rPr>
                <w:color w:val="414042"/>
                <w:w w:val="95"/>
              </w:rPr>
              <w:t>Household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Income</w:t>
            </w:r>
            <w:r>
              <w:rPr>
                <w:color w:val="414042"/>
                <w:spacing w:val="-1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Characteristics</w:t>
            </w:r>
            <w:r>
              <w:rPr>
                <w:color w:val="414042"/>
                <w:w w:val="95"/>
              </w:rPr>
              <w:tab/>
              <w:t>44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6" w:history="1">
            <w:r>
              <w:rPr>
                <w:color w:val="414042"/>
                <w:w w:val="95"/>
              </w:rPr>
              <w:t>Household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expenditure</w:t>
            </w:r>
            <w:r>
              <w:rPr>
                <w:color w:val="414042"/>
                <w:spacing w:val="-18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characteristics</w:t>
            </w:r>
            <w:r>
              <w:rPr>
                <w:color w:val="414042"/>
                <w:w w:val="95"/>
              </w:rPr>
              <w:tab/>
              <w:t>45</w:t>
            </w:r>
          </w:hyperlink>
        </w:p>
        <w:p w:rsidR="00CE62C5" w:rsidRDefault="00280DE0">
          <w:pPr>
            <w:pStyle w:val="TOC2"/>
            <w:numPr>
              <w:ilvl w:val="0"/>
              <w:numId w:val="17"/>
            </w:numPr>
            <w:tabs>
              <w:tab w:val="left" w:pos="833"/>
              <w:tab w:val="left" w:pos="834"/>
              <w:tab w:val="right" w:pos="9184"/>
            </w:tabs>
            <w:spacing w:before="157"/>
            <w:ind w:hanging="721"/>
            <w:jc w:val="left"/>
          </w:pPr>
          <w:hyperlink w:anchor="_TOC_250005" w:history="1">
            <w:r>
              <w:rPr>
                <w:color w:val="AD833B"/>
                <w:w w:val="95"/>
              </w:rPr>
              <w:t>AdultS</w:t>
            </w:r>
            <w:r>
              <w:rPr>
                <w:color w:val="AD833B"/>
                <w:spacing w:val="-18"/>
                <w:w w:val="95"/>
              </w:rPr>
              <w:t xml:space="preserve"> </w:t>
            </w:r>
            <w:r>
              <w:rPr>
                <w:color w:val="AD833B"/>
                <w:w w:val="95"/>
              </w:rPr>
              <w:t>Respondents</w:t>
            </w:r>
            <w:r>
              <w:rPr>
                <w:color w:val="AD833B"/>
                <w:spacing w:val="-18"/>
                <w:w w:val="95"/>
              </w:rPr>
              <w:t xml:space="preserve"> </w:t>
            </w:r>
            <w:r>
              <w:rPr>
                <w:color w:val="AD833B"/>
                <w:w w:val="95"/>
              </w:rPr>
              <w:t>Characteristics</w:t>
            </w:r>
            <w:r>
              <w:rPr>
                <w:color w:val="AD833B"/>
                <w:w w:val="95"/>
              </w:rPr>
              <w:tab/>
              <w:t>49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4" w:history="1">
            <w:r>
              <w:rPr>
                <w:color w:val="414042"/>
                <w:w w:val="95"/>
              </w:rPr>
              <w:t>General</w:t>
            </w:r>
            <w:r>
              <w:rPr>
                <w:color w:val="414042"/>
                <w:spacing w:val="-30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Socio-Demographic</w:t>
            </w:r>
            <w:r>
              <w:rPr>
                <w:color w:val="414042"/>
                <w:spacing w:val="-2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Characteristics</w:t>
            </w:r>
            <w:r>
              <w:rPr>
                <w:color w:val="414042"/>
                <w:spacing w:val="-2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2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Adult</w:t>
            </w:r>
            <w:r>
              <w:rPr>
                <w:color w:val="414042"/>
                <w:spacing w:val="-29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Respondents</w:t>
            </w:r>
            <w:r>
              <w:rPr>
                <w:color w:val="414042"/>
                <w:w w:val="95"/>
              </w:rPr>
              <w:tab/>
              <w:t>49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3" w:history="1">
            <w:r>
              <w:rPr>
                <w:color w:val="414042"/>
                <w:spacing w:val="-4"/>
                <w:w w:val="90"/>
              </w:rPr>
              <w:t>Tobacco</w:t>
            </w:r>
            <w:r>
              <w:rPr>
                <w:color w:val="414042"/>
                <w:spacing w:val="-11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Usage</w:t>
            </w:r>
            <w:r>
              <w:rPr>
                <w:color w:val="414042"/>
                <w:w w:val="90"/>
              </w:rPr>
              <w:tab/>
              <w:t>51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2" w:history="1">
            <w:r>
              <w:rPr>
                <w:color w:val="414042"/>
                <w:w w:val="95"/>
              </w:rPr>
              <w:t>Alcohol</w:t>
            </w:r>
            <w:r>
              <w:rPr>
                <w:color w:val="414042"/>
                <w:spacing w:val="-15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Consumption</w:t>
            </w:r>
            <w:r>
              <w:rPr>
                <w:color w:val="414042"/>
                <w:w w:val="95"/>
              </w:rPr>
              <w:tab/>
              <w:t>55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1" w:history="1">
            <w:r>
              <w:rPr>
                <w:color w:val="414042"/>
              </w:rPr>
              <w:t>Diet</w:t>
            </w:r>
            <w:r>
              <w:rPr>
                <w:color w:val="414042"/>
              </w:rPr>
              <w:tab/>
              <w:t>57</w:t>
            </w:r>
          </w:hyperlink>
        </w:p>
        <w:p w:rsidR="00CE62C5" w:rsidRDefault="00280DE0">
          <w:pPr>
            <w:pStyle w:val="TOC2"/>
            <w:numPr>
              <w:ilvl w:val="1"/>
              <w:numId w:val="17"/>
            </w:numPr>
            <w:tabs>
              <w:tab w:val="left" w:pos="833"/>
              <w:tab w:val="left" w:pos="834"/>
              <w:tab w:val="right" w:pos="9184"/>
            </w:tabs>
            <w:ind w:hanging="721"/>
          </w:pPr>
          <w:hyperlink w:anchor="_TOC_250000" w:history="1">
            <w:r>
              <w:rPr>
                <w:color w:val="414042"/>
                <w:w w:val="90"/>
              </w:rPr>
              <w:t>CORE -</w:t>
            </w:r>
            <w:r>
              <w:rPr>
                <w:color w:val="414042"/>
                <w:spacing w:val="-23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Physical</w:t>
            </w:r>
            <w:r>
              <w:rPr>
                <w:color w:val="414042"/>
                <w:spacing w:val="-11"/>
                <w:w w:val="90"/>
              </w:rPr>
              <w:t xml:space="preserve"> </w:t>
            </w:r>
            <w:r>
              <w:rPr>
                <w:color w:val="414042"/>
                <w:w w:val="90"/>
              </w:rPr>
              <w:t>Activity</w:t>
            </w:r>
            <w:r>
              <w:rPr>
                <w:color w:val="414042"/>
                <w:w w:val="90"/>
              </w:rPr>
              <w:tab/>
              <w:t>59</w:t>
            </w:r>
          </w:hyperlink>
        </w:p>
      </w:sdtContent>
    </w:sdt>
    <w:p w:rsidR="00CE62C5" w:rsidRDefault="00CE62C5">
      <w:pPr>
        <w:sectPr w:rsidR="00CE62C5">
          <w:footerReference w:type="even" r:id="rId65"/>
          <w:footerReference w:type="default" r:id="rId66"/>
          <w:pgSz w:w="11910" w:h="16840"/>
          <w:pgMar w:top="1580" w:right="0" w:bottom="920" w:left="1020" w:header="0" w:footer="721" w:gutter="0"/>
          <w:pgNumType w:start="1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8"/>
        </w:rPr>
      </w:pPr>
    </w:p>
    <w:p w:rsidR="00CE62C5" w:rsidRDefault="00280DE0">
      <w:pPr>
        <w:pStyle w:val="BodyText"/>
        <w:spacing w:line="132" w:lineRule="exact"/>
        <w:ind w:left="-1023"/>
        <w:rPr>
          <w:sz w:val="13"/>
        </w:rPr>
      </w:pPr>
      <w:r>
        <w:rPr>
          <w:position w:val="-2"/>
          <w:sz w:val="13"/>
        </w:rPr>
      </w:r>
      <w:r>
        <w:rPr>
          <w:position w:val="-2"/>
          <w:sz w:val="13"/>
        </w:rPr>
        <w:pict>
          <v:group id="_x0000_s1717" style="width:539.05pt;height:6.65pt;mso-position-horizontal-relative:char;mso-position-vertical-relative:line" coordsize="10781,133">
            <v:line id="_x0000_s1720" style="position:absolute" from="0,67" to="10715,67" strokecolor="#6d6e71" strokeweight=".25pt"/>
            <v:line id="_x0000_s1719" style="position:absolute" from="0,105" to="10715,105" strokecolor="#6d6e71" strokeweight=".25pt"/>
            <v:shape id="_x0000_s1718" style="position:absolute;left:10648;width:133;height:133" coordorigin="10649" coordsize="133,133" path="m10715,r-66,66l10715,132r66,-66l10715,xe" fillcolor="#b1b4b6" stroked="f">
              <v:path arrowok="t"/>
            </v:shape>
            <w10:anchorlock/>
          </v:group>
        </w:pic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3"/>
        <w:rPr>
          <w:sz w:val="20"/>
        </w:rPr>
      </w:pPr>
    </w:p>
    <w:p w:rsidR="00CE62C5" w:rsidRDefault="00CE62C5">
      <w:pPr>
        <w:rPr>
          <w:sz w:val="20"/>
        </w:rPr>
        <w:sectPr w:rsidR="00CE62C5">
          <w:pgSz w:w="11910" w:h="16840"/>
          <w:pgMar w:top="1580" w:right="0" w:bottom="700" w:left="1020" w:header="0" w:footer="505" w:gutter="0"/>
          <w:cols w:space="720"/>
        </w:sectPr>
      </w:pP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89"/>
        <w:ind w:left="1400" w:hanging="721"/>
        <w:rPr>
          <w:sz w:val="24"/>
        </w:rPr>
      </w:pPr>
      <w:r>
        <w:rPr>
          <w:color w:val="414042"/>
          <w:sz w:val="24"/>
        </w:rPr>
        <w:t>EXPANDED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–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Physical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Activity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sz w:val="24"/>
        </w:rPr>
        <w:t>Health State</w:t>
      </w:r>
      <w:r>
        <w:rPr>
          <w:color w:val="414042"/>
          <w:spacing w:val="-41"/>
          <w:sz w:val="24"/>
        </w:rPr>
        <w:t xml:space="preserve"> </w:t>
      </w:r>
      <w:r>
        <w:rPr>
          <w:color w:val="414042"/>
          <w:sz w:val="24"/>
        </w:rPr>
        <w:t>Descriptions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Functional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Assessment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(only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for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Elderly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respondents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aged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60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years)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sz w:val="24"/>
        </w:rPr>
        <w:t>Chronic</w:t>
      </w:r>
      <w:r>
        <w:rPr>
          <w:color w:val="414042"/>
          <w:spacing w:val="-19"/>
          <w:sz w:val="24"/>
        </w:rPr>
        <w:t xml:space="preserve"> </w:t>
      </w:r>
      <w:r>
        <w:rPr>
          <w:color w:val="414042"/>
          <w:sz w:val="24"/>
        </w:rPr>
        <w:t>Conditions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0"/>
          <w:sz w:val="24"/>
        </w:rPr>
        <w:t>Blood</w:t>
      </w:r>
      <w:r>
        <w:rPr>
          <w:color w:val="414042"/>
          <w:spacing w:val="-1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Pressure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Diabetes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Blood</w:t>
      </w:r>
      <w:r>
        <w:rPr>
          <w:color w:val="414042"/>
          <w:spacing w:val="-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cholesterol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Cardio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Vascular</w:t>
      </w:r>
      <w:r>
        <w:rPr>
          <w:color w:val="414042"/>
          <w:spacing w:val="-1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Disease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(CVD)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sz w:val="24"/>
        </w:rPr>
        <w:t>Arthritis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spacing w:val="-3"/>
          <w:w w:val="95"/>
          <w:sz w:val="24"/>
        </w:rPr>
        <w:t>Stroke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Chronic Lung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Disease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0"/>
          <w:sz w:val="24"/>
        </w:rPr>
        <w:t>Depression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Cataract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w w:val="95"/>
          <w:sz w:val="24"/>
        </w:rPr>
        <w:t>Injuries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3"/>
        <w:ind w:left="1400" w:hanging="721"/>
        <w:rPr>
          <w:sz w:val="24"/>
        </w:rPr>
      </w:pPr>
      <w:r>
        <w:rPr>
          <w:color w:val="414042"/>
          <w:w w:val="95"/>
          <w:sz w:val="24"/>
        </w:rPr>
        <w:t>Health Promotional</w:t>
      </w:r>
      <w:r>
        <w:rPr>
          <w:color w:val="414042"/>
          <w:spacing w:val="-3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Messages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0"/>
          <w:sz w:val="24"/>
        </w:rPr>
        <w:t>Cervical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&amp;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Breast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Cancer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Screening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(for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women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between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18-69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years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only)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Health</w:t>
      </w:r>
      <w:r>
        <w:rPr>
          <w:color w:val="414042"/>
          <w:spacing w:val="-2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Services</w:t>
      </w:r>
      <w:r>
        <w:rPr>
          <w:color w:val="414042"/>
          <w:spacing w:val="-2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Coverage,</w:t>
      </w:r>
      <w:r>
        <w:rPr>
          <w:color w:val="414042"/>
          <w:spacing w:val="-2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Utilization</w:t>
      </w:r>
      <w:r>
        <w:rPr>
          <w:color w:val="414042"/>
          <w:spacing w:val="-2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&amp;</w:t>
      </w:r>
      <w:r>
        <w:rPr>
          <w:color w:val="414042"/>
          <w:spacing w:val="-2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Satisfaction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sz w:val="24"/>
        </w:rPr>
        <w:t>Inpatient</w:t>
      </w:r>
    </w:p>
    <w:p w:rsidR="00CE62C5" w:rsidRDefault="00280DE0">
      <w:pPr>
        <w:pStyle w:val="ListParagraph"/>
        <w:numPr>
          <w:ilvl w:val="2"/>
          <w:numId w:val="17"/>
        </w:numPr>
        <w:tabs>
          <w:tab w:val="left" w:pos="1400"/>
          <w:tab w:val="left" w:pos="1401"/>
        </w:tabs>
        <w:spacing w:before="44"/>
        <w:ind w:hanging="721"/>
        <w:rPr>
          <w:sz w:val="24"/>
        </w:rPr>
      </w:pPr>
      <w:r>
        <w:rPr>
          <w:color w:val="414042"/>
          <w:sz w:val="24"/>
        </w:rPr>
        <w:t>Outpatient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Clinical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Biochemical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Measurements</w:t>
      </w:r>
    </w:p>
    <w:p w:rsidR="00CE62C5" w:rsidRDefault="00280DE0">
      <w:pPr>
        <w:pStyle w:val="ListParagraph"/>
        <w:numPr>
          <w:ilvl w:val="0"/>
          <w:numId w:val="17"/>
        </w:numPr>
        <w:tabs>
          <w:tab w:val="left" w:pos="1400"/>
          <w:tab w:val="left" w:pos="1401"/>
        </w:tabs>
        <w:spacing w:before="158"/>
        <w:ind w:left="1400" w:hanging="721"/>
        <w:jc w:val="left"/>
        <w:rPr>
          <w:sz w:val="24"/>
        </w:rPr>
      </w:pPr>
      <w:r>
        <w:rPr>
          <w:color w:val="AD833B"/>
          <w:w w:val="95"/>
          <w:sz w:val="24"/>
        </w:rPr>
        <w:t>Ever</w:t>
      </w:r>
      <w:r>
        <w:rPr>
          <w:color w:val="AD833B"/>
          <w:spacing w:val="-24"/>
          <w:w w:val="95"/>
          <w:sz w:val="24"/>
        </w:rPr>
        <w:t xml:space="preserve"> </w:t>
      </w:r>
      <w:r>
        <w:rPr>
          <w:color w:val="AD833B"/>
          <w:w w:val="95"/>
          <w:sz w:val="24"/>
        </w:rPr>
        <w:t>Married</w:t>
      </w:r>
      <w:r>
        <w:rPr>
          <w:color w:val="AD833B"/>
          <w:spacing w:val="-24"/>
          <w:w w:val="95"/>
          <w:sz w:val="24"/>
        </w:rPr>
        <w:t xml:space="preserve"> </w:t>
      </w:r>
      <w:r>
        <w:rPr>
          <w:color w:val="AD833B"/>
          <w:w w:val="95"/>
          <w:sz w:val="24"/>
        </w:rPr>
        <w:t>Women</w:t>
      </w:r>
      <w:r>
        <w:rPr>
          <w:color w:val="AD833B"/>
          <w:spacing w:val="-23"/>
          <w:w w:val="95"/>
          <w:sz w:val="24"/>
        </w:rPr>
        <w:t xml:space="preserve"> </w:t>
      </w:r>
      <w:r>
        <w:rPr>
          <w:color w:val="AD833B"/>
          <w:w w:val="95"/>
          <w:sz w:val="24"/>
        </w:rPr>
        <w:t>Respondents’</w:t>
      </w:r>
      <w:r>
        <w:rPr>
          <w:color w:val="AD833B"/>
          <w:spacing w:val="-24"/>
          <w:w w:val="95"/>
          <w:sz w:val="24"/>
        </w:rPr>
        <w:t xml:space="preserve"> </w:t>
      </w:r>
      <w:r>
        <w:rPr>
          <w:color w:val="AD833B"/>
          <w:w w:val="95"/>
          <w:sz w:val="24"/>
        </w:rPr>
        <w:t>Characteristics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85"/>
          <w:sz w:val="24"/>
        </w:rPr>
        <w:t>General</w:t>
      </w:r>
      <w:r>
        <w:rPr>
          <w:color w:val="414042"/>
          <w:spacing w:val="-28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Socio-Demographic</w:t>
      </w:r>
      <w:r>
        <w:rPr>
          <w:color w:val="414042"/>
          <w:spacing w:val="-28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Characteristics</w:t>
      </w:r>
      <w:r>
        <w:rPr>
          <w:color w:val="414042"/>
          <w:spacing w:val="-2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of</w:t>
      </w:r>
      <w:r>
        <w:rPr>
          <w:color w:val="414042"/>
          <w:spacing w:val="-28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Ever</w:t>
      </w:r>
      <w:r>
        <w:rPr>
          <w:color w:val="414042"/>
          <w:spacing w:val="-2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Married</w:t>
      </w:r>
      <w:r>
        <w:rPr>
          <w:color w:val="414042"/>
          <w:spacing w:val="-28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Women</w:t>
      </w:r>
      <w:r>
        <w:rPr>
          <w:color w:val="414042"/>
          <w:spacing w:val="-2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Respondents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spacing w:val="-2"/>
          <w:w w:val="85"/>
          <w:sz w:val="24"/>
        </w:rPr>
        <w:t>Antenatal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spacing w:val="-2"/>
          <w:w w:val="85"/>
          <w:sz w:val="24"/>
        </w:rPr>
        <w:t>Care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3"/>
        <w:ind w:left="1400" w:hanging="721"/>
        <w:rPr>
          <w:sz w:val="24"/>
        </w:rPr>
      </w:pPr>
      <w:r>
        <w:rPr>
          <w:color w:val="414042"/>
          <w:spacing w:val="-4"/>
          <w:w w:val="85"/>
          <w:sz w:val="24"/>
        </w:rPr>
        <w:t>Post-natal</w:t>
      </w:r>
      <w:r>
        <w:rPr>
          <w:color w:val="414042"/>
          <w:spacing w:val="-35"/>
          <w:w w:val="85"/>
          <w:sz w:val="24"/>
        </w:rPr>
        <w:t xml:space="preserve"> </w:t>
      </w:r>
      <w:r>
        <w:rPr>
          <w:color w:val="414042"/>
          <w:spacing w:val="-3"/>
          <w:w w:val="85"/>
          <w:sz w:val="24"/>
        </w:rPr>
        <w:t>care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Birth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spacing w:val="-3"/>
          <w:w w:val="95"/>
          <w:sz w:val="24"/>
        </w:rPr>
        <w:t>Weight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Last-Born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Child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Exclusive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Breast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Feeding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among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Children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Up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to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6</w:t>
      </w:r>
      <w:r>
        <w:rPr>
          <w:color w:val="414042"/>
          <w:spacing w:val="-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months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w w:val="95"/>
          <w:sz w:val="24"/>
        </w:rPr>
        <w:t>Contraceptive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Indicators</w:t>
      </w:r>
    </w:p>
    <w:p w:rsidR="00CE62C5" w:rsidRDefault="00280DE0">
      <w:pPr>
        <w:pStyle w:val="ListParagraph"/>
        <w:numPr>
          <w:ilvl w:val="1"/>
          <w:numId w:val="17"/>
        </w:numPr>
        <w:tabs>
          <w:tab w:val="left" w:pos="1400"/>
          <w:tab w:val="left" w:pos="1401"/>
        </w:tabs>
        <w:spacing w:before="44"/>
        <w:ind w:left="1400" w:hanging="721"/>
        <w:rPr>
          <w:sz w:val="24"/>
        </w:rPr>
      </w:pPr>
      <w:r>
        <w:rPr>
          <w:color w:val="414042"/>
          <w:sz w:val="24"/>
        </w:rPr>
        <w:t>Child Immunization</w:t>
      </w:r>
      <w:r>
        <w:rPr>
          <w:color w:val="414042"/>
          <w:spacing w:val="-40"/>
          <w:sz w:val="24"/>
        </w:rPr>
        <w:t xml:space="preserve"> </w:t>
      </w:r>
      <w:r>
        <w:rPr>
          <w:color w:val="414042"/>
          <w:sz w:val="24"/>
        </w:rPr>
        <w:t>History</w:t>
      </w:r>
    </w:p>
    <w:p w:rsidR="00CE62C5" w:rsidRDefault="00CE62C5">
      <w:pPr>
        <w:pStyle w:val="BodyText"/>
        <w:spacing w:before="4"/>
        <w:rPr>
          <w:sz w:val="31"/>
        </w:rPr>
      </w:pPr>
    </w:p>
    <w:p w:rsidR="00CE62C5" w:rsidRDefault="00280DE0">
      <w:pPr>
        <w:spacing w:before="1" w:line="523" w:lineRule="auto"/>
        <w:ind w:left="680" w:right="887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LESSONS LEARNED AND RECOMMENDATIONS FOR FUTURE REFERENCES</w:t>
      </w:r>
    </w:p>
    <w:p w:rsidR="00CE62C5" w:rsidRDefault="00280DE0">
      <w:pPr>
        <w:spacing w:before="2"/>
        <w:ind w:left="680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APPENDIX</w:t>
      </w:r>
    </w:p>
    <w:p w:rsidR="00CE62C5" w:rsidRDefault="00280DE0">
      <w:pPr>
        <w:spacing w:before="88"/>
        <w:ind w:left="793" w:right="1093"/>
        <w:jc w:val="center"/>
        <w:rPr>
          <w:sz w:val="24"/>
        </w:rPr>
      </w:pPr>
      <w:r>
        <w:br w:type="column"/>
      </w:r>
      <w:r>
        <w:rPr>
          <w:color w:val="414042"/>
          <w:w w:val="90"/>
          <w:sz w:val="24"/>
        </w:rPr>
        <w:t>62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63</w:t>
      </w:r>
    </w:p>
    <w:p w:rsidR="00CE62C5" w:rsidRDefault="00280DE0">
      <w:pPr>
        <w:pStyle w:val="BodyText"/>
        <w:spacing w:before="43"/>
        <w:ind w:left="793" w:right="1093"/>
        <w:jc w:val="center"/>
      </w:pPr>
      <w:r>
        <w:rPr>
          <w:color w:val="414042"/>
          <w:w w:val="90"/>
        </w:rPr>
        <w:t>66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72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72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74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75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76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78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79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79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80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82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83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84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85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87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88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89</w:t>
      </w:r>
    </w:p>
    <w:p w:rsidR="00CE62C5" w:rsidRDefault="00280DE0">
      <w:pPr>
        <w:pStyle w:val="BodyText"/>
        <w:spacing w:before="44"/>
        <w:ind w:left="793" w:right="1093"/>
        <w:jc w:val="center"/>
      </w:pPr>
      <w:r>
        <w:rPr>
          <w:color w:val="414042"/>
          <w:w w:val="90"/>
        </w:rPr>
        <w:t>92</w:t>
      </w:r>
    </w:p>
    <w:p w:rsidR="00CE62C5" w:rsidRDefault="00280DE0">
      <w:pPr>
        <w:pStyle w:val="BodyText"/>
        <w:spacing w:before="157"/>
        <w:ind w:left="824"/>
      </w:pPr>
      <w:r>
        <w:rPr>
          <w:color w:val="AD833B"/>
          <w:w w:val="90"/>
        </w:rPr>
        <w:t>98</w:t>
      </w:r>
    </w:p>
    <w:p w:rsidR="00CE62C5" w:rsidRDefault="00280DE0">
      <w:pPr>
        <w:pStyle w:val="BodyText"/>
        <w:spacing w:before="44"/>
        <w:ind w:left="824"/>
      </w:pPr>
      <w:r>
        <w:rPr>
          <w:color w:val="414042"/>
          <w:w w:val="90"/>
        </w:rPr>
        <w:t>98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102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102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104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106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107</w:t>
      </w:r>
    </w:p>
    <w:p w:rsidR="00CE62C5" w:rsidRDefault="00280DE0">
      <w:pPr>
        <w:pStyle w:val="BodyText"/>
        <w:spacing w:before="44"/>
        <w:ind w:left="718"/>
      </w:pPr>
      <w:r>
        <w:rPr>
          <w:color w:val="414042"/>
          <w:w w:val="90"/>
        </w:rPr>
        <w:t>108</w:t>
      </w:r>
    </w:p>
    <w:p w:rsidR="00CE62C5" w:rsidRDefault="00CE62C5">
      <w:pPr>
        <w:pStyle w:val="BodyText"/>
        <w:spacing w:before="4"/>
        <w:rPr>
          <w:sz w:val="31"/>
        </w:rPr>
      </w:pPr>
    </w:p>
    <w:p w:rsidR="00CE62C5" w:rsidRDefault="00280DE0">
      <w:pPr>
        <w:ind w:left="680"/>
        <w:rPr>
          <w:rFonts w:ascii="Calibri"/>
          <w:b/>
          <w:sz w:val="24"/>
        </w:rPr>
      </w:pPr>
      <w:r>
        <w:pict>
          <v:shape id="_x0000_s1716" type="#_x0000_t202" style="position:absolute;left:0;text-align:left;margin-left:546.65pt;margin-top:-3.25pt;width:11.15pt;height:140.65pt;z-index:251689984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AD833B"/>
          <w:spacing w:val="2"/>
          <w:sz w:val="24"/>
        </w:rPr>
        <w:t>139</w:t>
      </w:r>
    </w:p>
    <w:p w:rsidR="00CE62C5" w:rsidRDefault="00CE62C5">
      <w:pPr>
        <w:pStyle w:val="BodyText"/>
        <w:spacing w:before="5"/>
        <w:rPr>
          <w:rFonts w:ascii="Calibri"/>
          <w:b/>
          <w:sz w:val="28"/>
        </w:rPr>
      </w:pPr>
    </w:p>
    <w:p w:rsidR="00CE62C5" w:rsidRDefault="00280DE0">
      <w:pPr>
        <w:ind w:left="680"/>
        <w:rPr>
          <w:rFonts w:ascii="Calibri"/>
          <w:b/>
          <w:sz w:val="24"/>
        </w:rPr>
      </w:pPr>
      <w:r>
        <w:rPr>
          <w:rFonts w:ascii="Calibri"/>
          <w:b/>
          <w:color w:val="AD833B"/>
          <w:spacing w:val="2"/>
          <w:sz w:val="24"/>
        </w:rPr>
        <w:t>141</w:t>
      </w:r>
    </w:p>
    <w:p w:rsidR="00CE62C5" w:rsidRDefault="00CE62C5">
      <w:pPr>
        <w:pStyle w:val="BodyText"/>
        <w:spacing w:before="5"/>
        <w:rPr>
          <w:rFonts w:ascii="Calibri"/>
          <w:b/>
          <w:sz w:val="28"/>
        </w:rPr>
      </w:pPr>
    </w:p>
    <w:p w:rsidR="00CE62C5" w:rsidRDefault="00280DE0">
      <w:pPr>
        <w:ind w:left="680"/>
        <w:rPr>
          <w:rFonts w:ascii="Calibri"/>
          <w:b/>
          <w:sz w:val="24"/>
        </w:rPr>
      </w:pPr>
      <w:r>
        <w:rPr>
          <w:rFonts w:ascii="Calibri"/>
          <w:b/>
          <w:color w:val="AD833B"/>
          <w:spacing w:val="2"/>
          <w:sz w:val="24"/>
        </w:rPr>
        <w:t>142</w:t>
      </w:r>
    </w:p>
    <w:p w:rsidR="00CE62C5" w:rsidRDefault="00CE62C5">
      <w:pPr>
        <w:rPr>
          <w:rFonts w:ascii="Calibri"/>
          <w:sz w:val="2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2" w:space="720" w:equalWidth="0">
            <w:col w:w="8677" w:space="45"/>
            <w:col w:w="2168"/>
          </w:cols>
        </w:sectPr>
      </w:pPr>
    </w:p>
    <w:p w:rsidR="00CE62C5" w:rsidRDefault="00280DE0">
      <w:pPr>
        <w:rPr>
          <w:sz w:val="2"/>
          <w:szCs w:val="2"/>
        </w:rPr>
      </w:pPr>
      <w:r>
        <w:pict>
          <v:rect id="_x0000_s1715" style="position:absolute;margin-left:540.65pt;margin-top:796.35pt;width:21.95pt;height:21.1pt;z-index:-321838080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CE62C5">
      <w:pPr>
        <w:rPr>
          <w:sz w:val="2"/>
          <w:szCs w:val="2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61"/>
        <w:ind w:left="113"/>
        <w:rPr>
          <w:rFonts w:ascii="Calibri"/>
          <w:b/>
          <w:sz w:val="32"/>
        </w:rPr>
      </w:pPr>
      <w:r>
        <w:rPr>
          <w:rFonts w:ascii="Calibri"/>
          <w:b/>
          <w:color w:val="AD833B"/>
          <w:sz w:val="32"/>
        </w:rPr>
        <w:lastRenderedPageBreak/>
        <w:t>LIST OF TABLES AND FIGURES</w:t>
      </w:r>
    </w:p>
    <w:p w:rsidR="00CE62C5" w:rsidRDefault="00CE62C5">
      <w:pPr>
        <w:pStyle w:val="BodyText"/>
        <w:spacing w:before="9" w:after="1"/>
        <w:rPr>
          <w:rFonts w:ascii="Calibri"/>
          <w:b/>
          <w:sz w:val="15"/>
        </w:rPr>
      </w:pPr>
    </w:p>
    <w:tbl>
      <w:tblPr>
        <w:tblW w:w="0" w:type="auto"/>
        <w:tblInd w:w="123" w:type="dxa"/>
        <w:tblBorders>
          <w:top w:val="single" w:sz="4" w:space="0" w:color="D1B78E"/>
          <w:left w:val="single" w:sz="4" w:space="0" w:color="D1B78E"/>
          <w:bottom w:val="single" w:sz="4" w:space="0" w:color="D1B78E"/>
          <w:right w:val="single" w:sz="4" w:space="0" w:color="D1B78E"/>
          <w:insideH w:val="single" w:sz="4" w:space="0" w:color="D1B78E"/>
          <w:insideV w:val="single" w:sz="4" w:space="0" w:color="D1B78E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891"/>
        <w:gridCol w:w="8170"/>
      </w:tblGrid>
      <w:tr w:rsidR="00CE62C5">
        <w:trPr>
          <w:trHeight w:val="556"/>
        </w:trPr>
        <w:tc>
          <w:tcPr>
            <w:tcW w:w="891" w:type="dxa"/>
            <w:shd w:val="clear" w:color="auto" w:fill="AD833B"/>
          </w:tcPr>
          <w:p w:rsidR="00CE62C5" w:rsidRDefault="00280DE0">
            <w:pPr>
              <w:pStyle w:val="TableParagraph"/>
              <w:spacing w:before="154"/>
              <w:ind w:left="39" w:right="30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Number</w:t>
            </w:r>
          </w:p>
        </w:tc>
        <w:tc>
          <w:tcPr>
            <w:tcW w:w="8170" w:type="dxa"/>
            <w:shd w:val="clear" w:color="auto" w:fill="AD833B"/>
          </w:tcPr>
          <w:p w:rsidR="00CE62C5" w:rsidRDefault="00280DE0">
            <w:pPr>
              <w:pStyle w:val="TableParagraph"/>
              <w:spacing w:before="154"/>
              <w:ind w:left="3798" w:right="3789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Name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4"/>
              <w:ind w:left="39" w:right="30"/>
            </w:pPr>
            <w:r>
              <w:rPr>
                <w:color w:val="414042"/>
                <w:w w:val="90"/>
              </w:rPr>
              <w:t>Table 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4"/>
              <w:ind w:left="79"/>
              <w:jc w:val="left"/>
            </w:pPr>
            <w:r>
              <w:rPr>
                <w:color w:val="414042"/>
                <w:w w:val="95"/>
              </w:rPr>
              <w:t>Distribution of household survey respondents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4"/>
              <w:ind w:left="39" w:right="30"/>
            </w:pPr>
            <w:r>
              <w:rPr>
                <w:color w:val="414042"/>
                <w:w w:val="90"/>
              </w:rPr>
              <w:t>Table 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4"/>
              <w:ind w:left="79"/>
              <w:jc w:val="left"/>
            </w:pPr>
            <w:r>
              <w:rPr>
                <w:color w:val="414042"/>
              </w:rPr>
              <w:t>Distribution of health insurance coverage by Nationality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health insurance coverage by gender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outpatient care in the last 30 days by nationality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outpatient care in the last 30 days by gender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Per capita visits to OPD in last 30 days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0"/>
              </w:rPr>
              <w:t>Distribution of household members-hospital admission during last 12 months by nationality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Distribution of household members-hospital admission during last 12 months by gender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Per capita admissions and overnight stay in the last 12 months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household according to the source of drinking water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households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according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to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type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toilet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facility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used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by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members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Average monthly income of the households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households below the international poverty line.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Number of households spending on out-patient health care in the last 30 days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Number of households spending on in-patient healthcare in the last 1 year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spacing w:val="-4"/>
              </w:rPr>
              <w:t>Total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out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pocket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expenditure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on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health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against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total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income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households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spacing w:val="-4"/>
                <w:w w:val="95"/>
              </w:rPr>
              <w:t>Total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out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pocket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expenditure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on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health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by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nationality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and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gender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head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households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spacing w:val="-4"/>
                <w:w w:val="95"/>
              </w:rPr>
              <w:t>Total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out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pocket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expenditure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on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health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by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educational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status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head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households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19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Summary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socio-demographic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characters</w:t>
            </w:r>
            <w:r>
              <w:rPr>
                <w:color w:val="414042"/>
                <w:spacing w:val="-40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respondents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to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41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adult</w:t>
            </w:r>
            <w:r>
              <w:rPr>
                <w:color w:val="414042"/>
                <w:spacing w:val="-40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questionnaire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currently smoking tobacco products by gender and nationality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current smokers according to their age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 of the type of tobacco smoked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</w:rPr>
              <w:t>Distribution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of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0"/>
              </w:rPr>
              <w:t xml:space="preserve"> </w:t>
            </w:r>
            <w:r>
              <w:rPr>
                <w:color w:val="414042"/>
              </w:rPr>
              <w:t>exposure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to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second</w:t>
            </w:r>
            <w:r>
              <w:rPr>
                <w:color w:val="414042"/>
                <w:spacing w:val="-40"/>
              </w:rPr>
              <w:t xml:space="preserve"> </w:t>
            </w:r>
            <w:r>
              <w:rPr>
                <w:color w:val="414042"/>
              </w:rPr>
              <w:t>hand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smoke</w:t>
            </w:r>
            <w:r>
              <w:rPr>
                <w:color w:val="414042"/>
                <w:spacing w:val="-40"/>
              </w:rPr>
              <w:t xml:space="preserve"> </w:t>
            </w:r>
            <w:r>
              <w:rPr>
                <w:color w:val="414042"/>
              </w:rPr>
              <w:t>at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home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during</w:t>
            </w:r>
            <w:r>
              <w:rPr>
                <w:color w:val="414042"/>
                <w:spacing w:val="-40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last</w:t>
            </w:r>
            <w:r>
              <w:rPr>
                <w:color w:val="414042"/>
                <w:spacing w:val="-40"/>
              </w:rPr>
              <w:t xml:space="preserve"> </w:t>
            </w:r>
            <w:r>
              <w:rPr>
                <w:color w:val="414042"/>
              </w:rPr>
              <w:t>30</w:t>
            </w:r>
            <w:r>
              <w:rPr>
                <w:color w:val="414042"/>
                <w:spacing w:val="-41"/>
              </w:rPr>
              <w:t xml:space="preserve"> </w:t>
            </w:r>
            <w:r>
              <w:rPr>
                <w:color w:val="414042"/>
              </w:rPr>
              <w:t>days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Distribution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of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exposure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to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second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hand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smoke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at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workplaces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during</w:t>
            </w:r>
            <w:r>
              <w:rPr>
                <w:color w:val="414042"/>
                <w:spacing w:val="-36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the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last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30</w:t>
            </w:r>
            <w:r>
              <w:rPr>
                <w:color w:val="414042"/>
                <w:spacing w:val="-37"/>
                <w:w w:val="95"/>
              </w:rPr>
              <w:t xml:space="preserve"> </w:t>
            </w:r>
            <w:r>
              <w:rPr>
                <w:color w:val="414042"/>
                <w:w w:val="95"/>
              </w:rPr>
              <w:t>days</w:t>
            </w:r>
          </w:p>
        </w:tc>
      </w:tr>
      <w:tr w:rsidR="00CE62C5">
        <w:trPr>
          <w:trHeight w:val="528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39" w:right="30"/>
            </w:pPr>
            <w:r>
              <w:rPr>
                <w:color w:val="414042"/>
                <w:w w:val="90"/>
              </w:rPr>
              <w:t>Table 25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3"/>
              <w:ind w:left="79"/>
              <w:jc w:val="left"/>
            </w:pPr>
            <w:r>
              <w:rPr>
                <w:color w:val="414042"/>
                <w:w w:val="95"/>
              </w:rPr>
              <w:t>Tobacco Economics</w:t>
            </w:r>
          </w:p>
        </w:tc>
      </w:tr>
    </w:tbl>
    <w:p w:rsidR="00CE62C5" w:rsidRDefault="00CE62C5">
      <w:pPr>
        <w:sectPr w:rsidR="00CE62C5">
          <w:pgSz w:w="11910" w:h="16840"/>
          <w:pgMar w:top="1000" w:right="0" w:bottom="920" w:left="1020" w:header="0" w:footer="721" w:gutter="0"/>
          <w:cols w:space="720"/>
        </w:sectPr>
      </w:pPr>
    </w:p>
    <w:tbl>
      <w:tblPr>
        <w:tblW w:w="0" w:type="auto"/>
        <w:tblInd w:w="690" w:type="dxa"/>
        <w:tblBorders>
          <w:top w:val="single" w:sz="4" w:space="0" w:color="D1B78E"/>
          <w:left w:val="single" w:sz="4" w:space="0" w:color="D1B78E"/>
          <w:bottom w:val="single" w:sz="4" w:space="0" w:color="D1B78E"/>
          <w:right w:val="single" w:sz="4" w:space="0" w:color="D1B78E"/>
          <w:insideH w:val="single" w:sz="4" w:space="0" w:color="D1B78E"/>
          <w:insideV w:val="single" w:sz="4" w:space="0" w:color="D1B78E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891"/>
        <w:gridCol w:w="8170"/>
      </w:tblGrid>
      <w:tr w:rsidR="00CE62C5">
        <w:trPr>
          <w:trHeight w:val="542"/>
        </w:trPr>
        <w:tc>
          <w:tcPr>
            <w:tcW w:w="891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9" w:right="30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lastRenderedPageBreak/>
              <w:t>Number</w:t>
            </w:r>
          </w:p>
        </w:tc>
        <w:tc>
          <w:tcPr>
            <w:tcW w:w="8170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798" w:right="3789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Name</w:t>
            </w:r>
          </w:p>
        </w:tc>
      </w:tr>
      <w:tr w:rsidR="00CE62C5">
        <w:trPr>
          <w:trHeight w:val="670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210"/>
              <w:ind w:left="39" w:right="30"/>
            </w:pPr>
            <w:r>
              <w:rPr>
                <w:color w:val="414042"/>
                <w:w w:val="90"/>
              </w:rPr>
              <w:t>Table 26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78" w:line="249" w:lineRule="auto"/>
              <w:ind w:left="79" w:right="16"/>
              <w:jc w:val="left"/>
            </w:pPr>
            <w:r>
              <w:rPr>
                <w:color w:val="414042"/>
                <w:w w:val="85"/>
              </w:rPr>
              <w:t>Seeing</w:t>
            </w:r>
            <w:r>
              <w:rPr>
                <w:color w:val="414042"/>
                <w:spacing w:val="-16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advertisements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or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signs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promoting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spacing w:val="-3"/>
                <w:w w:val="85"/>
              </w:rPr>
              <w:t>cigarette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smoking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in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cinema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theatres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/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movie</w:t>
            </w:r>
            <w:r>
              <w:rPr>
                <w:color w:val="414042"/>
                <w:spacing w:val="-15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 xml:space="preserve">halls </w:t>
            </w:r>
            <w:r>
              <w:rPr>
                <w:color w:val="414042"/>
              </w:rPr>
              <w:t>during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last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30</w:t>
            </w:r>
            <w:r>
              <w:rPr>
                <w:color w:val="414042"/>
                <w:spacing w:val="-16"/>
              </w:rPr>
              <w:t xml:space="preserve"> </w:t>
            </w:r>
            <w:r>
              <w:rPr>
                <w:color w:val="414042"/>
              </w:rPr>
              <w:t>days</w:t>
            </w:r>
          </w:p>
        </w:tc>
      </w:tr>
      <w:tr w:rsidR="00CE62C5">
        <w:trPr>
          <w:trHeight w:val="670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210"/>
              <w:ind w:left="39" w:right="30"/>
            </w:pPr>
            <w:r>
              <w:rPr>
                <w:color w:val="414042"/>
                <w:w w:val="90"/>
              </w:rPr>
              <w:t>Table 27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49" w:lineRule="auto"/>
              <w:ind w:left="79"/>
              <w:jc w:val="left"/>
            </w:pPr>
            <w:r>
              <w:rPr>
                <w:color w:val="414042"/>
                <w:w w:val="85"/>
              </w:rPr>
              <w:t>Hearing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information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on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radio</w:t>
            </w:r>
            <w:r>
              <w:rPr>
                <w:color w:val="414042"/>
                <w:spacing w:val="-12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about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the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dangers</w:t>
            </w:r>
            <w:r>
              <w:rPr>
                <w:color w:val="414042"/>
                <w:spacing w:val="-12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of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smoking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spacing w:val="-3"/>
                <w:w w:val="85"/>
              </w:rPr>
              <w:t>cigarettes</w:t>
            </w:r>
            <w:r>
              <w:rPr>
                <w:color w:val="414042"/>
                <w:spacing w:val="-12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or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messages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>that</w:t>
            </w:r>
            <w:r>
              <w:rPr>
                <w:color w:val="414042"/>
                <w:spacing w:val="-13"/>
                <w:w w:val="85"/>
              </w:rPr>
              <w:t xml:space="preserve"> </w:t>
            </w:r>
            <w:r>
              <w:rPr>
                <w:color w:val="414042"/>
                <w:w w:val="85"/>
              </w:rPr>
              <w:t xml:space="preserve">encourage </w:t>
            </w:r>
            <w:r>
              <w:rPr>
                <w:color w:val="414042"/>
              </w:rPr>
              <w:t>quitting</w:t>
            </w:r>
            <w:r>
              <w:rPr>
                <w:color w:val="414042"/>
                <w:spacing w:val="-18"/>
              </w:rPr>
              <w:t xml:space="preserve"> </w:t>
            </w:r>
            <w:r>
              <w:rPr>
                <w:color w:val="414042"/>
              </w:rPr>
              <w:t>during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the</w:t>
            </w:r>
            <w:r>
              <w:rPr>
                <w:color w:val="414042"/>
                <w:spacing w:val="-18"/>
              </w:rPr>
              <w:t xml:space="preserve"> </w:t>
            </w:r>
            <w:r>
              <w:rPr>
                <w:color w:val="414042"/>
              </w:rPr>
              <w:t>last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30</w:t>
            </w:r>
            <w:r>
              <w:rPr>
                <w:color w:val="414042"/>
                <w:spacing w:val="-17"/>
              </w:rPr>
              <w:t xml:space="preserve"> </w:t>
            </w:r>
            <w:r>
              <w:rPr>
                <w:color w:val="414042"/>
              </w:rPr>
              <w:t>days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6"/>
              <w:ind w:left="39" w:right="30"/>
            </w:pPr>
            <w:r>
              <w:rPr>
                <w:color w:val="414042"/>
                <w:w w:val="90"/>
              </w:rPr>
              <w:t>Table 28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6"/>
              <w:ind w:left="79"/>
              <w:jc w:val="left"/>
            </w:pPr>
            <w:r>
              <w:rPr>
                <w:color w:val="414042"/>
              </w:rPr>
              <w:t>Noticing health warnings on cigarette packages during the past 30 days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6"/>
              <w:ind w:left="39" w:right="30"/>
            </w:pPr>
            <w:r>
              <w:rPr>
                <w:color w:val="414042"/>
                <w:w w:val="90"/>
              </w:rPr>
              <w:t>Table 29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6"/>
              <w:ind w:left="79"/>
              <w:jc w:val="left"/>
            </w:pPr>
            <w:r>
              <w:rPr>
                <w:color w:val="414042"/>
                <w:w w:val="95"/>
              </w:rPr>
              <w:t>Distribution of respondents who ever consumed alcoholic drinks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6"/>
              <w:ind w:left="39" w:right="30"/>
            </w:pPr>
            <w:r>
              <w:rPr>
                <w:color w:val="414042"/>
                <w:w w:val="90"/>
              </w:rPr>
              <w:t>Table 30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6"/>
              <w:ind w:left="79"/>
              <w:jc w:val="left"/>
            </w:pPr>
            <w:r>
              <w:rPr>
                <w:color w:val="414042"/>
                <w:w w:val="95"/>
              </w:rPr>
              <w:t>Distribution of respondents-alcohol consumption status in the past 12 months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Distribution of respondents who stopped drinking due to health reasons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Average number of times that you had 6 or more standard drinks in the last 30 days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consumption of fruits and vegetables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other dietary practices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the physical activities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tables on physical activity at work and home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Time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spent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by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respondents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in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sedentary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/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sitting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or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reclining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posture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in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hours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in</w:t>
            </w:r>
            <w:r>
              <w:rPr>
                <w:color w:val="414042"/>
                <w:spacing w:val="-42"/>
              </w:rPr>
              <w:t xml:space="preserve"> </w:t>
            </w:r>
            <w:r>
              <w:rPr>
                <w:color w:val="414042"/>
              </w:rPr>
              <w:t>a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day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Respondents’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views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on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factors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that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will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encourage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them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to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do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more</w:t>
            </w:r>
            <w:r>
              <w:rPr>
                <w:color w:val="414042"/>
                <w:spacing w:val="-43"/>
              </w:rPr>
              <w:t xml:space="preserve"> </w:t>
            </w:r>
            <w:r>
              <w:rPr>
                <w:color w:val="414042"/>
              </w:rPr>
              <w:t>physical</w:t>
            </w:r>
            <w:r>
              <w:rPr>
                <w:color w:val="414042"/>
                <w:spacing w:val="-44"/>
              </w:rPr>
              <w:t xml:space="preserve"> </w:t>
            </w:r>
            <w:r>
              <w:rPr>
                <w:color w:val="414042"/>
              </w:rPr>
              <w:t>activity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39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the health state descriptions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the functional state assessments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Summary of the health promotional messages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Respondents undergoing pelvic examination and time since last pelvic examination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Respondents who ever had a screening test* for cervical cancer aged (18-69)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Respondents who ever had a screening test* for cervical cancer aged (30-49)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Respondents who ever had a mammography to detect breast cancer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Age distribution of women who had underwent mammography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the healthcare coverage and utilization parameters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Summary of the Clinical and Biochemical Measurements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49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Summary of the socio-demographic characteristics of ever-married women respondents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Average number of children borne by the ever-married women respondents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714" style="position:absolute;margin-left:540.65pt;margin-top:796.35pt;width:21.95pt;height:21.1pt;z-index:251691008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713" type="#_x0000_t202" style="position:absolute;margin-left:546.65pt;margin-top:642.75pt;width:11.15pt;height:140.65pt;z-index:251692032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tbl>
      <w:tblPr>
        <w:tblW w:w="0" w:type="auto"/>
        <w:tblInd w:w="123" w:type="dxa"/>
        <w:tblBorders>
          <w:top w:val="single" w:sz="4" w:space="0" w:color="D1B78E"/>
          <w:left w:val="single" w:sz="4" w:space="0" w:color="D1B78E"/>
          <w:bottom w:val="single" w:sz="4" w:space="0" w:color="D1B78E"/>
          <w:right w:val="single" w:sz="4" w:space="0" w:color="D1B78E"/>
          <w:insideH w:val="single" w:sz="4" w:space="0" w:color="D1B78E"/>
          <w:insideV w:val="single" w:sz="4" w:space="0" w:color="D1B78E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891"/>
        <w:gridCol w:w="8170"/>
      </w:tblGrid>
      <w:tr w:rsidR="00CE62C5">
        <w:trPr>
          <w:trHeight w:val="542"/>
        </w:trPr>
        <w:tc>
          <w:tcPr>
            <w:tcW w:w="891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9" w:right="30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lastRenderedPageBreak/>
              <w:t>Number</w:t>
            </w:r>
          </w:p>
        </w:tc>
        <w:tc>
          <w:tcPr>
            <w:tcW w:w="8170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798" w:right="3789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Name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Number of antenatal visits among ever married women with their last birth in UAE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Use of iron supplements during antenatal care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Place of delivery for the last-born child – inside or outside UAE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Type of healthcare professional who provided assistance in delivery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Place of delivery for all last- born child born in UAE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Respondents who had post-natal care in UAE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Birth weight of last-born children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Type of deliveries for the youngest 4 children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59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Distribution of women who had ever breast fed their babies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</w:rPr>
              <w:t>Distribution of women who had ever breast fed and current status of breast feeding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Distribution of ever-married exclusive breast feeding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Contraceptive prevalence among currently married women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BCG Vaccine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Hep B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Hep B vaccine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66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Hep B vaccine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67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Hep B vaccine 4th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68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69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70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4th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72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5th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DPT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8"/>
              <w:ind w:left="39" w:right="30"/>
            </w:pPr>
            <w:r>
              <w:rPr>
                <w:color w:val="414042"/>
                <w:w w:val="90"/>
              </w:rPr>
              <w:t>Table 74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8"/>
              <w:ind w:left="79"/>
              <w:jc w:val="left"/>
            </w:pPr>
            <w:r>
              <w:rPr>
                <w:color w:val="414042"/>
                <w:w w:val="90"/>
              </w:rPr>
              <w:t>Coverage of DPT 4th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8"/>
              <w:ind w:left="39" w:right="30"/>
            </w:pPr>
            <w:r>
              <w:rPr>
                <w:color w:val="414042"/>
                <w:w w:val="90"/>
              </w:rPr>
              <w:t>Table 75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8"/>
              <w:ind w:left="79"/>
              <w:jc w:val="left"/>
            </w:pPr>
            <w:r>
              <w:rPr>
                <w:color w:val="414042"/>
                <w:w w:val="90"/>
              </w:rPr>
              <w:t>Coverage of DPT 5th dose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712" style="position:absolute;margin-left:35.2pt;margin-top:796.35pt;width:21.95pt;height:21.1pt;z-index:-321833984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67"/>
          <w:footerReference w:type="default" r:id="rId68"/>
          <w:pgSz w:w="11910" w:h="16840"/>
          <w:pgMar w:top="1120" w:right="0" w:bottom="700" w:left="1020" w:header="0" w:footer="505" w:gutter="0"/>
          <w:pgNumType w:start="14"/>
          <w:cols w:space="720"/>
        </w:sectPr>
      </w:pPr>
    </w:p>
    <w:tbl>
      <w:tblPr>
        <w:tblW w:w="0" w:type="auto"/>
        <w:tblInd w:w="690" w:type="dxa"/>
        <w:tblBorders>
          <w:top w:val="single" w:sz="4" w:space="0" w:color="D1B78E"/>
          <w:left w:val="single" w:sz="4" w:space="0" w:color="D1B78E"/>
          <w:bottom w:val="single" w:sz="4" w:space="0" w:color="D1B78E"/>
          <w:right w:val="single" w:sz="4" w:space="0" w:color="D1B78E"/>
          <w:insideH w:val="single" w:sz="4" w:space="0" w:color="D1B78E"/>
          <w:insideV w:val="single" w:sz="4" w:space="0" w:color="D1B78E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891"/>
        <w:gridCol w:w="8170"/>
      </w:tblGrid>
      <w:tr w:rsidR="00CE62C5">
        <w:trPr>
          <w:trHeight w:val="542"/>
        </w:trPr>
        <w:tc>
          <w:tcPr>
            <w:tcW w:w="891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9" w:right="30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lastRenderedPageBreak/>
              <w:t>Number</w:t>
            </w:r>
          </w:p>
        </w:tc>
        <w:tc>
          <w:tcPr>
            <w:tcW w:w="8170" w:type="dxa"/>
            <w:shd w:val="clear" w:color="auto" w:fill="AD833B"/>
          </w:tcPr>
          <w:p w:rsidR="00CE62C5" w:rsidRDefault="00280DE0">
            <w:pPr>
              <w:pStyle w:val="TableParagraph"/>
              <w:spacing w:before="143"/>
              <w:ind w:left="3798" w:right="3789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Name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73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Hemophilus influenza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74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Hemophilus influenza vaccine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75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Hemophilus influenza vaccine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76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Hemophilus influenza vaccine 4th (booster)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77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IPV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78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IPV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79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OPV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80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OPV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81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OPV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82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OPV 4th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83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Pneumococcal conjugate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84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Pneumococcal conjugate vaccine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85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Pneumococcal conjugate vaccine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86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Pneumococcal conjugate vaccine 4th dose (booster)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87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MMR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88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MMR vaccine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89</w:t>
            </w:r>
          </w:p>
        </w:tc>
        <w:tc>
          <w:tcPr>
            <w:tcW w:w="8170" w:type="dxa"/>
            <w:shd w:val="clear" w:color="auto" w:fill="F7F3ED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MMR vaccine 3rd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90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Rota virus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91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Rota virus vaccine 2nd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92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5"/>
              </w:rPr>
              <w:t>Coverage of varicella virus vaccine 1st dose</w:t>
            </w:r>
          </w:p>
        </w:tc>
      </w:tr>
      <w:tr w:rsidR="00CE62C5">
        <w:trPr>
          <w:trHeight w:val="542"/>
        </w:trPr>
        <w:tc>
          <w:tcPr>
            <w:tcW w:w="891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39" w:right="30"/>
            </w:pPr>
            <w:r>
              <w:rPr>
                <w:color w:val="414042"/>
                <w:w w:val="90"/>
              </w:rPr>
              <w:t>Table 93</w:t>
            </w:r>
          </w:p>
        </w:tc>
        <w:tc>
          <w:tcPr>
            <w:tcW w:w="8170" w:type="dxa"/>
            <w:shd w:val="clear" w:color="auto" w:fill="F1EAE0"/>
          </w:tcPr>
          <w:p w:rsidR="00CE62C5" w:rsidRDefault="00280DE0">
            <w:pPr>
              <w:pStyle w:val="TableParagraph"/>
              <w:spacing w:before="147"/>
              <w:ind w:left="79"/>
              <w:jc w:val="left"/>
            </w:pPr>
            <w:r>
              <w:rPr>
                <w:color w:val="414042"/>
                <w:w w:val="90"/>
              </w:rPr>
              <w:t>Coverage of varicella virus vaccine 2nd dose (given between 5-6 years)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711" style="position:absolute;margin-left:540.65pt;margin-top:796.35pt;width:21.95pt;height:21.1pt;z-index:-321832960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710" type="#_x0000_t202" style="position:absolute;margin-left:546.65pt;margin-top:642.75pt;width:11.15pt;height:140.65pt;z-index:25169510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p w:rsidR="00CE62C5" w:rsidRDefault="00280DE0">
      <w:pPr>
        <w:pStyle w:val="Heading1"/>
        <w:spacing w:before="52"/>
        <w:ind w:left="165"/>
      </w:pPr>
      <w:r>
        <w:lastRenderedPageBreak/>
        <w:pict>
          <v:rect id="_x0000_s1709" style="position:absolute;left:0;text-align:left;margin-left:35.2pt;margin-top:796.35pt;width:21.95pt;height:21.1pt;z-index:251696128;mso-position-horizontal-relative:page;mso-position-vertical-relative:page" filled="f" strokecolor="#bcbec0" strokeweight="1pt">
            <w10:wrap anchorx="page" anchory="page"/>
          </v:rect>
        </w:pict>
      </w:r>
      <w:bookmarkStart w:id="1" w:name="_TOC_250028"/>
      <w:bookmarkEnd w:id="1"/>
      <w:r>
        <w:rPr>
          <w:color w:val="AD833B"/>
        </w:rPr>
        <w:t>GLOSSARY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8"/>
        <w:rPr>
          <w:rFonts w:ascii="Calibri"/>
          <w:sz w:val="18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645"/>
        <w:gridCol w:w="7422"/>
      </w:tblGrid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AED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Arab Emirates Dirham (Official Currency of UAE)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sz w:val="24"/>
              </w:rPr>
              <w:t>ANC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Antenatal care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49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BCG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Bacillus Calmette-Guérin (vaccine)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BMI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Body Mass Index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1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CAPI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Computer-Assisted Personal Interview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4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CVA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Cerebrovascular Accident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CVD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Cardiovascular Diseases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DBP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Diastolic Blood Pressure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8"/>
              <w:rPr>
                <w:sz w:val="24"/>
              </w:rPr>
            </w:pPr>
            <w:r>
              <w:rPr>
                <w:color w:val="58595B"/>
                <w:sz w:val="24"/>
              </w:rPr>
              <w:t>DHA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Dubai Health Authority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sz w:val="24"/>
              </w:rPr>
              <w:t>DoH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Department of Health, Abu Dhabi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DPT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Diphtheria pertussis tetanus (vaccine)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DSC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Dubai Statistics Center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0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EMRO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Eastern Mediterranean Regional Office (WHO)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FBS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Fasting Blood Sugar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FCSA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Federal Competitiveness &amp; Statistics Authority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HbA1C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Glycosylated Hemoglobin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HepB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Hepatitis B (vaccine)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HiB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Haemophilus influenzae type B (vaccine)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IUD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Intra-uterine device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IPV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Injectable Polio Vaccine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sz w:val="24"/>
              </w:rPr>
              <w:t>LAM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Lactational amenorrhea method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8"/>
              <w:ind w:left="153" w:right="149"/>
              <w:rPr>
                <w:sz w:val="24"/>
              </w:rPr>
            </w:pPr>
            <w:r>
              <w:rPr>
                <w:color w:val="58595B"/>
                <w:sz w:val="24"/>
              </w:rPr>
              <w:t>MOHAP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Ministry of Health and Prevention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153" w:right="1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NCDs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 Communicable Diseases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7"/>
              <w:ind w:left="153" w:right="149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OPV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Oral Polio Vaccine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PCV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Pneumococcal conjugate vaccine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7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PNC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Postnatal care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150" w:right="1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PSU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1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Primary sampling unit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340" w:right="0" w:bottom="700" w:left="1020" w:header="0" w:footer="505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645"/>
        <w:gridCol w:w="7422"/>
      </w:tblGrid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lastRenderedPageBreak/>
              <w:t>RV1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Rotavirus vaccine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4"/>
              <w:ind w:left="149" w:right="1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SARC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Statistics and Research Center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SBP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Systolic Blood Pressure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SCAD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Statistics Center Abu Dhabi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UAE WHS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United Arab Emirates World Health Survey</w:t>
            </w:r>
          </w:p>
        </w:tc>
      </w:tr>
      <w:tr w:rsidR="00CE62C5">
        <w:trPr>
          <w:trHeight w:val="488"/>
        </w:trPr>
        <w:tc>
          <w:tcPr>
            <w:tcW w:w="1645" w:type="dxa"/>
            <w:shd w:val="clear" w:color="auto" w:fill="F1EAE0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sz w:val="24"/>
              </w:rPr>
              <w:t>WHO</w:t>
            </w:r>
          </w:p>
        </w:tc>
        <w:tc>
          <w:tcPr>
            <w:tcW w:w="7422" w:type="dxa"/>
            <w:shd w:val="clear" w:color="auto" w:fill="F1EAE0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World Health Organization</w:t>
            </w:r>
          </w:p>
        </w:tc>
      </w:tr>
      <w:tr w:rsidR="00CE62C5">
        <w:trPr>
          <w:trHeight w:val="488"/>
        </w:trPr>
        <w:tc>
          <w:tcPr>
            <w:tcW w:w="1645" w:type="dxa"/>
          </w:tcPr>
          <w:p w:rsidR="00CE62C5" w:rsidRDefault="00280DE0">
            <w:pPr>
              <w:pStyle w:val="TableParagraph"/>
              <w:spacing w:before="94"/>
              <w:ind w:left="153" w:right="1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WHO STEPS</w:t>
            </w:r>
          </w:p>
        </w:tc>
        <w:tc>
          <w:tcPr>
            <w:tcW w:w="7422" w:type="dxa"/>
          </w:tcPr>
          <w:p w:rsidR="00CE62C5" w:rsidRDefault="00280DE0">
            <w:pPr>
              <w:pStyle w:val="TableParagraph"/>
              <w:spacing w:before="10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STEPwise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approach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to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noncommunicable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disease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risk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factor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surveillance</w:t>
            </w:r>
            <w:r>
              <w:rPr>
                <w:color w:val="58595B"/>
                <w:spacing w:val="-3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(STEPS)</w:t>
            </w:r>
          </w:p>
        </w:tc>
      </w:tr>
    </w:tbl>
    <w:p w:rsidR="00CE62C5" w:rsidRDefault="00280DE0">
      <w:pPr>
        <w:pStyle w:val="BodyText"/>
        <w:rPr>
          <w:rFonts w:ascii="Calibri"/>
          <w:sz w:val="20"/>
        </w:rPr>
      </w:pPr>
      <w:r>
        <w:pict>
          <v:rect id="_x0000_s1708" style="position:absolute;margin-left:540.65pt;margin-top:796.35pt;width:21.95pt;height:21.1pt;z-index:251699200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707" type="#_x0000_t202" style="position:absolute;margin-left:546.65pt;margin-top:642.75pt;width:11.15pt;height:140.65pt;z-index:25170022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10"/>
        <w:rPr>
          <w:rFonts w:ascii="Calibri"/>
          <w:sz w:val="18"/>
        </w:rPr>
      </w:pPr>
    </w:p>
    <w:p w:rsidR="00CE62C5" w:rsidRDefault="00280DE0">
      <w:pPr>
        <w:pStyle w:val="Heading1"/>
        <w:spacing w:before="77"/>
        <w:ind w:left="680"/>
      </w:pPr>
      <w:bookmarkStart w:id="2" w:name="_TOC_250027"/>
      <w:bookmarkEnd w:id="2"/>
      <w:r>
        <w:rPr>
          <w:color w:val="AD833B"/>
          <w:w w:val="105"/>
        </w:rPr>
        <w:t>WHO FACTSHEET INDICATORS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pStyle w:val="BodyText"/>
        <w:spacing w:before="5"/>
        <w:rPr>
          <w:rFonts w:ascii="Calibri"/>
          <w:sz w:val="19"/>
        </w:rPr>
      </w:pPr>
      <w:r>
        <w:pict>
          <v:group id="_x0000_s1703" style="position:absolute;margin-left:85.05pt;margin-top:13.8pt;width:453.55pt;height:63.55pt;z-index:-251618304;mso-wrap-distance-left:0;mso-wrap-distance-right:0;mso-position-horizontal-relative:page" coordorigin="1701,276" coordsize="9071,1271">
            <v:rect id="_x0000_s1706" style="position:absolute;left:1700;top:276;width:9071;height:1271" fillcolor="#ad833b" stroked="f"/>
            <v:shape id="_x0000_s1705" type="#_x0000_t75" style="position:absolute;left:1978;top:398;width:2379;height:1027">
              <v:imagedata r:id="rId69" o:title=""/>
            </v:shape>
            <v:shape id="_x0000_s1704" type="#_x0000_t202" style="position:absolute;left:1700;top:276;width:9071;height:1271" filled="f" stroked="f">
              <v:textbox inset="0,0,0,0">
                <w:txbxContent>
                  <w:p w:rsidR="00CE62C5" w:rsidRDefault="00280DE0">
                    <w:pPr>
                      <w:spacing w:before="286" w:line="356" w:lineRule="exact"/>
                      <w:ind w:left="2777"/>
                      <w:rPr>
                        <w:rFonts w:ascii="Calibri"/>
                        <w:b/>
                        <w:sz w:val="30"/>
                      </w:rPr>
                    </w:pPr>
                    <w:r>
                      <w:rPr>
                        <w:rFonts w:ascii="Calibri"/>
                        <w:b/>
                        <w:color w:val="FFFFFF"/>
                        <w:sz w:val="30"/>
                      </w:rPr>
                      <w:t>UAE (184) STEPS Survey 2017-2018</w:t>
                    </w:r>
                  </w:p>
                  <w:p w:rsidR="00CE62C5" w:rsidRDefault="00280DE0">
                    <w:pPr>
                      <w:spacing w:line="282" w:lineRule="exact"/>
                      <w:ind w:left="2777"/>
                      <w:rPr>
                        <w:rFonts w:ascii="Calibri"/>
                        <w:b/>
                        <w:sz w:val="24"/>
                      </w:rPr>
                    </w:pPr>
                    <w:r>
                      <w:rPr>
                        <w:rFonts w:ascii="Calibri"/>
                        <w:b/>
                        <w:color w:val="FFFFFF"/>
                        <w:sz w:val="24"/>
                      </w:rPr>
                      <w:t>Fact Sheet</w:t>
                    </w:r>
                  </w:p>
                </w:txbxContent>
              </v:textbox>
            </v:shape>
            <w10:wrap type="topAndBottom" anchorx="page"/>
          </v:group>
        </w:pict>
      </w:r>
    </w:p>
    <w:p w:rsidR="00CE62C5" w:rsidRDefault="00CE62C5">
      <w:pPr>
        <w:pStyle w:val="BodyText"/>
        <w:spacing w:before="11"/>
        <w:rPr>
          <w:rFonts w:ascii="Calibri"/>
          <w:sz w:val="7"/>
        </w:rPr>
      </w:pPr>
    </w:p>
    <w:p w:rsidR="00CE62C5" w:rsidRDefault="00280DE0">
      <w:pPr>
        <w:pStyle w:val="BodyText"/>
        <w:spacing w:before="88" w:line="249" w:lineRule="auto"/>
        <w:ind w:left="680" w:right="1130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non-communicable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disease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(NCD)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risk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factors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[UAE/184]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carried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out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from Nov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2017-Apr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2018.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[UAE/184]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carried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out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spacing w:val="-3"/>
          <w:w w:val="85"/>
        </w:rPr>
        <w:t>Step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1,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spacing w:val="-3"/>
          <w:w w:val="85"/>
        </w:rPr>
        <w:t>Step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2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spacing w:val="-3"/>
          <w:w w:val="85"/>
        </w:rPr>
        <w:t>Step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3.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Socio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demographic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behavioral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16"/>
        </w:rPr>
        <w:t xml:space="preserve"> </w:t>
      </w:r>
      <w:r>
        <w:rPr>
          <w:color w:val="414042"/>
          <w:w w:val="70"/>
        </w:rPr>
        <w:t>1.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were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collected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Step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2.</w:t>
      </w:r>
      <w:r>
        <w:rPr>
          <w:color w:val="414042"/>
          <w:spacing w:val="21"/>
          <w:w w:val="85"/>
        </w:rPr>
        <w:t xml:space="preserve"> </w:t>
      </w:r>
      <w:r>
        <w:rPr>
          <w:color w:val="414042"/>
          <w:w w:val="85"/>
        </w:rPr>
        <w:t>Blood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glucose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cholesterol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levels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checked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spacing w:val="-3"/>
          <w:w w:val="85"/>
        </w:rPr>
        <w:t>Step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3.</w:t>
      </w:r>
      <w:r>
        <w:rPr>
          <w:color w:val="414042"/>
          <w:spacing w:val="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was a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population-based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adults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18+.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10,000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Randomly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selected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across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seven Emirates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selected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design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used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produce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representative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range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in [UAE/184].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8214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adults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participated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overall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response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rate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87%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among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7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4"/>
        </w:rPr>
        <w:t xml:space="preserve"> </w:t>
      </w:r>
      <w:r>
        <w:rPr>
          <w:color w:val="414042"/>
          <w:w w:val="92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9"/>
        </w:rPr>
        <w:t>nn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4"/>
        </w:rPr>
        <w:t xml:space="preserve"> </w:t>
      </w:r>
      <w:r>
        <w:rPr>
          <w:color w:val="414042"/>
          <w:w w:val="78"/>
        </w:rPr>
        <w:t>2022-2023.</w:t>
      </w:r>
    </w:p>
    <w:p w:rsidR="00CE62C5" w:rsidRDefault="00CE62C5">
      <w:pPr>
        <w:pStyle w:val="BodyText"/>
        <w:spacing w:before="5"/>
        <w:rPr>
          <w:sz w:val="27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647"/>
        <w:gridCol w:w="1134"/>
        <w:gridCol w:w="1134"/>
        <w:gridCol w:w="1134"/>
      </w:tblGrid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72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1 Tobacco Use</w:t>
            </w:r>
          </w:p>
        </w:tc>
      </w:tr>
      <w:tr w:rsidR="00CE62C5">
        <w:trPr>
          <w:trHeight w:val="590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14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currently smoke tobacco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9.1%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(8.3-10.0)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15.7%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(14.2-17.2)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2.4%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(1.8-3.0)</w:t>
            </w:r>
          </w:p>
        </w:tc>
      </w:tr>
      <w:tr w:rsidR="00CE62C5">
        <w:trPr>
          <w:trHeight w:val="590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14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currently smoke tobacco daily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8.0%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(7.2-8.8)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13.9%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(12.4-15.3)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2.0%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(1.4-2.5)</w:t>
            </w:r>
          </w:p>
        </w:tc>
      </w:tr>
      <w:tr w:rsidR="00CE62C5">
        <w:trPr>
          <w:trHeight w:val="561"/>
        </w:trPr>
        <w:tc>
          <w:tcPr>
            <w:tcW w:w="9049" w:type="dxa"/>
            <w:gridSpan w:val="4"/>
          </w:tcPr>
          <w:p w:rsidR="00CE62C5" w:rsidRDefault="00280DE0">
            <w:pPr>
              <w:pStyle w:val="TableParagraph"/>
              <w:spacing w:before="137"/>
              <w:ind w:left="113"/>
              <w:jc w:val="left"/>
              <w:rPr>
                <w:rFonts w:ascii="Gill Sans MT"/>
                <w:i/>
                <w:sz w:val="24"/>
              </w:rPr>
            </w:pPr>
            <w:r>
              <w:rPr>
                <w:rFonts w:ascii="Gill Sans MT"/>
                <w:i/>
                <w:color w:val="58595B"/>
                <w:sz w:val="24"/>
              </w:rPr>
              <w:t>For those who smoke tobacco DAILY</w:t>
            </w:r>
          </w:p>
        </w:tc>
      </w:tr>
      <w:tr w:rsidR="00CE62C5">
        <w:trPr>
          <w:trHeight w:val="590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14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Average age started smoking (years)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20.2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(19.6-20.7)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20.0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(19.4-20.5)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80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21.6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(19.7-23.6)</w:t>
            </w:r>
          </w:p>
        </w:tc>
      </w:tr>
      <w:tr w:rsidR="00CE62C5">
        <w:trPr>
          <w:trHeight w:val="737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73" w:line="261" w:lineRule="auto"/>
              <w:ind w:left="113" w:right="962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>Percentage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daily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smokers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smoking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manufactured </w:t>
            </w:r>
            <w:r>
              <w:rPr>
                <w:color w:val="58595B"/>
                <w:spacing w:val="-3"/>
                <w:w w:val="95"/>
                <w:sz w:val="24"/>
              </w:rPr>
              <w:t>cigarettes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53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100.0%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(100.0-100.0)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53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100.0%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(100.0-100.0)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53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100.0%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(100.0-100.0)</w:t>
            </w:r>
          </w:p>
        </w:tc>
      </w:tr>
      <w:tr w:rsidR="00CE62C5">
        <w:trPr>
          <w:trHeight w:val="737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73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Mean number of manufactured cigarettes smoked per day </w:t>
            </w:r>
            <w:r>
              <w:rPr>
                <w:color w:val="58595B"/>
                <w:w w:val="95"/>
                <w:sz w:val="24"/>
              </w:rPr>
              <w:t>(by smokers of manufactured cigarettes)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53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12.0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(10.9-13.1)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53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12.1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(10.9-13.2)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53" w:line="211" w:lineRule="exact"/>
              <w:ind w:left="322"/>
              <w:jc w:val="left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11.655</w:t>
            </w:r>
          </w:p>
          <w:p w:rsidR="00CE62C5" w:rsidRDefault="00280DE0">
            <w:pPr>
              <w:pStyle w:val="TableParagraph"/>
              <w:spacing w:line="198" w:lineRule="exact"/>
              <w:ind w:left="313"/>
              <w:jc w:val="left"/>
              <w:rPr>
                <w:sz w:val="18"/>
              </w:rPr>
            </w:pPr>
            <w:r>
              <w:rPr>
                <w:color w:val="58595B"/>
                <w:w w:val="95"/>
                <w:sz w:val="18"/>
              </w:rPr>
              <w:t>(--</w:t>
            </w:r>
            <w:r>
              <w:rPr>
                <w:color w:val="58595B"/>
                <w:spacing w:val="-28"/>
                <w:w w:val="95"/>
                <w:sz w:val="18"/>
              </w:rPr>
              <w:t xml:space="preserve"> </w:t>
            </w:r>
            <w:r>
              <w:rPr>
                <w:color w:val="58595B"/>
                <w:w w:val="95"/>
                <w:sz w:val="18"/>
              </w:rPr>
              <w:t>-</w:t>
            </w:r>
            <w:r>
              <w:rPr>
                <w:color w:val="58595B"/>
                <w:spacing w:val="-27"/>
                <w:w w:val="95"/>
                <w:sz w:val="18"/>
              </w:rPr>
              <w:t xml:space="preserve"> </w:t>
            </w:r>
            <w:r>
              <w:rPr>
                <w:color w:val="58595B"/>
                <w:w w:val="95"/>
                <w:sz w:val="18"/>
              </w:rPr>
              <w:t>--)*</w:t>
            </w:r>
          </w:p>
        </w:tc>
      </w:tr>
      <w:tr w:rsidR="00CE62C5">
        <w:trPr>
          <w:trHeight w:val="448"/>
        </w:trPr>
        <w:tc>
          <w:tcPr>
            <w:tcW w:w="9049" w:type="dxa"/>
            <w:gridSpan w:val="4"/>
            <w:tcBorders>
              <w:bottom w:val="single" w:sz="2" w:space="0" w:color="000000"/>
            </w:tcBorders>
          </w:tcPr>
          <w:p w:rsidR="00CE62C5" w:rsidRDefault="00280DE0">
            <w:pPr>
              <w:pStyle w:val="TableParagraph"/>
              <w:spacing w:before="77"/>
              <w:ind w:left="113"/>
              <w:jc w:val="left"/>
              <w:rPr>
                <w:rFonts w:ascii="Bookman Old Style"/>
                <w:i/>
                <w:sz w:val="24"/>
              </w:rPr>
            </w:pPr>
            <w:r>
              <w:rPr>
                <w:rFonts w:ascii="Bookman Old Style"/>
                <w:i/>
                <w:color w:val="58595B"/>
                <w:w w:val="85"/>
                <w:sz w:val="24"/>
              </w:rPr>
              <w:t>* Total number of respondents are very low = 46</w:t>
            </w:r>
          </w:p>
        </w:tc>
      </w:tr>
      <w:tr w:rsidR="00CE62C5">
        <w:trPr>
          <w:trHeight w:val="437"/>
        </w:trPr>
        <w:tc>
          <w:tcPr>
            <w:tcW w:w="9049" w:type="dxa"/>
            <w:gridSpan w:val="4"/>
            <w:tcBorders>
              <w:top w:val="single" w:sz="2" w:space="0" w:color="000000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1 Alcohol Consumption</w:t>
            </w:r>
          </w:p>
        </w:tc>
      </w:tr>
    </w:tbl>
    <w:p w:rsidR="00CE62C5" w:rsidRDefault="00CE62C5">
      <w:pPr>
        <w:rPr>
          <w:rFonts w:ascii="Calibri"/>
          <w:sz w:val="24"/>
        </w:r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tbl>
      <w:tblPr>
        <w:tblW w:w="0" w:type="auto"/>
        <w:tblInd w:w="124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647"/>
        <w:gridCol w:w="1134"/>
        <w:gridCol w:w="1134"/>
        <w:gridCol w:w="1134"/>
      </w:tblGrid>
      <w:tr w:rsidR="00CE62C5">
        <w:trPr>
          <w:trHeight w:val="437"/>
        </w:trPr>
        <w:tc>
          <w:tcPr>
            <w:tcW w:w="5647" w:type="dxa"/>
            <w:tcBorders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sz w:val="20"/>
              </w:rPr>
            </w:pPr>
            <w:r>
              <w:rPr>
                <w:rFonts w:ascii="Calibri"/>
                <w:b/>
                <w:color w:val="FFFFFF"/>
                <w:spacing w:val="-7"/>
                <w:w w:val="95"/>
                <w:sz w:val="24"/>
              </w:rPr>
              <w:lastRenderedPageBreak/>
              <w:t>Results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w w:val="95"/>
                <w:sz w:val="24"/>
              </w:rPr>
              <w:t>for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w w:val="95"/>
                <w:sz w:val="24"/>
              </w:rPr>
              <w:t>adults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w w:val="95"/>
                <w:sz w:val="24"/>
              </w:rPr>
              <w:t>aged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7"/>
                <w:w w:val="95"/>
                <w:sz w:val="24"/>
              </w:rPr>
              <w:t>18-69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w w:val="95"/>
                <w:sz w:val="24"/>
              </w:rPr>
              <w:t>years</w:t>
            </w:r>
            <w:r>
              <w:rPr>
                <w:rFonts w:ascii="Calibri"/>
                <w:b/>
                <w:color w:val="FFFFFF"/>
                <w:spacing w:val="-27"/>
                <w:w w:val="95"/>
                <w:sz w:val="24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(incl.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95%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CI)</w:t>
            </w:r>
            <w:r>
              <w:rPr>
                <w:color w:val="FFFFFF"/>
                <w:spacing w:val="-33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(adjust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5"/>
                <w:sz w:val="20"/>
              </w:rPr>
              <w:t>if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needed)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132"/>
              <w:jc w:val="left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Both Sexes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330"/>
              <w:jc w:val="left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Males</w:t>
            </w:r>
          </w:p>
        </w:tc>
        <w:tc>
          <w:tcPr>
            <w:tcW w:w="1134" w:type="dxa"/>
            <w:tcBorders>
              <w:lef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242"/>
              <w:jc w:val="left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Females</w:t>
            </w:r>
          </w:p>
        </w:tc>
      </w:tr>
      <w:tr w:rsidR="00CE62C5">
        <w:trPr>
          <w:trHeight w:val="590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are lifetime abstainers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76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94.8%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(94.0-95.6)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76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93.3%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(92.0-94.6)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76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96.3%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(95.5-97.2)</w:t>
            </w:r>
          </w:p>
        </w:tc>
      </w:tr>
      <w:tr w:rsidR="00CE62C5">
        <w:trPr>
          <w:trHeight w:val="590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are past 12-month abstainers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(0.6-1.2)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0.8%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(0.5-1.2)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0.9%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(0.5-1.3)</w:t>
            </w:r>
          </w:p>
        </w:tc>
      </w:tr>
      <w:tr w:rsidR="00CE62C5">
        <w:trPr>
          <w:trHeight w:val="725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69" w:line="249" w:lineRule="auto"/>
              <w:ind w:left="113" w:right="148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90"/>
                <w:sz w:val="24"/>
              </w:rPr>
              <w:t>Percentage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currently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drink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(drank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alcohol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the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past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30 </w:t>
            </w:r>
            <w:r>
              <w:rPr>
                <w:color w:val="58595B"/>
                <w:w w:val="95"/>
                <w:sz w:val="24"/>
              </w:rPr>
              <w:t>days)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3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2.5%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(2.0-3.0)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3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3.7%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(2.8-4.7)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3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1.2%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(0.8-1.6)</w:t>
            </w:r>
          </w:p>
        </w:tc>
      </w:tr>
      <w:tr w:rsidR="00CE62C5">
        <w:trPr>
          <w:trHeight w:val="739"/>
        </w:trPr>
        <w:tc>
          <w:tcPr>
            <w:tcW w:w="5647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engage in heavy episodic drinking</w:t>
            </w:r>
          </w:p>
          <w:p w:rsidR="00CE62C5" w:rsidRDefault="00280DE0">
            <w:pPr>
              <w:pStyle w:val="TableParagraph"/>
              <w:spacing w:before="2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(6 or more drinks on any occasion in the past 30 days)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1.4%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(1.0-1.8)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2.2%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(1.4-3.0)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0.5%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(0.2-0.8)</w:t>
            </w:r>
          </w:p>
        </w:tc>
      </w:tr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1 Diet</w:t>
            </w:r>
          </w:p>
        </w:tc>
      </w:tr>
      <w:tr w:rsidR="00CE62C5">
        <w:trPr>
          <w:trHeight w:val="788"/>
        </w:trPr>
        <w:tc>
          <w:tcPr>
            <w:tcW w:w="5647" w:type="dxa"/>
            <w:shd w:val="clear" w:color="auto" w:fill="E8DCC9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Mean number of days fruit consumed in a typical week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5.4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(5.3-5.4)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5.2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(5.1-5.3)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5.5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(5.4-5.6)</w:t>
            </w:r>
          </w:p>
        </w:tc>
      </w:tr>
      <w:tr w:rsidR="00CE62C5">
        <w:trPr>
          <w:trHeight w:val="788"/>
        </w:trPr>
        <w:tc>
          <w:tcPr>
            <w:tcW w:w="564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Mean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number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of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servings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of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fruit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consumed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on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average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per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day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1.6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(1.5-1.7)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1.5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(1.5-1.6)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1.7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(1.6-1.7)</w:t>
            </w:r>
          </w:p>
        </w:tc>
      </w:tr>
      <w:tr w:rsidR="00CE62C5">
        <w:trPr>
          <w:trHeight w:val="788"/>
        </w:trPr>
        <w:tc>
          <w:tcPr>
            <w:tcW w:w="5647" w:type="dxa"/>
            <w:shd w:val="clear" w:color="auto" w:fill="E8DCC9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90"/>
                <w:sz w:val="24"/>
              </w:rPr>
              <w:t>Mean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number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days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vegetables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consumed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typical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week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5.8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(5.7-5.8)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5.7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(5.6-5.8)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5.9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(5.8-5.9)</w:t>
            </w:r>
          </w:p>
        </w:tc>
      </w:tr>
      <w:tr w:rsidR="00CE62C5">
        <w:trPr>
          <w:trHeight w:val="788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94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Mean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number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servings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vegetables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consumed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on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aver- </w:t>
            </w:r>
            <w:r>
              <w:rPr>
                <w:color w:val="58595B"/>
                <w:w w:val="95"/>
                <w:sz w:val="24"/>
              </w:rPr>
              <w:t>age per</w:t>
            </w:r>
            <w:r>
              <w:rPr>
                <w:color w:val="58595B"/>
                <w:spacing w:val="-30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1.9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(1.8-2.0)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1.9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(1.7-2.0)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2.0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(1.9-2.1)</w:t>
            </w:r>
          </w:p>
        </w:tc>
      </w:tr>
      <w:tr w:rsidR="00CE62C5">
        <w:trPr>
          <w:trHeight w:val="788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94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>Percentage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ate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less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than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5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servings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fruit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and/or </w:t>
            </w:r>
            <w:r>
              <w:rPr>
                <w:color w:val="58595B"/>
                <w:w w:val="95"/>
                <w:sz w:val="24"/>
              </w:rPr>
              <w:t>vegetables</w:t>
            </w:r>
            <w:r>
              <w:rPr>
                <w:color w:val="58595B"/>
                <w:spacing w:val="-2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on</w:t>
            </w:r>
            <w:r>
              <w:rPr>
                <w:color w:val="58595B"/>
                <w:spacing w:val="-22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average</w:t>
            </w:r>
            <w:r>
              <w:rPr>
                <w:color w:val="58595B"/>
                <w:spacing w:val="-22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per</w:t>
            </w:r>
            <w:r>
              <w:rPr>
                <w:color w:val="58595B"/>
                <w:spacing w:val="-2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82.8%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(81.1-84.5)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83.8%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(81.7-85.9)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81.8%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(79.9-83.7)</w:t>
            </w:r>
          </w:p>
        </w:tc>
      </w:tr>
      <w:tr w:rsidR="00CE62C5">
        <w:trPr>
          <w:trHeight w:val="788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94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>Percentage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always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or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often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add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salt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or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salty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sauce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to </w:t>
            </w:r>
            <w:r>
              <w:rPr>
                <w:color w:val="58595B"/>
                <w:w w:val="95"/>
                <w:sz w:val="24"/>
              </w:rPr>
              <w:t>their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food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before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eating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or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as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they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are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eating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51.7%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(49.3-54.1)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47.7%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(44.7-50.7)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48.9%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(46.2-51.6)</w:t>
            </w:r>
          </w:p>
        </w:tc>
      </w:tr>
      <w:tr w:rsidR="00CE62C5">
        <w:trPr>
          <w:trHeight w:val="791"/>
        </w:trPr>
        <w:tc>
          <w:tcPr>
            <w:tcW w:w="5647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90"/>
                <w:sz w:val="24"/>
              </w:rPr>
              <w:t>Percentage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who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always</w:t>
            </w:r>
            <w:r>
              <w:rPr>
                <w:color w:val="58595B"/>
                <w:spacing w:val="-44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or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often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eat</w:t>
            </w:r>
            <w:r>
              <w:rPr>
                <w:color w:val="58595B"/>
                <w:spacing w:val="-44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processed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foods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high</w:t>
            </w:r>
            <w:r>
              <w:rPr>
                <w:color w:val="58595B"/>
                <w:spacing w:val="-44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in</w:t>
            </w:r>
            <w:r>
              <w:rPr>
                <w:color w:val="58595B"/>
                <w:spacing w:val="-4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salt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19.9%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(18.2-21.5)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20.3%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(18.0-22.6)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75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19.4%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(17.4-21.4)</w:t>
            </w:r>
          </w:p>
        </w:tc>
      </w:tr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1 Physical Activity</w:t>
            </w:r>
          </w:p>
        </w:tc>
      </w:tr>
      <w:tr w:rsidR="00CE62C5">
        <w:trPr>
          <w:trHeight w:val="1037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95"/>
                <w:sz w:val="24"/>
              </w:rPr>
              <w:t>Percentage</w:t>
            </w:r>
            <w:r>
              <w:rPr>
                <w:color w:val="58595B"/>
                <w:spacing w:val="-46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with</w:t>
            </w:r>
            <w:r>
              <w:rPr>
                <w:color w:val="58595B"/>
                <w:spacing w:val="-46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insufficient</w:t>
            </w:r>
            <w:r>
              <w:rPr>
                <w:color w:val="58595B"/>
                <w:spacing w:val="-4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physical</w:t>
            </w:r>
            <w:r>
              <w:rPr>
                <w:color w:val="58595B"/>
                <w:spacing w:val="-46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activity</w:t>
            </w:r>
            <w:r>
              <w:rPr>
                <w:color w:val="58595B"/>
                <w:spacing w:val="-4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(defined</w:t>
            </w:r>
            <w:r>
              <w:rPr>
                <w:color w:val="58595B"/>
                <w:spacing w:val="-46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as</w:t>
            </w:r>
          </w:p>
          <w:p w:rsidR="00CE62C5" w:rsidRDefault="00280DE0">
            <w:pPr>
              <w:pStyle w:val="TableParagraph"/>
              <w:spacing w:before="24" w:line="261" w:lineRule="auto"/>
              <w:ind w:left="113" w:right="42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&lt;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150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minutes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moderate-intensity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activity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per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week,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or </w:t>
            </w:r>
            <w:r>
              <w:rPr>
                <w:color w:val="58595B"/>
                <w:sz w:val="24"/>
              </w:rPr>
              <w:t>equivalent)</w:t>
            </w:r>
            <w:r>
              <w:rPr>
                <w:color w:val="58595B"/>
                <w:spacing w:val="-19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*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70.8%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(69.0-72.6)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66.8%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(64.5-69.1)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74.8%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(72.5-77.1)</w:t>
            </w:r>
          </w:p>
        </w:tc>
      </w:tr>
      <w:tr w:rsidR="00CE62C5">
        <w:trPr>
          <w:trHeight w:val="958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179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Median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time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spent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in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physical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activity</w:t>
            </w:r>
            <w:r>
              <w:rPr>
                <w:color w:val="58595B"/>
                <w:spacing w:val="-1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on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average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per</w:t>
            </w:r>
            <w:r>
              <w:rPr>
                <w:color w:val="58595B"/>
                <w:spacing w:val="-1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day </w:t>
            </w:r>
            <w:r>
              <w:rPr>
                <w:color w:val="58595B"/>
                <w:sz w:val="24"/>
              </w:rPr>
              <w:t>(minutes)</w:t>
            </w:r>
            <w:r>
              <w:rPr>
                <w:color w:val="58595B"/>
                <w:spacing w:val="-46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(presented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with</w:t>
            </w:r>
            <w:r>
              <w:rPr>
                <w:color w:val="58595B"/>
                <w:spacing w:val="-46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inter-quartile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range)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0.0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0.0-25.7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0.0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0.0-30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0.0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0.0-20</w:t>
            </w:r>
          </w:p>
        </w:tc>
      </w:tr>
      <w:tr w:rsidR="00CE62C5">
        <w:trPr>
          <w:trHeight w:val="961"/>
        </w:trPr>
        <w:tc>
          <w:tcPr>
            <w:tcW w:w="5647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not engaging in vigorous activity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90.5%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(89.5-91.4)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87.3%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(85.9-88.8)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93.6%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(92.4-94.8)</w:t>
            </w:r>
          </w:p>
        </w:tc>
      </w:tr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1 Cervical Cancer Screening</w:t>
            </w:r>
          </w:p>
        </w:tc>
      </w:tr>
      <w:tr w:rsidR="00CE62C5">
        <w:trPr>
          <w:trHeight w:val="737"/>
        </w:trPr>
        <w:tc>
          <w:tcPr>
            <w:tcW w:w="5647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69" w:line="261" w:lineRule="auto"/>
              <w:ind w:left="113" w:right="205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>Percentage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women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aged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30-49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years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have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ever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had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a </w:t>
            </w:r>
            <w:r>
              <w:rPr>
                <w:color w:val="58595B"/>
                <w:w w:val="90"/>
                <w:sz w:val="24"/>
              </w:rPr>
              <w:t>screening</w:t>
            </w:r>
            <w:r>
              <w:rPr>
                <w:color w:val="58595B"/>
                <w:spacing w:val="-1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test</w:t>
            </w:r>
            <w:r>
              <w:rPr>
                <w:color w:val="58595B"/>
                <w:spacing w:val="-1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for</w:t>
            </w:r>
            <w:r>
              <w:rPr>
                <w:color w:val="58595B"/>
                <w:spacing w:val="-1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cervical</w:t>
            </w:r>
            <w:r>
              <w:rPr>
                <w:color w:val="58595B"/>
                <w:spacing w:val="-1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cancer</w:t>
            </w: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14.6%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(12.6-16.6)</w:t>
            </w:r>
          </w:p>
        </w:tc>
      </w:tr>
      <w:tr w:rsidR="00CE62C5">
        <w:trPr>
          <w:trHeight w:val="437"/>
        </w:trPr>
        <w:tc>
          <w:tcPr>
            <w:tcW w:w="9049" w:type="dxa"/>
            <w:gridSpan w:val="4"/>
            <w:tcBorders>
              <w:top w:val="single" w:sz="2" w:space="0" w:color="000000"/>
            </w:tcBorders>
            <w:shd w:val="clear" w:color="auto" w:fill="AD833B"/>
          </w:tcPr>
          <w:p w:rsidR="00CE62C5" w:rsidRDefault="00280DE0">
            <w:pPr>
              <w:pStyle w:val="TableParagraph"/>
              <w:tabs>
                <w:tab w:val="left" w:pos="965"/>
              </w:tabs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</w:t>
            </w:r>
            <w:r>
              <w:rPr>
                <w:rFonts w:ascii="Calibri"/>
                <w:b/>
                <w:color w:val="FFFFFF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z w:val="24"/>
              </w:rPr>
              <w:t>2</w:t>
            </w:r>
            <w:r>
              <w:rPr>
                <w:rFonts w:ascii="Calibri"/>
                <w:b/>
                <w:color w:val="FFFFFF"/>
                <w:sz w:val="24"/>
              </w:rPr>
              <w:tab/>
              <w:t>Physical</w:t>
            </w:r>
            <w:r>
              <w:rPr>
                <w:rFonts w:ascii="Calibri"/>
                <w:b/>
                <w:color w:val="FFFFFF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z w:val="24"/>
              </w:rPr>
              <w:t>Measurements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702" style="position:absolute;margin-left:35.2pt;margin-top:796.35pt;width:21.95pt;height:21.1pt;z-index:251701248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647"/>
        <w:gridCol w:w="1134"/>
        <w:gridCol w:w="1134"/>
        <w:gridCol w:w="1134"/>
      </w:tblGrid>
      <w:tr w:rsidR="00CE62C5">
        <w:trPr>
          <w:trHeight w:val="437"/>
        </w:trPr>
        <w:tc>
          <w:tcPr>
            <w:tcW w:w="5647" w:type="dxa"/>
            <w:tcBorders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sz w:val="20"/>
              </w:rPr>
            </w:pPr>
            <w:r>
              <w:rPr>
                <w:rFonts w:ascii="Calibri"/>
                <w:b/>
                <w:color w:val="FFFFFF"/>
                <w:spacing w:val="-7"/>
                <w:w w:val="95"/>
                <w:sz w:val="24"/>
              </w:rPr>
              <w:lastRenderedPageBreak/>
              <w:t>Results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w w:val="95"/>
                <w:sz w:val="24"/>
              </w:rPr>
              <w:t>for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w w:val="95"/>
                <w:sz w:val="24"/>
              </w:rPr>
              <w:t>adults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w w:val="95"/>
                <w:sz w:val="24"/>
              </w:rPr>
              <w:t>aged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7"/>
                <w:w w:val="95"/>
                <w:sz w:val="24"/>
              </w:rPr>
              <w:t>18-69</w:t>
            </w:r>
            <w:r>
              <w:rPr>
                <w:rFonts w:ascii="Calibri"/>
                <w:b/>
                <w:color w:val="FFFFFF"/>
                <w:spacing w:val="-28"/>
                <w:w w:val="95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w w:val="95"/>
                <w:sz w:val="24"/>
              </w:rPr>
              <w:t>years</w:t>
            </w:r>
            <w:r>
              <w:rPr>
                <w:rFonts w:ascii="Calibri"/>
                <w:b/>
                <w:color w:val="FFFFFF"/>
                <w:spacing w:val="-27"/>
                <w:w w:val="95"/>
                <w:sz w:val="24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(incl.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95%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CI)</w:t>
            </w:r>
            <w:r>
              <w:rPr>
                <w:color w:val="FFFFFF"/>
                <w:spacing w:val="-33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(adjust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5"/>
                <w:sz w:val="20"/>
              </w:rPr>
              <w:t>if</w:t>
            </w:r>
            <w:r>
              <w:rPr>
                <w:color w:val="FFFFFF"/>
                <w:spacing w:val="-32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needed)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94" w:right="89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Both Sexes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94" w:right="89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Males</w:t>
            </w:r>
          </w:p>
        </w:tc>
        <w:tc>
          <w:tcPr>
            <w:tcW w:w="1134" w:type="dxa"/>
            <w:tcBorders>
              <w:lef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207" w:right="200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Females</w:t>
            </w:r>
          </w:p>
        </w:tc>
      </w:tr>
      <w:tr w:rsidR="00CE62C5">
        <w:trPr>
          <w:trHeight w:val="291"/>
        </w:trPr>
        <w:tc>
          <w:tcPr>
            <w:tcW w:w="5647" w:type="dxa"/>
            <w:vMerge w:val="restart"/>
            <w:shd w:val="clear" w:color="auto" w:fill="E8DCC9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Mean body mass index - BMI (kg/m2)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8" w:line="193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27.8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8" w:line="193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27.8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8" w:line="193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27.9</w:t>
            </w:r>
          </w:p>
        </w:tc>
      </w:tr>
      <w:tr w:rsidR="00CE62C5">
        <w:trPr>
          <w:trHeight w:val="293"/>
        </w:trPr>
        <w:tc>
          <w:tcPr>
            <w:tcW w:w="5647" w:type="dxa"/>
            <w:vMerge/>
            <w:tcBorders>
              <w:top w:val="nil"/>
            </w:tcBorders>
            <w:shd w:val="clear" w:color="auto" w:fill="E8DCC9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(27.6-28.0)</w:t>
            </w: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(27.5-28.1)</w:t>
            </w: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(27.5-28.2)</w:t>
            </w:r>
          </w:p>
        </w:tc>
      </w:tr>
      <w:tr w:rsidR="00CE62C5">
        <w:trPr>
          <w:trHeight w:val="291"/>
        </w:trPr>
        <w:tc>
          <w:tcPr>
            <w:tcW w:w="5647" w:type="dxa"/>
            <w:vMerge w:val="restart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Percentage who are overweight (BMI ≥ 25 kg/m2)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78" w:line="193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67.9%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78" w:line="193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70.8%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78" w:line="193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64.9%</w:t>
            </w:r>
          </w:p>
        </w:tc>
      </w:tr>
      <w:tr w:rsidR="00CE62C5">
        <w:trPr>
          <w:trHeight w:val="293"/>
        </w:trPr>
        <w:tc>
          <w:tcPr>
            <w:tcW w:w="56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13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line="18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(66.0-69.8)</w:t>
            </w:r>
          </w:p>
        </w:tc>
        <w:tc>
          <w:tcPr>
            <w:tcW w:w="113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line="18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(68.1-73.4)</w:t>
            </w:r>
          </w:p>
        </w:tc>
        <w:tc>
          <w:tcPr>
            <w:tcW w:w="113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line="18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(62.2-67.6)</w:t>
            </w:r>
          </w:p>
        </w:tc>
      </w:tr>
      <w:tr w:rsidR="00CE62C5">
        <w:trPr>
          <w:trHeight w:val="295"/>
        </w:trPr>
        <w:tc>
          <w:tcPr>
            <w:tcW w:w="5647" w:type="dxa"/>
            <w:vMerge w:val="restart"/>
            <w:shd w:val="clear" w:color="auto" w:fill="E8DCC9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who are obese (BMI ≥ 30 kg/m2)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6" w:line="20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27.8%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6" w:line="20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25.1%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76" w:line="20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30.6%</w:t>
            </w:r>
          </w:p>
        </w:tc>
      </w:tr>
      <w:tr w:rsidR="00CE62C5">
        <w:trPr>
          <w:trHeight w:val="289"/>
        </w:trPr>
        <w:tc>
          <w:tcPr>
            <w:tcW w:w="5647" w:type="dxa"/>
            <w:vMerge/>
            <w:tcBorders>
              <w:top w:val="nil"/>
            </w:tcBorders>
            <w:shd w:val="clear" w:color="auto" w:fill="E8DCC9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5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(26.1-29.4)</w:t>
            </w: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5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(22.8-27.4)</w:t>
            </w: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line="185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(28.1-33.0)</w:t>
            </w:r>
          </w:p>
        </w:tc>
      </w:tr>
      <w:tr w:rsidR="00CE62C5">
        <w:trPr>
          <w:trHeight w:val="295"/>
        </w:trPr>
        <w:tc>
          <w:tcPr>
            <w:tcW w:w="5647" w:type="dxa"/>
            <w:vMerge w:val="restart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Average waist circumference (cm)</w:t>
            </w:r>
          </w:p>
        </w:tc>
        <w:tc>
          <w:tcPr>
            <w:tcW w:w="1134" w:type="dxa"/>
            <w:vMerge w:val="restart"/>
          </w:tcPr>
          <w:p w:rsidR="00CE62C5" w:rsidRDefault="00280DE0">
            <w:pPr>
              <w:pStyle w:val="TableParagraph"/>
              <w:spacing w:before="176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w w:val="105"/>
                <w:sz w:val="18"/>
              </w:rPr>
              <w:t>NA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76" w:line="20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97.2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76" w:line="20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90.5</w:t>
            </w:r>
          </w:p>
        </w:tc>
      </w:tr>
      <w:tr w:rsidR="00CE62C5">
        <w:trPr>
          <w:trHeight w:val="290"/>
        </w:trPr>
        <w:tc>
          <w:tcPr>
            <w:tcW w:w="56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134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13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line="185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(96.4-98.0)</w:t>
            </w:r>
          </w:p>
        </w:tc>
        <w:tc>
          <w:tcPr>
            <w:tcW w:w="113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line="185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(89.7-91.2)</w:t>
            </w:r>
          </w:p>
        </w:tc>
      </w:tr>
      <w:tr w:rsidR="00CE62C5">
        <w:trPr>
          <w:trHeight w:val="737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69" w:line="261" w:lineRule="auto"/>
              <w:ind w:left="113" w:right="434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>Mean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systolic</w:t>
            </w:r>
            <w:r>
              <w:rPr>
                <w:color w:val="58595B"/>
                <w:spacing w:val="-2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blood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pressure</w:t>
            </w:r>
            <w:r>
              <w:rPr>
                <w:color w:val="58595B"/>
                <w:spacing w:val="-2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-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SBP</w:t>
            </w:r>
            <w:r>
              <w:rPr>
                <w:color w:val="58595B"/>
                <w:spacing w:val="-2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(mmHg),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including</w:t>
            </w:r>
            <w:r>
              <w:rPr>
                <w:color w:val="58595B"/>
                <w:spacing w:val="-2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those </w:t>
            </w:r>
            <w:r>
              <w:rPr>
                <w:color w:val="58595B"/>
                <w:spacing w:val="-7"/>
                <w:w w:val="95"/>
                <w:sz w:val="24"/>
              </w:rPr>
              <w:t>currently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on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5"/>
                <w:sz w:val="24"/>
              </w:rPr>
              <w:t>medication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for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raised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BP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121.5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(120.8-122.2)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127.1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(126.2-127.9)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115.8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(114.9-116.7)</w:t>
            </w:r>
          </w:p>
        </w:tc>
      </w:tr>
      <w:tr w:rsidR="00CE62C5">
        <w:trPr>
          <w:trHeight w:val="737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69" w:line="261" w:lineRule="auto"/>
              <w:ind w:left="113" w:right="199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 xml:space="preserve">Mean diastolic </w:t>
            </w:r>
            <w:r>
              <w:rPr>
                <w:color w:val="58595B"/>
                <w:spacing w:val="-3"/>
                <w:w w:val="85"/>
                <w:sz w:val="24"/>
              </w:rPr>
              <w:t xml:space="preserve">blood </w:t>
            </w:r>
            <w:r>
              <w:rPr>
                <w:color w:val="58595B"/>
                <w:spacing w:val="-6"/>
                <w:w w:val="85"/>
                <w:sz w:val="24"/>
              </w:rPr>
              <w:t xml:space="preserve">pressure </w:t>
            </w:r>
            <w:r>
              <w:rPr>
                <w:color w:val="58595B"/>
                <w:w w:val="85"/>
                <w:sz w:val="24"/>
              </w:rPr>
              <w:t xml:space="preserve">- </w:t>
            </w:r>
            <w:r>
              <w:rPr>
                <w:color w:val="58595B"/>
                <w:spacing w:val="-3"/>
                <w:w w:val="85"/>
                <w:sz w:val="24"/>
              </w:rPr>
              <w:t xml:space="preserve">DBP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(mmHg), including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those </w:t>
            </w:r>
            <w:r>
              <w:rPr>
                <w:color w:val="58595B"/>
                <w:spacing w:val="-7"/>
                <w:w w:val="95"/>
                <w:sz w:val="24"/>
              </w:rPr>
              <w:t xml:space="preserve">currently </w:t>
            </w:r>
            <w:r>
              <w:rPr>
                <w:color w:val="58595B"/>
                <w:spacing w:val="-3"/>
                <w:w w:val="95"/>
                <w:sz w:val="24"/>
              </w:rPr>
              <w:t xml:space="preserve">on </w:t>
            </w:r>
            <w:r>
              <w:rPr>
                <w:color w:val="58595B"/>
                <w:spacing w:val="-5"/>
                <w:w w:val="95"/>
                <w:sz w:val="24"/>
              </w:rPr>
              <w:t xml:space="preserve">medication </w:t>
            </w:r>
            <w:r>
              <w:rPr>
                <w:color w:val="58595B"/>
                <w:spacing w:val="-4"/>
                <w:w w:val="95"/>
                <w:sz w:val="24"/>
              </w:rPr>
              <w:t xml:space="preserve">for raised </w:t>
            </w:r>
            <w:r>
              <w:rPr>
                <w:color w:val="58595B"/>
                <w:w w:val="95"/>
                <w:sz w:val="24"/>
              </w:rPr>
              <w:t>BP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81.9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(81.4-82.4)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84.5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(83.9-85.2)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79.2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(78.6-79.8)</w:t>
            </w:r>
          </w:p>
        </w:tc>
      </w:tr>
      <w:tr w:rsidR="00CE62C5">
        <w:trPr>
          <w:trHeight w:val="737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69" w:line="261" w:lineRule="auto"/>
              <w:ind w:left="113" w:right="299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85"/>
                <w:sz w:val="24"/>
              </w:rPr>
              <w:t>Percentage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with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raised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BP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(SBP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140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and/or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DBP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90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mmHg </w:t>
            </w:r>
            <w:r>
              <w:rPr>
                <w:color w:val="58595B"/>
                <w:spacing w:val="-3"/>
                <w:w w:val="95"/>
                <w:sz w:val="24"/>
              </w:rPr>
              <w:t>or</w:t>
            </w:r>
            <w:r>
              <w:rPr>
                <w:color w:val="58595B"/>
                <w:spacing w:val="-3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7"/>
                <w:w w:val="95"/>
                <w:sz w:val="24"/>
              </w:rPr>
              <w:t>currently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on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5"/>
                <w:sz w:val="24"/>
              </w:rPr>
              <w:t>medication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for</w:t>
            </w:r>
            <w:r>
              <w:rPr>
                <w:color w:val="58595B"/>
                <w:spacing w:val="-2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raised</w:t>
            </w:r>
            <w:r>
              <w:rPr>
                <w:color w:val="58595B"/>
                <w:spacing w:val="-3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5"/>
                <w:sz w:val="24"/>
              </w:rPr>
              <w:t>BP)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28.8%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(27.0-30.6)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37.8%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(35.1-40.6)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19.5%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(17.5-21.6)</w:t>
            </w:r>
          </w:p>
        </w:tc>
      </w:tr>
      <w:tr w:rsidR="00CE62C5">
        <w:trPr>
          <w:trHeight w:val="739"/>
        </w:trPr>
        <w:tc>
          <w:tcPr>
            <w:tcW w:w="5647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69" w:line="261" w:lineRule="auto"/>
              <w:ind w:left="113" w:right="230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85"/>
                <w:sz w:val="24"/>
              </w:rPr>
              <w:t>Percentage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with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raised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BP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(SBP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140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and/or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DBP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90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mmHg) </w:t>
            </w:r>
            <w:r>
              <w:rPr>
                <w:color w:val="58595B"/>
                <w:spacing w:val="-4"/>
                <w:sz w:val="24"/>
              </w:rPr>
              <w:t>who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pacing w:val="-6"/>
                <w:sz w:val="24"/>
              </w:rPr>
              <w:t>are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pacing w:val="-4"/>
                <w:sz w:val="24"/>
              </w:rPr>
              <w:t>not</w:t>
            </w:r>
            <w:r>
              <w:rPr>
                <w:color w:val="58595B"/>
                <w:spacing w:val="-44"/>
                <w:sz w:val="24"/>
              </w:rPr>
              <w:t xml:space="preserve"> </w:t>
            </w:r>
            <w:r>
              <w:rPr>
                <w:color w:val="58595B"/>
                <w:spacing w:val="-7"/>
                <w:sz w:val="24"/>
              </w:rPr>
              <w:t>currently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pacing w:val="-3"/>
                <w:sz w:val="24"/>
              </w:rPr>
              <w:t>on</w:t>
            </w:r>
            <w:r>
              <w:rPr>
                <w:color w:val="58595B"/>
                <w:spacing w:val="-44"/>
                <w:sz w:val="24"/>
              </w:rPr>
              <w:t xml:space="preserve"> </w:t>
            </w:r>
            <w:r>
              <w:rPr>
                <w:color w:val="58595B"/>
                <w:spacing w:val="-5"/>
                <w:sz w:val="24"/>
              </w:rPr>
              <w:t>medication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pacing w:val="-4"/>
                <w:sz w:val="24"/>
              </w:rPr>
              <w:t>for</w:t>
            </w:r>
            <w:r>
              <w:rPr>
                <w:color w:val="58595B"/>
                <w:spacing w:val="-44"/>
                <w:sz w:val="24"/>
              </w:rPr>
              <w:t xml:space="preserve"> </w:t>
            </w:r>
            <w:r>
              <w:rPr>
                <w:color w:val="58595B"/>
                <w:spacing w:val="-4"/>
                <w:sz w:val="24"/>
              </w:rPr>
              <w:t>raised</w:t>
            </w:r>
            <w:r>
              <w:rPr>
                <w:color w:val="58595B"/>
                <w:spacing w:val="-45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BP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72.5%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(69.4-75.7)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74.9%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(71.2-78.6)</w:t>
            </w:r>
          </w:p>
        </w:tc>
        <w:tc>
          <w:tcPr>
            <w:tcW w:w="1134" w:type="dxa"/>
            <w:tcBorders>
              <w:bottom w:val="nil"/>
            </w:tcBorders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67.8%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(62.4-73.3)</w:t>
            </w:r>
          </w:p>
        </w:tc>
      </w:tr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Step 3 Biochemical Measurement</w:t>
            </w:r>
          </w:p>
        </w:tc>
      </w:tr>
      <w:tr w:rsidR="00CE62C5">
        <w:trPr>
          <w:trHeight w:val="1242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171" w:line="261" w:lineRule="auto"/>
              <w:ind w:left="113" w:right="733"/>
              <w:jc w:val="both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 xml:space="preserve">Mean fasting </w:t>
            </w:r>
            <w:r>
              <w:rPr>
                <w:color w:val="58595B"/>
                <w:spacing w:val="-3"/>
                <w:w w:val="85"/>
                <w:sz w:val="24"/>
              </w:rPr>
              <w:t xml:space="preserve">blood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glucose, including </w:t>
            </w:r>
            <w:r>
              <w:rPr>
                <w:color w:val="58595B"/>
                <w:spacing w:val="-4"/>
                <w:w w:val="85"/>
                <w:sz w:val="24"/>
              </w:rPr>
              <w:t>those</w:t>
            </w:r>
            <w:r>
              <w:rPr>
                <w:color w:val="58595B"/>
                <w:spacing w:val="-4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7"/>
                <w:w w:val="85"/>
                <w:sz w:val="24"/>
              </w:rPr>
              <w:t xml:space="preserve">currently </w:t>
            </w:r>
            <w:r>
              <w:rPr>
                <w:color w:val="58595B"/>
                <w:spacing w:val="-3"/>
                <w:w w:val="85"/>
                <w:sz w:val="24"/>
              </w:rPr>
              <w:t xml:space="preserve">on </w:t>
            </w:r>
            <w:r>
              <w:rPr>
                <w:color w:val="58595B"/>
                <w:spacing w:val="-5"/>
                <w:w w:val="85"/>
                <w:sz w:val="24"/>
              </w:rPr>
              <w:t>medication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for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raised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blood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glucose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[choose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 xml:space="preserve">accordingly: </w:t>
            </w:r>
            <w:r>
              <w:rPr>
                <w:color w:val="58595B"/>
                <w:spacing w:val="-4"/>
                <w:sz w:val="24"/>
              </w:rPr>
              <w:t xml:space="preserve">mmol/L </w:t>
            </w:r>
            <w:r>
              <w:rPr>
                <w:color w:val="58595B"/>
                <w:spacing w:val="-3"/>
                <w:sz w:val="24"/>
              </w:rPr>
              <w:t>or</w:t>
            </w:r>
            <w:r>
              <w:rPr>
                <w:color w:val="58595B"/>
                <w:spacing w:val="-50"/>
                <w:sz w:val="24"/>
              </w:rPr>
              <w:t xml:space="preserve"> </w:t>
            </w:r>
            <w:r>
              <w:rPr>
                <w:color w:val="58595B"/>
                <w:spacing w:val="-5"/>
                <w:sz w:val="24"/>
              </w:rPr>
              <w:t>mg/dl]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103.8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(102.1-105.4)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106.1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(103.6-108.6)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101.4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(99.3-103.6)</w:t>
            </w:r>
          </w:p>
        </w:tc>
      </w:tr>
      <w:tr w:rsidR="00CE62C5">
        <w:trPr>
          <w:trHeight w:val="410"/>
        </w:trPr>
        <w:tc>
          <w:tcPr>
            <w:tcW w:w="5647" w:type="dxa"/>
            <w:tcBorders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90"/>
                <w:sz w:val="24"/>
              </w:rPr>
              <w:t>Percentage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with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impaired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fasting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glycaemia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as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defined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below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</w:tr>
      <w:tr w:rsidR="00CE62C5">
        <w:trPr>
          <w:trHeight w:val="590"/>
        </w:trPr>
        <w:tc>
          <w:tcPr>
            <w:tcW w:w="5647" w:type="dxa"/>
            <w:tcBorders>
              <w:top w:val="nil"/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numPr>
                <w:ilvl w:val="0"/>
                <w:numId w:val="16"/>
              </w:numPr>
              <w:tabs>
                <w:tab w:val="left" w:pos="477"/>
                <w:tab w:val="left" w:pos="478"/>
              </w:tabs>
              <w:spacing w:before="44" w:line="230" w:lineRule="auto"/>
              <w:ind w:right="621" w:hanging="360"/>
              <w:jc w:val="left"/>
              <w:rPr>
                <w:sz w:val="20"/>
              </w:rPr>
            </w:pPr>
            <w:r>
              <w:rPr>
                <w:color w:val="58595B"/>
                <w:spacing w:val="-4"/>
                <w:w w:val="85"/>
                <w:sz w:val="20"/>
              </w:rPr>
              <w:t>plasma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0"/>
              </w:rPr>
              <w:t>venous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0"/>
              </w:rPr>
              <w:t>value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0"/>
              </w:rPr>
              <w:t>≥6.1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0"/>
              </w:rPr>
              <w:t>mmol/L</w:t>
            </w:r>
            <w:r>
              <w:rPr>
                <w:color w:val="58595B"/>
                <w:spacing w:val="-9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0"/>
              </w:rPr>
              <w:t>(110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0"/>
              </w:rPr>
              <w:t>mg/dl)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0"/>
              </w:rPr>
              <w:t>and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0"/>
              </w:rPr>
              <w:t>&lt;7.0</w:t>
            </w:r>
            <w:r>
              <w:rPr>
                <w:color w:val="58595B"/>
                <w:spacing w:val="-10"/>
                <w:w w:val="8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0"/>
              </w:rPr>
              <w:t xml:space="preserve">mmol/L </w:t>
            </w:r>
            <w:r>
              <w:rPr>
                <w:color w:val="58595B"/>
                <w:spacing w:val="-3"/>
                <w:w w:val="95"/>
                <w:sz w:val="20"/>
              </w:rPr>
              <w:t>(126</w:t>
            </w:r>
            <w:r>
              <w:rPr>
                <w:color w:val="58595B"/>
                <w:spacing w:val="-19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mg/dl)</w:t>
            </w:r>
          </w:p>
        </w:tc>
        <w:tc>
          <w:tcPr>
            <w:tcW w:w="1134" w:type="dxa"/>
            <w:tcBorders>
              <w:top w:val="nil"/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11.7%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(10.0-13.3)</w:t>
            </w:r>
          </w:p>
        </w:tc>
        <w:tc>
          <w:tcPr>
            <w:tcW w:w="1134" w:type="dxa"/>
            <w:tcBorders>
              <w:top w:val="nil"/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13.6%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(11.3-15.9)</w:t>
            </w:r>
          </w:p>
        </w:tc>
        <w:tc>
          <w:tcPr>
            <w:tcW w:w="1134" w:type="dxa"/>
            <w:tcBorders>
              <w:top w:val="nil"/>
              <w:bottom w:val="nil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149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9.7%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(7.8-11.6)</w:t>
            </w:r>
          </w:p>
        </w:tc>
      </w:tr>
      <w:tr w:rsidR="00CE62C5">
        <w:trPr>
          <w:trHeight w:val="556"/>
        </w:trPr>
        <w:tc>
          <w:tcPr>
            <w:tcW w:w="5647" w:type="dxa"/>
            <w:tcBorders>
              <w:top w:val="nil"/>
            </w:tcBorders>
            <w:shd w:val="clear" w:color="auto" w:fill="E8DCC9"/>
          </w:tcPr>
          <w:p w:rsidR="00CE62C5" w:rsidRDefault="00280DE0">
            <w:pPr>
              <w:pStyle w:val="TableParagraph"/>
              <w:numPr>
                <w:ilvl w:val="0"/>
                <w:numId w:val="15"/>
              </w:numPr>
              <w:tabs>
                <w:tab w:val="left" w:pos="477"/>
                <w:tab w:val="left" w:pos="478"/>
              </w:tabs>
              <w:spacing w:before="13" w:line="230" w:lineRule="auto"/>
              <w:ind w:right="153" w:hanging="360"/>
              <w:jc w:val="left"/>
              <w:rPr>
                <w:sz w:val="20"/>
              </w:rPr>
            </w:pPr>
            <w:r>
              <w:rPr>
                <w:color w:val="58595B"/>
                <w:spacing w:val="-4"/>
                <w:w w:val="90"/>
                <w:sz w:val="20"/>
              </w:rPr>
              <w:t>capillary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whole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blood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0"/>
              </w:rPr>
              <w:t>value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≥5.6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0"/>
              </w:rPr>
              <w:t>mmol/L</w:t>
            </w:r>
            <w:r>
              <w:rPr>
                <w:color w:val="58595B"/>
                <w:spacing w:val="-33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(100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0"/>
              </w:rPr>
              <w:t>mg/dl)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and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0"/>
              </w:rPr>
              <w:t>&lt;6.1</w:t>
            </w:r>
            <w:r>
              <w:rPr>
                <w:color w:val="58595B"/>
                <w:spacing w:val="-34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0"/>
              </w:rPr>
              <w:t xml:space="preserve">mmol/L </w:t>
            </w:r>
            <w:r>
              <w:rPr>
                <w:color w:val="58595B"/>
                <w:spacing w:val="-3"/>
                <w:w w:val="95"/>
                <w:sz w:val="20"/>
              </w:rPr>
              <w:t>(110</w:t>
            </w:r>
            <w:r>
              <w:rPr>
                <w:color w:val="58595B"/>
                <w:spacing w:val="-19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mg/dl)</w:t>
            </w: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  <w:tc>
          <w:tcPr>
            <w:tcW w:w="1134" w:type="dxa"/>
            <w:tcBorders>
              <w:top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0"/>
              </w:rPr>
            </w:pPr>
          </w:p>
        </w:tc>
      </w:tr>
      <w:tr w:rsidR="00CE62C5">
        <w:trPr>
          <w:trHeight w:val="1242"/>
        </w:trPr>
        <w:tc>
          <w:tcPr>
            <w:tcW w:w="5647" w:type="dxa"/>
          </w:tcPr>
          <w:p w:rsidR="00CE62C5" w:rsidRDefault="00280DE0">
            <w:pPr>
              <w:pStyle w:val="TableParagraph"/>
              <w:spacing w:before="101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85"/>
                <w:sz w:val="24"/>
              </w:rPr>
              <w:t>Percentage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with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raised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fasting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blood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glucose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as</w:t>
            </w:r>
            <w:r>
              <w:rPr>
                <w:color w:val="58595B"/>
                <w:spacing w:val="-2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defined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below </w:t>
            </w:r>
            <w:r>
              <w:rPr>
                <w:color w:val="58595B"/>
                <w:spacing w:val="-3"/>
                <w:sz w:val="24"/>
              </w:rPr>
              <w:t>or</w:t>
            </w:r>
            <w:r>
              <w:rPr>
                <w:color w:val="58595B"/>
                <w:spacing w:val="-50"/>
                <w:sz w:val="24"/>
              </w:rPr>
              <w:t xml:space="preserve"> </w:t>
            </w:r>
            <w:r>
              <w:rPr>
                <w:color w:val="58595B"/>
                <w:spacing w:val="-7"/>
                <w:sz w:val="24"/>
              </w:rPr>
              <w:t>currently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3"/>
                <w:sz w:val="24"/>
              </w:rPr>
              <w:t>on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5"/>
                <w:sz w:val="24"/>
              </w:rPr>
              <w:t>medication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4"/>
                <w:sz w:val="24"/>
              </w:rPr>
              <w:t>for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4"/>
                <w:sz w:val="24"/>
              </w:rPr>
              <w:t>raised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3"/>
                <w:sz w:val="24"/>
              </w:rPr>
              <w:t>blood</w:t>
            </w:r>
            <w:r>
              <w:rPr>
                <w:color w:val="58595B"/>
                <w:spacing w:val="-49"/>
                <w:sz w:val="24"/>
              </w:rPr>
              <w:t xml:space="preserve"> </w:t>
            </w:r>
            <w:r>
              <w:rPr>
                <w:color w:val="58595B"/>
                <w:spacing w:val="-5"/>
                <w:sz w:val="24"/>
              </w:rPr>
              <w:t>glucose</w:t>
            </w:r>
          </w:p>
          <w:p w:rsidR="00CE62C5" w:rsidRDefault="00280DE0">
            <w:pPr>
              <w:pStyle w:val="TableParagraph"/>
              <w:numPr>
                <w:ilvl w:val="0"/>
                <w:numId w:val="14"/>
              </w:numPr>
              <w:tabs>
                <w:tab w:val="left" w:pos="477"/>
                <w:tab w:val="left" w:pos="478"/>
              </w:tabs>
              <w:spacing w:line="181" w:lineRule="exact"/>
              <w:ind w:hanging="365"/>
              <w:jc w:val="left"/>
              <w:rPr>
                <w:sz w:val="20"/>
              </w:rPr>
            </w:pPr>
            <w:r>
              <w:rPr>
                <w:color w:val="58595B"/>
                <w:spacing w:val="-4"/>
                <w:w w:val="95"/>
                <w:sz w:val="20"/>
              </w:rPr>
              <w:t>plasma</w:t>
            </w:r>
            <w:r>
              <w:rPr>
                <w:color w:val="58595B"/>
                <w:spacing w:val="-25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venous</w:t>
            </w:r>
            <w:r>
              <w:rPr>
                <w:color w:val="58595B"/>
                <w:spacing w:val="-24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value</w:t>
            </w:r>
            <w:r>
              <w:rPr>
                <w:color w:val="58595B"/>
                <w:spacing w:val="-25"/>
                <w:w w:val="95"/>
                <w:sz w:val="20"/>
              </w:rPr>
              <w:t xml:space="preserve"> </w:t>
            </w:r>
            <w:r>
              <w:rPr>
                <w:color w:val="58595B"/>
                <w:w w:val="95"/>
                <w:sz w:val="20"/>
              </w:rPr>
              <w:t>≥</w:t>
            </w:r>
            <w:r>
              <w:rPr>
                <w:color w:val="58595B"/>
                <w:spacing w:val="-24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0"/>
              </w:rPr>
              <w:t>7.0</w:t>
            </w:r>
            <w:r>
              <w:rPr>
                <w:color w:val="58595B"/>
                <w:spacing w:val="-24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mmol/L</w:t>
            </w:r>
            <w:r>
              <w:rPr>
                <w:color w:val="58595B"/>
                <w:spacing w:val="-25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0"/>
              </w:rPr>
              <w:t>(126</w:t>
            </w:r>
            <w:r>
              <w:rPr>
                <w:color w:val="58595B"/>
                <w:spacing w:val="-24"/>
                <w:w w:val="95"/>
                <w:sz w:val="20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0"/>
              </w:rPr>
              <w:t>mg/dl)</w:t>
            </w:r>
          </w:p>
          <w:p w:rsidR="00CE62C5" w:rsidRDefault="00280DE0">
            <w:pPr>
              <w:pStyle w:val="TableParagraph"/>
              <w:numPr>
                <w:ilvl w:val="0"/>
                <w:numId w:val="14"/>
              </w:numPr>
              <w:tabs>
                <w:tab w:val="left" w:pos="477"/>
                <w:tab w:val="left" w:pos="478"/>
              </w:tabs>
              <w:spacing w:line="225" w:lineRule="exact"/>
              <w:ind w:hanging="365"/>
              <w:jc w:val="left"/>
              <w:rPr>
                <w:sz w:val="20"/>
              </w:rPr>
            </w:pPr>
            <w:r>
              <w:rPr>
                <w:color w:val="58595B"/>
                <w:spacing w:val="-4"/>
                <w:sz w:val="20"/>
              </w:rPr>
              <w:t>capillary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3"/>
                <w:sz w:val="20"/>
              </w:rPr>
              <w:t>whole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3"/>
                <w:sz w:val="20"/>
              </w:rPr>
              <w:t>blood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4"/>
                <w:sz w:val="20"/>
              </w:rPr>
              <w:t>value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z w:val="20"/>
              </w:rPr>
              <w:t>≥</w:t>
            </w:r>
            <w:r>
              <w:rPr>
                <w:color w:val="58595B"/>
                <w:spacing w:val="-32"/>
                <w:sz w:val="20"/>
              </w:rPr>
              <w:t xml:space="preserve"> </w:t>
            </w:r>
            <w:r>
              <w:rPr>
                <w:color w:val="58595B"/>
                <w:spacing w:val="-3"/>
                <w:sz w:val="20"/>
              </w:rPr>
              <w:t>6.1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4"/>
                <w:sz w:val="20"/>
              </w:rPr>
              <w:t>mmol/L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3"/>
                <w:sz w:val="20"/>
              </w:rPr>
              <w:t>(110</w:t>
            </w:r>
            <w:r>
              <w:rPr>
                <w:color w:val="58595B"/>
                <w:spacing w:val="-33"/>
                <w:sz w:val="20"/>
              </w:rPr>
              <w:t xml:space="preserve"> </w:t>
            </w:r>
            <w:r>
              <w:rPr>
                <w:color w:val="58595B"/>
                <w:spacing w:val="-4"/>
                <w:sz w:val="20"/>
              </w:rPr>
              <w:t>mg/dl)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11.8%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(10.3-13.3)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13.3%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(11.2-15.4)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347"/>
              <w:jc w:val="left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10.3%</w:t>
            </w:r>
          </w:p>
          <w:p w:rsidR="00CE62C5" w:rsidRDefault="00280DE0">
            <w:pPr>
              <w:pStyle w:val="TableParagraph"/>
              <w:spacing w:line="198" w:lineRule="exact"/>
              <w:ind w:left="261"/>
              <w:jc w:val="left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(8.4-12.2)</w:t>
            </w:r>
          </w:p>
        </w:tc>
      </w:tr>
      <w:tr w:rsidR="00CE62C5">
        <w:trPr>
          <w:trHeight w:val="1242"/>
        </w:trPr>
        <w:tc>
          <w:tcPr>
            <w:tcW w:w="5647" w:type="dxa"/>
            <w:shd w:val="clear" w:color="auto" w:fill="E8DCC9"/>
          </w:tcPr>
          <w:p w:rsidR="00CE62C5" w:rsidRDefault="00280DE0">
            <w:pPr>
              <w:pStyle w:val="TableParagraph"/>
              <w:spacing w:before="171" w:line="261" w:lineRule="auto"/>
              <w:ind w:left="113" w:right="148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 xml:space="preserve">Mean total </w:t>
            </w:r>
            <w:r>
              <w:rPr>
                <w:color w:val="58595B"/>
                <w:spacing w:val="-3"/>
                <w:w w:val="90"/>
                <w:sz w:val="24"/>
              </w:rPr>
              <w:t xml:space="preserve">blood </w:t>
            </w:r>
            <w:r>
              <w:rPr>
                <w:color w:val="58595B"/>
                <w:spacing w:val="-6"/>
                <w:w w:val="90"/>
                <w:sz w:val="24"/>
              </w:rPr>
              <w:t xml:space="preserve">cholesterol, </w:t>
            </w:r>
            <w:r>
              <w:rPr>
                <w:color w:val="58595B"/>
                <w:spacing w:val="-5"/>
                <w:w w:val="90"/>
                <w:sz w:val="24"/>
              </w:rPr>
              <w:t xml:space="preserve">including </w:t>
            </w:r>
            <w:r>
              <w:rPr>
                <w:color w:val="58595B"/>
                <w:spacing w:val="-4"/>
                <w:w w:val="90"/>
                <w:sz w:val="24"/>
              </w:rPr>
              <w:t xml:space="preserve">those </w:t>
            </w:r>
            <w:r>
              <w:rPr>
                <w:color w:val="58595B"/>
                <w:spacing w:val="-7"/>
                <w:w w:val="90"/>
                <w:sz w:val="24"/>
              </w:rPr>
              <w:t xml:space="preserve">currently </w:t>
            </w:r>
            <w:r>
              <w:rPr>
                <w:color w:val="58595B"/>
                <w:spacing w:val="-3"/>
                <w:w w:val="90"/>
                <w:sz w:val="24"/>
              </w:rPr>
              <w:t xml:space="preserve">on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medication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for raised </w:t>
            </w:r>
            <w:r>
              <w:rPr>
                <w:color w:val="58595B"/>
                <w:spacing w:val="-6"/>
                <w:w w:val="85"/>
                <w:sz w:val="24"/>
              </w:rPr>
              <w:t xml:space="preserve">cholesterol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[choose </w:t>
            </w:r>
            <w:r>
              <w:rPr>
                <w:color w:val="58595B"/>
                <w:spacing w:val="-6"/>
                <w:w w:val="85"/>
                <w:sz w:val="24"/>
              </w:rPr>
              <w:t xml:space="preserve">accordingly: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mmol/L </w:t>
            </w:r>
            <w:r>
              <w:rPr>
                <w:color w:val="58595B"/>
                <w:spacing w:val="-3"/>
                <w:sz w:val="24"/>
              </w:rPr>
              <w:t xml:space="preserve">or </w:t>
            </w:r>
            <w:r>
              <w:rPr>
                <w:color w:val="58595B"/>
                <w:spacing w:val="-5"/>
                <w:sz w:val="24"/>
              </w:rPr>
              <w:t>mg/dl]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182.3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(180.0-184.6)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181.1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(178.3-184.0)</w:t>
            </w:r>
          </w:p>
        </w:tc>
        <w:tc>
          <w:tcPr>
            <w:tcW w:w="1134" w:type="dxa"/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183.5</w:t>
            </w:r>
          </w:p>
          <w:p w:rsidR="00CE62C5" w:rsidRDefault="00280DE0">
            <w:pPr>
              <w:pStyle w:val="TableParagraph"/>
              <w:spacing w:line="198" w:lineRule="exact"/>
              <w:ind w:left="86" w:right="82"/>
              <w:rPr>
                <w:sz w:val="18"/>
              </w:rPr>
            </w:pPr>
            <w:r>
              <w:rPr>
                <w:color w:val="58595B"/>
                <w:w w:val="85"/>
                <w:sz w:val="18"/>
              </w:rPr>
              <w:t>(180.3-186.7)</w:t>
            </w:r>
          </w:p>
        </w:tc>
      </w:tr>
      <w:tr w:rsidR="00CE62C5">
        <w:trPr>
          <w:trHeight w:val="1242"/>
        </w:trPr>
        <w:tc>
          <w:tcPr>
            <w:tcW w:w="5647" w:type="dxa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line="261" w:lineRule="auto"/>
              <w:ind w:left="113" w:right="171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90"/>
                <w:sz w:val="24"/>
              </w:rPr>
              <w:t>Percentage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with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raised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0"/>
                <w:sz w:val="24"/>
              </w:rPr>
              <w:t>cholesterol</w:t>
            </w:r>
            <w:r>
              <w:rPr>
                <w:color w:val="58595B"/>
                <w:spacing w:val="-20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(≥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5.0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mmol/L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or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≥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0"/>
                <w:sz w:val="24"/>
              </w:rPr>
              <w:t xml:space="preserve">190 </w:t>
            </w:r>
            <w:r>
              <w:rPr>
                <w:color w:val="58595B"/>
                <w:spacing w:val="-4"/>
                <w:w w:val="95"/>
                <w:sz w:val="24"/>
              </w:rPr>
              <w:t>mg/dl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or</w:t>
            </w:r>
            <w:r>
              <w:rPr>
                <w:color w:val="58595B"/>
                <w:spacing w:val="-4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7"/>
                <w:w w:val="95"/>
                <w:sz w:val="24"/>
              </w:rPr>
              <w:t>currently</w:t>
            </w:r>
            <w:r>
              <w:rPr>
                <w:color w:val="58595B"/>
                <w:spacing w:val="-4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on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5"/>
                <w:sz w:val="24"/>
              </w:rPr>
              <w:t>medication</w:t>
            </w:r>
            <w:r>
              <w:rPr>
                <w:color w:val="58595B"/>
                <w:spacing w:val="-4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for</w:t>
            </w:r>
            <w:r>
              <w:rPr>
                <w:color w:val="58595B"/>
                <w:spacing w:val="-4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raised</w:t>
            </w:r>
            <w:r>
              <w:rPr>
                <w:color w:val="58595B"/>
                <w:spacing w:val="-40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5"/>
                <w:sz w:val="24"/>
              </w:rPr>
              <w:t>cholesterol)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43.7%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(41.3-46.0)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44.4%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(41.2-47.6)</w:t>
            </w:r>
          </w:p>
        </w:tc>
        <w:tc>
          <w:tcPr>
            <w:tcW w:w="1134" w:type="dxa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72" w:line="211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42.9%</w:t>
            </w:r>
          </w:p>
          <w:p w:rsidR="00CE62C5" w:rsidRDefault="00280DE0">
            <w:pPr>
              <w:pStyle w:val="TableParagraph"/>
              <w:spacing w:line="198" w:lineRule="exact"/>
              <w:ind w:left="87" w:right="82"/>
              <w:rPr>
                <w:sz w:val="18"/>
              </w:rPr>
            </w:pPr>
            <w:r>
              <w:rPr>
                <w:color w:val="58595B"/>
                <w:w w:val="90"/>
                <w:sz w:val="18"/>
              </w:rPr>
              <w:t>(39.8-46.1)</w:t>
            </w:r>
          </w:p>
        </w:tc>
      </w:tr>
      <w:tr w:rsidR="00CE62C5">
        <w:trPr>
          <w:trHeight w:val="1244"/>
        </w:trPr>
        <w:tc>
          <w:tcPr>
            <w:tcW w:w="5647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7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Mean intake of salt per day (in grams)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w w:val="105"/>
                <w:sz w:val="18"/>
              </w:rPr>
              <w:t>NA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85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w w:val="105"/>
                <w:sz w:val="18"/>
              </w:rPr>
              <w:t>NA</w:t>
            </w:r>
          </w:p>
        </w:tc>
        <w:tc>
          <w:tcPr>
            <w:tcW w:w="1134" w:type="dxa"/>
            <w:tcBorders>
              <w:bottom w:val="nil"/>
            </w:tcBorders>
            <w:shd w:val="clear" w:color="auto" w:fill="E8DCC9"/>
          </w:tcPr>
          <w:p w:rsidR="00CE62C5" w:rsidRDefault="00CE62C5">
            <w:pPr>
              <w:pStyle w:val="TableParagraph"/>
              <w:jc w:val="left"/>
              <w:rPr>
                <w:sz w:val="20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85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w w:val="105"/>
                <w:sz w:val="18"/>
              </w:rPr>
              <w:t>NA</w:t>
            </w:r>
          </w:p>
        </w:tc>
      </w:tr>
      <w:tr w:rsidR="00CE62C5">
        <w:trPr>
          <w:trHeight w:val="439"/>
        </w:trPr>
        <w:tc>
          <w:tcPr>
            <w:tcW w:w="9049" w:type="dxa"/>
            <w:gridSpan w:val="4"/>
            <w:tcBorders>
              <w:top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Cardiovascular disease (CVD) risk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701" style="position:absolute;margin-left:540.65pt;margin-top:796.35pt;width:21.95pt;height:21.1pt;z-index:251702272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700" type="#_x0000_t202" style="position:absolute;margin-left:546.65pt;margin-top:642.75pt;width:11.15pt;height:140.65pt;z-index:25170329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3260"/>
        <w:gridCol w:w="2387"/>
        <w:gridCol w:w="1134"/>
        <w:gridCol w:w="1134"/>
        <w:gridCol w:w="1134"/>
      </w:tblGrid>
      <w:tr w:rsidR="00CE62C5">
        <w:trPr>
          <w:trHeight w:val="437"/>
        </w:trPr>
        <w:tc>
          <w:tcPr>
            <w:tcW w:w="3260" w:type="dxa"/>
            <w:tcBorders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pacing w:val="-7"/>
                <w:sz w:val="24"/>
              </w:rPr>
              <w:lastRenderedPageBreak/>
              <w:t>Results</w:t>
            </w:r>
            <w:r>
              <w:rPr>
                <w:rFonts w:ascii="Calibri"/>
                <w:b/>
                <w:color w:val="FFFFFF"/>
                <w:spacing w:val="-33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sz w:val="24"/>
              </w:rPr>
              <w:t>for</w:t>
            </w:r>
            <w:r>
              <w:rPr>
                <w:rFonts w:ascii="Calibri"/>
                <w:b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sz w:val="24"/>
              </w:rPr>
              <w:t>adults</w:t>
            </w:r>
            <w:r>
              <w:rPr>
                <w:rFonts w:ascii="Calibri"/>
                <w:b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5"/>
                <w:sz w:val="24"/>
              </w:rPr>
              <w:t>aged</w:t>
            </w:r>
            <w:r>
              <w:rPr>
                <w:rFonts w:ascii="Calibri"/>
                <w:b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7"/>
                <w:sz w:val="24"/>
              </w:rPr>
              <w:t>18-69</w:t>
            </w:r>
            <w:r>
              <w:rPr>
                <w:rFonts w:ascii="Calibri"/>
                <w:b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b/>
                <w:color w:val="FFFFFF"/>
                <w:spacing w:val="-6"/>
                <w:sz w:val="24"/>
              </w:rPr>
              <w:t>years</w:t>
            </w:r>
          </w:p>
        </w:tc>
        <w:tc>
          <w:tcPr>
            <w:tcW w:w="2387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106"/>
              <w:ind w:left="20"/>
              <w:jc w:val="left"/>
              <w:rPr>
                <w:sz w:val="20"/>
              </w:rPr>
            </w:pPr>
            <w:r>
              <w:rPr>
                <w:color w:val="FFFFFF"/>
                <w:spacing w:val="-6"/>
                <w:w w:val="90"/>
                <w:sz w:val="20"/>
              </w:rPr>
              <w:t xml:space="preserve">(incl. </w:t>
            </w:r>
            <w:r>
              <w:rPr>
                <w:color w:val="FFFFFF"/>
                <w:spacing w:val="-4"/>
                <w:w w:val="90"/>
                <w:sz w:val="20"/>
              </w:rPr>
              <w:t xml:space="preserve">95% CI) </w:t>
            </w:r>
            <w:r>
              <w:rPr>
                <w:color w:val="FFFFFF"/>
                <w:spacing w:val="-6"/>
                <w:w w:val="90"/>
                <w:sz w:val="20"/>
              </w:rPr>
              <w:t xml:space="preserve">(adjust </w:t>
            </w:r>
            <w:r>
              <w:rPr>
                <w:color w:val="FFFFFF"/>
                <w:spacing w:val="-3"/>
                <w:w w:val="90"/>
                <w:sz w:val="20"/>
              </w:rPr>
              <w:t xml:space="preserve">if </w:t>
            </w:r>
            <w:r>
              <w:rPr>
                <w:color w:val="FFFFFF"/>
                <w:spacing w:val="-6"/>
                <w:w w:val="90"/>
                <w:sz w:val="20"/>
              </w:rPr>
              <w:t>needed)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94" w:right="89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Both Sexes</w:t>
            </w:r>
          </w:p>
        </w:tc>
        <w:tc>
          <w:tcPr>
            <w:tcW w:w="1134" w:type="dxa"/>
            <w:tcBorders>
              <w:left w:val="nil"/>
              <w:righ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94" w:right="89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Males</w:t>
            </w:r>
          </w:p>
        </w:tc>
        <w:tc>
          <w:tcPr>
            <w:tcW w:w="1134" w:type="dxa"/>
            <w:tcBorders>
              <w:left w:val="nil"/>
            </w:tcBorders>
            <w:shd w:val="clear" w:color="auto" w:fill="DA1A32"/>
          </w:tcPr>
          <w:p w:rsidR="00CE62C5" w:rsidRDefault="00280DE0">
            <w:pPr>
              <w:pStyle w:val="TableParagraph"/>
              <w:spacing w:before="88"/>
              <w:ind w:left="207" w:right="200"/>
              <w:rPr>
                <w:rFonts w:ascii="Calibri"/>
                <w:b/>
                <w:sz w:val="20"/>
              </w:rPr>
            </w:pPr>
            <w:r>
              <w:rPr>
                <w:rFonts w:ascii="Calibri"/>
                <w:b/>
                <w:color w:val="FFFFFF"/>
                <w:sz w:val="20"/>
              </w:rPr>
              <w:t>Females</w:t>
            </w:r>
          </w:p>
        </w:tc>
      </w:tr>
      <w:tr w:rsidR="00CE62C5">
        <w:trPr>
          <w:trHeight w:val="737"/>
        </w:trPr>
        <w:tc>
          <w:tcPr>
            <w:tcW w:w="5647" w:type="dxa"/>
            <w:gridSpan w:val="2"/>
            <w:tcBorders>
              <w:bottom w:val="single" w:sz="2" w:space="0" w:color="000000"/>
            </w:tcBorders>
            <w:shd w:val="clear" w:color="auto" w:fill="E8DCC9"/>
          </w:tcPr>
          <w:p w:rsidR="00CE62C5" w:rsidRDefault="00280DE0">
            <w:pPr>
              <w:pStyle w:val="TableParagraph"/>
              <w:spacing w:before="69" w:line="261" w:lineRule="auto"/>
              <w:ind w:left="113" w:right="269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85"/>
                <w:sz w:val="24"/>
              </w:rPr>
              <w:t>Percentage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aged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 40-69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years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>with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10-year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CVD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risk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33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30%,</w:t>
            </w:r>
            <w:r>
              <w:rPr>
                <w:color w:val="58595B"/>
                <w:spacing w:val="-32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 xml:space="preserve">or </w:t>
            </w:r>
            <w:r>
              <w:rPr>
                <w:color w:val="58595B"/>
                <w:spacing w:val="-6"/>
                <w:w w:val="95"/>
                <w:sz w:val="24"/>
              </w:rPr>
              <w:t>with existing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95"/>
                <w:sz w:val="24"/>
              </w:rPr>
              <w:t>CVD**</w:t>
            </w: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2.7%</w:t>
            </w: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3.6%</w:t>
            </w:r>
          </w:p>
        </w:tc>
        <w:tc>
          <w:tcPr>
            <w:tcW w:w="1134" w:type="dxa"/>
            <w:tcBorders>
              <w:bottom w:val="single" w:sz="2" w:space="0" w:color="000000"/>
            </w:tcBorders>
            <w:shd w:val="clear" w:color="auto" w:fill="E8DCC9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1.7%</w:t>
            </w:r>
          </w:p>
        </w:tc>
      </w:tr>
      <w:tr w:rsidR="00CE62C5">
        <w:trPr>
          <w:trHeight w:val="1537"/>
        </w:trPr>
        <w:tc>
          <w:tcPr>
            <w:tcW w:w="9049" w:type="dxa"/>
            <w:gridSpan w:val="5"/>
            <w:tcBorders>
              <w:top w:val="single" w:sz="2" w:space="0" w:color="000000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65" w:line="277" w:lineRule="exact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FFFFFF"/>
                <w:sz w:val="24"/>
              </w:rPr>
              <w:t>Summary of combined risk factors</w:t>
            </w:r>
          </w:p>
          <w:p w:rsidR="00CE62C5" w:rsidRDefault="00280DE0">
            <w:pPr>
              <w:pStyle w:val="TableParagraph"/>
              <w:numPr>
                <w:ilvl w:val="0"/>
                <w:numId w:val="13"/>
              </w:numPr>
              <w:tabs>
                <w:tab w:val="left" w:pos="477"/>
                <w:tab w:val="left" w:pos="478"/>
              </w:tabs>
              <w:spacing w:line="209" w:lineRule="exact"/>
              <w:ind w:hanging="365"/>
              <w:jc w:val="left"/>
              <w:rPr>
                <w:sz w:val="20"/>
              </w:rPr>
            </w:pPr>
            <w:r>
              <w:rPr>
                <w:color w:val="FFFFFF"/>
                <w:spacing w:val="-5"/>
                <w:w w:val="95"/>
                <w:sz w:val="20"/>
              </w:rPr>
              <w:t xml:space="preserve">current </w:t>
            </w:r>
            <w:r>
              <w:rPr>
                <w:color w:val="FFFFFF"/>
                <w:spacing w:val="-4"/>
                <w:w w:val="95"/>
                <w:sz w:val="20"/>
              </w:rPr>
              <w:t>daily</w:t>
            </w:r>
            <w:r>
              <w:rPr>
                <w:color w:val="FFFFFF"/>
                <w:spacing w:val="-34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5"/>
                <w:w w:val="95"/>
                <w:sz w:val="20"/>
              </w:rPr>
              <w:t>smokers</w:t>
            </w:r>
          </w:p>
          <w:p w:rsidR="00CE62C5" w:rsidRDefault="00280DE0">
            <w:pPr>
              <w:pStyle w:val="TableParagraph"/>
              <w:numPr>
                <w:ilvl w:val="0"/>
                <w:numId w:val="13"/>
              </w:numPr>
              <w:tabs>
                <w:tab w:val="left" w:pos="477"/>
                <w:tab w:val="left" w:pos="478"/>
              </w:tabs>
              <w:spacing w:line="220" w:lineRule="exact"/>
              <w:ind w:hanging="365"/>
              <w:jc w:val="left"/>
              <w:rPr>
                <w:sz w:val="20"/>
              </w:rPr>
            </w:pPr>
            <w:r>
              <w:rPr>
                <w:color w:val="FFFFFF"/>
                <w:spacing w:val="-3"/>
                <w:w w:val="90"/>
                <w:sz w:val="20"/>
              </w:rPr>
              <w:t>less</w:t>
            </w:r>
            <w:r>
              <w:rPr>
                <w:color w:val="FFFFFF"/>
                <w:spacing w:val="-18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0"/>
                <w:sz w:val="20"/>
              </w:rPr>
              <w:t>than</w:t>
            </w:r>
            <w:r>
              <w:rPr>
                <w:color w:val="FFFFFF"/>
                <w:spacing w:val="-17"/>
                <w:w w:val="90"/>
                <w:sz w:val="20"/>
              </w:rPr>
              <w:t xml:space="preserve"> </w:t>
            </w:r>
            <w:r>
              <w:rPr>
                <w:color w:val="FFFFFF"/>
                <w:w w:val="90"/>
                <w:sz w:val="20"/>
              </w:rPr>
              <w:t>5</w:t>
            </w:r>
            <w:r>
              <w:rPr>
                <w:color w:val="FFFFFF"/>
                <w:spacing w:val="-18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0"/>
                <w:sz w:val="20"/>
              </w:rPr>
              <w:t>servings</w:t>
            </w:r>
            <w:r>
              <w:rPr>
                <w:color w:val="FFFFFF"/>
                <w:spacing w:val="-17"/>
                <w:w w:val="90"/>
                <w:sz w:val="20"/>
              </w:rPr>
              <w:t xml:space="preserve"> </w:t>
            </w:r>
            <w:r>
              <w:rPr>
                <w:color w:val="FFFFFF"/>
                <w:w w:val="90"/>
                <w:sz w:val="20"/>
              </w:rPr>
              <w:t>of</w:t>
            </w:r>
            <w:r>
              <w:rPr>
                <w:color w:val="FFFFFF"/>
                <w:spacing w:val="-18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0"/>
                <w:sz w:val="20"/>
              </w:rPr>
              <w:t>fruits</w:t>
            </w:r>
            <w:r>
              <w:rPr>
                <w:color w:val="FFFFFF"/>
                <w:spacing w:val="-17"/>
                <w:w w:val="90"/>
                <w:sz w:val="20"/>
              </w:rPr>
              <w:t xml:space="preserve"> </w:t>
            </w:r>
            <w:r>
              <w:rPr>
                <w:color w:val="FFFFFF"/>
                <w:w w:val="90"/>
                <w:sz w:val="20"/>
              </w:rPr>
              <w:t>&amp;</w:t>
            </w:r>
            <w:r>
              <w:rPr>
                <w:color w:val="FFFFFF"/>
                <w:spacing w:val="-17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0"/>
                <w:sz w:val="20"/>
              </w:rPr>
              <w:t>vegetables</w:t>
            </w:r>
            <w:r>
              <w:rPr>
                <w:color w:val="FFFFFF"/>
                <w:spacing w:val="-18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0"/>
                <w:sz w:val="20"/>
              </w:rPr>
              <w:t>per</w:t>
            </w:r>
            <w:r>
              <w:rPr>
                <w:color w:val="FFFFFF"/>
                <w:spacing w:val="-17"/>
                <w:w w:val="90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0"/>
                <w:sz w:val="20"/>
              </w:rPr>
              <w:t>day</w:t>
            </w:r>
          </w:p>
          <w:p w:rsidR="00CE62C5" w:rsidRDefault="00280DE0">
            <w:pPr>
              <w:pStyle w:val="TableParagraph"/>
              <w:numPr>
                <w:ilvl w:val="0"/>
                <w:numId w:val="13"/>
              </w:numPr>
              <w:tabs>
                <w:tab w:val="left" w:pos="477"/>
                <w:tab w:val="left" w:pos="478"/>
              </w:tabs>
              <w:spacing w:line="220" w:lineRule="exact"/>
              <w:ind w:hanging="365"/>
              <w:jc w:val="left"/>
              <w:rPr>
                <w:sz w:val="20"/>
              </w:rPr>
            </w:pPr>
            <w:r>
              <w:rPr>
                <w:color w:val="FFFFFF"/>
                <w:spacing w:val="-4"/>
                <w:sz w:val="20"/>
              </w:rPr>
              <w:t>insufficient physical</w:t>
            </w:r>
            <w:r>
              <w:rPr>
                <w:color w:val="FFFFFF"/>
                <w:spacing w:val="-42"/>
                <w:sz w:val="20"/>
              </w:rPr>
              <w:t xml:space="preserve"> </w:t>
            </w:r>
            <w:r>
              <w:rPr>
                <w:color w:val="FFFFFF"/>
                <w:spacing w:val="-4"/>
                <w:sz w:val="20"/>
              </w:rPr>
              <w:t>activity</w:t>
            </w:r>
          </w:p>
          <w:p w:rsidR="00CE62C5" w:rsidRDefault="00280DE0">
            <w:pPr>
              <w:pStyle w:val="TableParagraph"/>
              <w:numPr>
                <w:ilvl w:val="0"/>
                <w:numId w:val="13"/>
              </w:numPr>
              <w:tabs>
                <w:tab w:val="left" w:pos="477"/>
                <w:tab w:val="left" w:pos="478"/>
              </w:tabs>
              <w:spacing w:line="220" w:lineRule="exact"/>
              <w:ind w:hanging="365"/>
              <w:jc w:val="left"/>
              <w:rPr>
                <w:sz w:val="20"/>
              </w:rPr>
            </w:pPr>
            <w:r>
              <w:rPr>
                <w:color w:val="FFFFFF"/>
                <w:spacing w:val="-5"/>
                <w:sz w:val="20"/>
              </w:rPr>
              <w:t>overweight</w:t>
            </w:r>
            <w:r>
              <w:rPr>
                <w:color w:val="FFFFFF"/>
                <w:spacing w:val="-23"/>
                <w:sz w:val="20"/>
              </w:rPr>
              <w:t xml:space="preserve"> </w:t>
            </w:r>
            <w:r>
              <w:rPr>
                <w:color w:val="FFFFFF"/>
                <w:spacing w:val="-3"/>
                <w:sz w:val="20"/>
              </w:rPr>
              <w:t>(BMI</w:t>
            </w:r>
            <w:r>
              <w:rPr>
                <w:color w:val="FFFFFF"/>
                <w:spacing w:val="-23"/>
                <w:sz w:val="20"/>
              </w:rPr>
              <w:t xml:space="preserve"> </w:t>
            </w:r>
            <w:r>
              <w:rPr>
                <w:color w:val="FFFFFF"/>
                <w:sz w:val="20"/>
              </w:rPr>
              <w:t>≥</w:t>
            </w:r>
            <w:r>
              <w:rPr>
                <w:color w:val="FFFFFF"/>
                <w:spacing w:val="-22"/>
                <w:sz w:val="20"/>
              </w:rPr>
              <w:t xml:space="preserve"> </w:t>
            </w:r>
            <w:r>
              <w:rPr>
                <w:color w:val="FFFFFF"/>
                <w:sz w:val="20"/>
              </w:rPr>
              <w:t>25</w:t>
            </w:r>
            <w:r>
              <w:rPr>
                <w:color w:val="FFFFFF"/>
                <w:spacing w:val="-23"/>
                <w:sz w:val="20"/>
              </w:rPr>
              <w:t xml:space="preserve"> </w:t>
            </w:r>
            <w:r>
              <w:rPr>
                <w:color w:val="FFFFFF"/>
                <w:spacing w:val="-5"/>
                <w:sz w:val="20"/>
              </w:rPr>
              <w:t>kg/m2)</w:t>
            </w:r>
          </w:p>
          <w:p w:rsidR="00CE62C5" w:rsidRDefault="00280DE0">
            <w:pPr>
              <w:pStyle w:val="TableParagraph"/>
              <w:numPr>
                <w:ilvl w:val="0"/>
                <w:numId w:val="13"/>
              </w:numPr>
              <w:tabs>
                <w:tab w:val="left" w:pos="477"/>
                <w:tab w:val="left" w:pos="478"/>
              </w:tabs>
              <w:spacing w:line="225" w:lineRule="exact"/>
              <w:ind w:hanging="365"/>
              <w:jc w:val="left"/>
              <w:rPr>
                <w:sz w:val="20"/>
              </w:rPr>
            </w:pPr>
            <w:r>
              <w:rPr>
                <w:color w:val="FFFFFF"/>
                <w:spacing w:val="-4"/>
                <w:w w:val="95"/>
                <w:sz w:val="20"/>
              </w:rPr>
              <w:t>raised</w:t>
            </w:r>
            <w:r>
              <w:rPr>
                <w:color w:val="FFFFFF"/>
                <w:spacing w:val="-28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BP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(SBP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≥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5"/>
                <w:sz w:val="20"/>
              </w:rPr>
              <w:t>140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and/or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DBP</w:t>
            </w:r>
            <w:r>
              <w:rPr>
                <w:color w:val="FFFFFF"/>
                <w:spacing w:val="-28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≥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90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3"/>
                <w:w w:val="95"/>
                <w:sz w:val="20"/>
              </w:rPr>
              <w:t>mmHg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or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6"/>
                <w:w w:val="95"/>
                <w:sz w:val="20"/>
              </w:rPr>
              <w:t>currently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w w:val="95"/>
                <w:sz w:val="20"/>
              </w:rPr>
              <w:t>on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medication</w:t>
            </w:r>
            <w:r>
              <w:rPr>
                <w:color w:val="FFFFFF"/>
                <w:spacing w:val="-28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for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raised</w:t>
            </w:r>
            <w:r>
              <w:rPr>
                <w:color w:val="FFFFFF"/>
                <w:spacing w:val="-27"/>
                <w:w w:val="95"/>
                <w:sz w:val="20"/>
              </w:rPr>
              <w:t xml:space="preserve"> </w:t>
            </w:r>
            <w:r>
              <w:rPr>
                <w:color w:val="FFFFFF"/>
                <w:spacing w:val="-4"/>
                <w:w w:val="95"/>
                <w:sz w:val="20"/>
              </w:rPr>
              <w:t>BP)</w:t>
            </w:r>
          </w:p>
        </w:tc>
      </w:tr>
      <w:tr w:rsidR="00CE62C5">
        <w:trPr>
          <w:trHeight w:val="590"/>
        </w:trPr>
        <w:tc>
          <w:tcPr>
            <w:tcW w:w="5647" w:type="dxa"/>
            <w:gridSpan w:val="2"/>
            <w:shd w:val="clear" w:color="auto" w:fill="E8DCC9"/>
          </w:tcPr>
          <w:p w:rsidR="00CE62C5" w:rsidRDefault="00280DE0">
            <w:pPr>
              <w:pStyle w:val="TableParagraph"/>
              <w:spacing w:before="14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Percentage with none of the above risk factors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1.5%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(0.9-2.0)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1.8%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(0.9-2.6)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76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1.1%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(0.6-1.7)</w:t>
            </w:r>
          </w:p>
        </w:tc>
      </w:tr>
      <w:tr w:rsidR="00CE62C5">
        <w:trPr>
          <w:trHeight w:val="737"/>
        </w:trPr>
        <w:tc>
          <w:tcPr>
            <w:tcW w:w="5647" w:type="dxa"/>
            <w:gridSpan w:val="2"/>
          </w:tcPr>
          <w:p w:rsidR="00CE62C5" w:rsidRDefault="00280DE0">
            <w:pPr>
              <w:pStyle w:val="TableParagraph"/>
              <w:spacing w:before="69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spacing w:val="-6"/>
                <w:w w:val="7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78"/>
                <w:sz w:val="24"/>
              </w:rPr>
              <w:t>g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90"/>
                <w:sz w:val="24"/>
              </w:rPr>
              <w:t>w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h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88"/>
                <w:sz w:val="24"/>
              </w:rPr>
              <w:t>f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83"/>
                <w:sz w:val="24"/>
              </w:rPr>
              <w:t>v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86"/>
                <w:sz w:val="24"/>
              </w:rPr>
              <w:t>k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2"/>
                <w:w w:val="88"/>
                <w:sz w:val="24"/>
              </w:rPr>
              <w:t>f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5"/>
                <w:sz w:val="24"/>
              </w:rPr>
              <w:t>aged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18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to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44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49.5%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(47.1-51.9)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54.4%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(50.9-58.0)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45.1%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(42.0-48.2)</w:t>
            </w:r>
          </w:p>
        </w:tc>
      </w:tr>
      <w:tr w:rsidR="00CE62C5">
        <w:trPr>
          <w:trHeight w:val="737"/>
        </w:trPr>
        <w:tc>
          <w:tcPr>
            <w:tcW w:w="5647" w:type="dxa"/>
            <w:gridSpan w:val="2"/>
            <w:shd w:val="clear" w:color="auto" w:fill="E8DCC9"/>
          </w:tcPr>
          <w:p w:rsidR="00CE62C5" w:rsidRDefault="00280DE0">
            <w:pPr>
              <w:pStyle w:val="TableParagraph"/>
              <w:spacing w:before="69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spacing w:val="-6"/>
                <w:w w:val="7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78"/>
                <w:sz w:val="24"/>
              </w:rPr>
              <w:t>g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90"/>
                <w:sz w:val="24"/>
              </w:rPr>
              <w:t>w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h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88"/>
                <w:sz w:val="24"/>
              </w:rPr>
              <w:t>f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83"/>
                <w:sz w:val="24"/>
              </w:rPr>
              <w:t>v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86"/>
                <w:sz w:val="24"/>
              </w:rPr>
              <w:t>k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2"/>
                <w:w w:val="88"/>
                <w:sz w:val="24"/>
              </w:rPr>
              <w:t>f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5"/>
                <w:sz w:val="24"/>
              </w:rPr>
              <w:t>aged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45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to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69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61.7%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(58.0-65.5)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63.3%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(58.2-68.4)</w:t>
            </w:r>
          </w:p>
        </w:tc>
        <w:tc>
          <w:tcPr>
            <w:tcW w:w="1134" w:type="dxa"/>
            <w:shd w:val="clear" w:color="auto" w:fill="E8DCC9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59.3%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(53.6-65.1)</w:t>
            </w:r>
          </w:p>
        </w:tc>
      </w:tr>
      <w:tr w:rsidR="00CE62C5">
        <w:trPr>
          <w:trHeight w:val="737"/>
        </w:trPr>
        <w:tc>
          <w:tcPr>
            <w:tcW w:w="5647" w:type="dxa"/>
            <w:gridSpan w:val="2"/>
          </w:tcPr>
          <w:p w:rsidR="00CE62C5" w:rsidRDefault="00280DE0">
            <w:pPr>
              <w:pStyle w:val="TableParagraph"/>
              <w:spacing w:before="69" w:line="261" w:lineRule="auto"/>
              <w:ind w:left="113" w:right="270"/>
              <w:jc w:val="left"/>
              <w:rPr>
                <w:sz w:val="24"/>
              </w:rPr>
            </w:pPr>
            <w:r>
              <w:rPr>
                <w:color w:val="58595B"/>
                <w:spacing w:val="-6"/>
                <w:w w:val="7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78"/>
                <w:sz w:val="24"/>
              </w:rPr>
              <w:t>g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90"/>
                <w:sz w:val="24"/>
              </w:rPr>
              <w:t>w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h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88"/>
                <w:sz w:val="24"/>
              </w:rPr>
              <w:t>f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83"/>
                <w:sz w:val="24"/>
              </w:rPr>
              <w:t>v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86"/>
                <w:sz w:val="24"/>
              </w:rPr>
              <w:t>k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2"/>
                <w:w w:val="88"/>
                <w:sz w:val="24"/>
              </w:rPr>
              <w:t>f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5"/>
                <w:sz w:val="24"/>
              </w:rPr>
              <w:t>aged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18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to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69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52.5%</w:t>
            </w:r>
          </w:p>
          <w:p w:rsidR="00CE62C5" w:rsidRDefault="00280DE0">
            <w:pPr>
              <w:pStyle w:val="TableParagraph"/>
              <w:spacing w:line="210" w:lineRule="exact"/>
              <w:ind w:left="87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(50.5-54.6)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57.1%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(54.2-60.0)</w:t>
            </w:r>
          </w:p>
        </w:tc>
        <w:tc>
          <w:tcPr>
            <w:tcW w:w="1134" w:type="dxa"/>
          </w:tcPr>
          <w:p w:rsidR="00CE62C5" w:rsidRDefault="00280DE0">
            <w:pPr>
              <w:pStyle w:val="TableParagraph"/>
              <w:spacing w:before="149"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47.9%</w:t>
            </w:r>
          </w:p>
          <w:p w:rsidR="00CE62C5" w:rsidRDefault="00280DE0">
            <w:pPr>
              <w:pStyle w:val="TableParagraph"/>
              <w:spacing w:line="210" w:lineRule="exact"/>
              <w:ind w:left="86" w:right="82"/>
              <w:rPr>
                <w:rFonts w:ascii="Calibri"/>
                <w:b/>
                <w:sz w:val="18"/>
              </w:rPr>
            </w:pPr>
            <w:r>
              <w:rPr>
                <w:rFonts w:ascii="Calibri"/>
                <w:b/>
                <w:color w:val="58595B"/>
                <w:sz w:val="18"/>
              </w:rPr>
              <w:t>(45.3-50.6)</w:t>
            </w:r>
          </w:p>
        </w:tc>
      </w:tr>
    </w:tbl>
    <w:p w:rsidR="00CE62C5" w:rsidRDefault="00280DE0">
      <w:pPr>
        <w:pStyle w:val="BodyText"/>
        <w:spacing w:before="6"/>
        <w:rPr>
          <w:sz w:val="15"/>
        </w:rPr>
      </w:pPr>
      <w:r>
        <w:pict>
          <v:rect id="_x0000_s1699" style="position:absolute;margin-left:35.2pt;margin-top:796.35pt;width:21.95pt;height:21.1pt;z-index:251704320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280DE0">
      <w:pPr>
        <w:pStyle w:val="BodyText"/>
        <w:spacing w:before="88" w:line="249" w:lineRule="auto"/>
        <w:ind w:left="113" w:right="1411" w:firstLine="51"/>
      </w:pPr>
      <w:r>
        <w:rPr>
          <w:color w:val="414042"/>
          <w:w w:val="85"/>
        </w:rPr>
        <w:t>**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10-year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CVD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risk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≥30%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defined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according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age,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sex,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blood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pressure,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smoking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status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only current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smokers,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cholesterol,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diabetes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(previously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diagnosed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plasma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glucose</w:t>
      </w:r>
    </w:p>
    <w:p w:rsidR="00CE62C5" w:rsidRDefault="00280DE0">
      <w:pPr>
        <w:pStyle w:val="BodyText"/>
        <w:spacing w:before="146"/>
        <w:ind w:left="113"/>
      </w:pPr>
      <w:r>
        <w:rPr>
          <w:color w:val="414042"/>
        </w:rPr>
        <w:t>concentration &gt;7.0 mmol/l (126 mg/dl).</w:t>
      </w:r>
    </w:p>
    <w:p w:rsidR="00CE62C5" w:rsidRDefault="00280DE0">
      <w:pPr>
        <w:pStyle w:val="Heading1"/>
        <w:spacing w:before="38"/>
      </w:pPr>
      <w:bookmarkStart w:id="3" w:name="_TOC_250026"/>
      <w:bookmarkEnd w:id="3"/>
      <w:r>
        <w:rPr>
          <w:color w:val="AD833B"/>
        </w:rPr>
        <w:t>SURVEY OVERVIEW</w:t>
      </w:r>
    </w:p>
    <w:p w:rsidR="00CE62C5" w:rsidRDefault="00CE62C5">
      <w:pPr>
        <w:sectPr w:rsidR="00CE62C5">
          <w:pgSz w:w="11910" w:h="16840"/>
          <w:pgMar w:top="1120" w:right="0" w:bottom="700" w:left="1020" w:header="0" w:footer="505" w:gutter="0"/>
          <w:cols w:space="720"/>
        </w:sectPr>
      </w:pPr>
    </w:p>
    <w:p w:rsidR="00CE62C5" w:rsidRDefault="00280DE0">
      <w:pPr>
        <w:pStyle w:val="BodyText"/>
        <w:rPr>
          <w:rFonts w:ascii="Calibri"/>
          <w:sz w:val="20"/>
        </w:rPr>
      </w:pPr>
      <w:r>
        <w:lastRenderedPageBreak/>
        <w:pict>
          <v:shape id="_x0000_s1698" type="#_x0000_t202" style="position:absolute;margin-left:24.45pt;margin-top:540.65pt;width:21.15pt;height:22pt;z-index:25170534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21</w:t>
                  </w:r>
                </w:p>
              </w:txbxContent>
            </v:textbox>
            <w10:wrap anchorx="page" anchory="page"/>
          </v:shape>
        </w:pict>
      </w:r>
      <w:r>
        <w:pict>
          <v:shape id="_x0000_s1697" type="#_x0000_t202" style="position:absolute;margin-left:95.05pt;margin-top:84.05pt;width:22.85pt;height:125.1pt;z-index:251706368;mso-position-horizontal-relative:page;mso-position-vertical-relative:page" filled="f" stroked="f">
            <v:textbox style="layout-flow:vertical" inset="0,0,0,0">
              <w:txbxContent>
                <w:p w:rsidR="00CE62C5" w:rsidRDefault="00280DE0">
                  <w:pPr>
                    <w:spacing w:line="436" w:lineRule="exact"/>
                    <w:ind w:left="20"/>
                    <w:rPr>
                      <w:rFonts w:ascii="Calibri"/>
                      <w:sz w:val="36"/>
                    </w:rPr>
                  </w:pPr>
                  <w:r>
                    <w:rPr>
                      <w:rFonts w:ascii="Calibri"/>
                      <w:color w:val="AD833B"/>
                      <w:w w:val="105"/>
                      <w:sz w:val="36"/>
                    </w:rPr>
                    <w:t>INTRODUCTION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10" w:after="1"/>
        <w:rPr>
          <w:rFonts w:ascii="Calibri"/>
          <w:sz w:val="20"/>
        </w:rPr>
      </w:pPr>
    </w:p>
    <w:p w:rsidR="00CE62C5" w:rsidRDefault="00280DE0">
      <w:pPr>
        <w:tabs>
          <w:tab w:val="left" w:pos="6626"/>
        </w:tabs>
        <w:ind w:left="1861"/>
        <w:rPr>
          <w:rFonts w:ascii="Calibri"/>
          <w:sz w:val="20"/>
        </w:rPr>
      </w:pPr>
      <w:r>
        <w:rPr>
          <w:rFonts w:ascii="Calibri"/>
          <w:noProof/>
          <w:sz w:val="20"/>
        </w:rPr>
        <w:drawing>
          <wp:inline distT="0" distB="0" distL="0" distR="0">
            <wp:extent cx="2356228" cy="5562600"/>
            <wp:effectExtent l="0" t="0" r="0" b="0"/>
            <wp:docPr id="37" name="image60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8" name="image60.jpeg"/>
                    <pic:cNvPicPr/>
                  </pic:nvPicPr>
                  <pic:blipFill>
                    <a:blip r:embed="rId7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56228" cy="5562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Calibri"/>
          <w:sz w:val="20"/>
        </w:rPr>
        <w:tab/>
      </w:r>
      <w:r>
        <w:rPr>
          <w:rFonts w:ascii="Calibri"/>
          <w:noProof/>
          <w:position w:val="2"/>
          <w:sz w:val="20"/>
        </w:rPr>
        <w:drawing>
          <wp:inline distT="0" distB="0" distL="0" distR="0">
            <wp:extent cx="4355619" cy="5486400"/>
            <wp:effectExtent l="0" t="0" r="0" b="0"/>
            <wp:docPr id="39" name="image61.jpe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0" name="image61.jpeg"/>
                    <pic:cNvPicPr/>
                  </pic:nvPicPr>
                  <pic:blipFill>
                    <a:blip r:embed="rId7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4355619" cy="5486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91"/>
        <w:ind w:left="110"/>
        <w:rPr>
          <w:rFonts w:ascii="Bookman Old Style"/>
          <w:sz w:val="16"/>
        </w:rPr>
      </w:pP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72"/>
          <w:pgSz w:w="16840" w:h="11910" w:orient="landscape"/>
          <w:pgMar w:top="1100" w:right="2200" w:bottom="280" w:left="1080" w:header="0" w:footer="0" w:gutter="0"/>
          <w:cols w:space="720"/>
        </w:sectPr>
      </w:pPr>
    </w:p>
    <w:p w:rsidR="00CE62C5" w:rsidRDefault="00CE62C5">
      <w:pPr>
        <w:pStyle w:val="BodyText"/>
        <w:spacing w:before="2"/>
        <w:rPr>
          <w:rFonts w:ascii="Bookman Old Style"/>
          <w:sz w:val="10"/>
        </w:rPr>
      </w:pPr>
    </w:p>
    <w:p w:rsidR="00CE62C5" w:rsidRDefault="00280DE0">
      <w:pPr>
        <w:pStyle w:val="Heading2"/>
        <w:spacing w:before="84"/>
        <w:ind w:left="113"/>
        <w:jc w:val="both"/>
      </w:pPr>
      <w:bookmarkStart w:id="4" w:name="_TOC_250025"/>
      <w:bookmarkEnd w:id="4"/>
      <w:r>
        <w:rPr>
          <w:color w:val="AD833B"/>
        </w:rPr>
        <w:t>Background to the survey</w:t>
      </w:r>
    </w:p>
    <w:p w:rsidR="00CE62C5" w:rsidRDefault="00280DE0">
      <w:pPr>
        <w:pStyle w:val="BodyText"/>
        <w:spacing w:before="199" w:line="249" w:lineRule="auto"/>
        <w:ind w:left="113" w:right="1698"/>
        <w:jc w:val="both"/>
      </w:pPr>
      <w:r>
        <w:rPr>
          <w:color w:val="414042"/>
          <w:w w:val="85"/>
        </w:rPr>
        <w:t xml:space="preserve">Established on December 2, 1971, the United Arab Emirates </w:t>
      </w:r>
      <w:r>
        <w:rPr>
          <w:color w:val="414042"/>
          <w:spacing w:val="-3"/>
          <w:w w:val="85"/>
        </w:rPr>
        <w:t xml:space="preserve">(UAE) </w:t>
      </w:r>
      <w:r>
        <w:rPr>
          <w:color w:val="414042"/>
          <w:w w:val="85"/>
        </w:rPr>
        <w:t>is a federation of seven emirates (Abu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Dhabi,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Ajman,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Dubai,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Fujairah,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Khaimah,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Sharjah,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Umm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Quwain).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discovery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of </w:t>
      </w:r>
      <w:r>
        <w:rPr>
          <w:color w:val="414042"/>
          <w:w w:val="90"/>
        </w:rPr>
        <w:t>oil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drove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significant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economic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industrial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growth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UAE,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impacted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demographic 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90"/>
        </w:rPr>
        <w:t>d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7"/>
        </w:rPr>
        <w:t xml:space="preserve"> </w:t>
      </w:r>
      <w:r>
        <w:rPr>
          <w:color w:val="414042"/>
          <w:w w:val="72"/>
        </w:rPr>
        <w:t>(</w:t>
      </w:r>
      <w:r>
        <w:rPr>
          <w:color w:val="414042"/>
          <w:spacing w:val="-1"/>
          <w:w w:val="72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8"/>
        </w:rPr>
        <w:t>ikh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61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u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in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61"/>
        </w:rPr>
        <w:t>S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qr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91"/>
        </w:rPr>
        <w:t>Q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84"/>
        </w:rPr>
        <w:t>simi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68"/>
        </w:rPr>
        <w:t>F</w:t>
      </w:r>
      <w:r>
        <w:rPr>
          <w:color w:val="414042"/>
          <w:w w:val="89"/>
        </w:rPr>
        <w:t>oun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6"/>
          <w:w w:val="7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li</w:t>
      </w:r>
      <w:r>
        <w:rPr>
          <w:color w:val="414042"/>
          <w:spacing w:val="4"/>
          <w:w w:val="82"/>
        </w:rPr>
        <w:t>c</w:t>
      </w:r>
      <w:r>
        <w:rPr>
          <w:color w:val="414042"/>
          <w:w w:val="81"/>
        </w:rPr>
        <w:t>y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w w:val="78"/>
        </w:rPr>
        <w:t>2015).</w:t>
      </w:r>
    </w:p>
    <w:p w:rsidR="00CE62C5" w:rsidRDefault="00CE62C5">
      <w:pPr>
        <w:pStyle w:val="BodyText"/>
        <w:spacing w:before="4"/>
        <w:rPr>
          <w:sz w:val="25"/>
        </w:rPr>
      </w:pPr>
    </w:p>
    <w:p w:rsidR="00CE62C5" w:rsidRDefault="00280DE0">
      <w:pPr>
        <w:pStyle w:val="BodyText"/>
        <w:spacing w:line="249" w:lineRule="auto"/>
        <w:ind w:left="113" w:right="1697"/>
        <w:jc w:val="both"/>
      </w:pPr>
      <w:r>
        <w:rPr>
          <w:color w:val="414042"/>
          <w:w w:val="90"/>
        </w:rPr>
        <w:t>Population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growth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currently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reported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highest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world,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census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data recording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seven-fold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increase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1975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2005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(Population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 UAE,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2014).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fact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growth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bolstered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influx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migrant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workers,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coupled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indu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7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 xml:space="preserve">ion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demographic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3"/>
          <w:w w:val="90"/>
        </w:rPr>
        <w:t>pre-retirement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males.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year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2016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 xml:space="preserve">9,121,167 </w:t>
      </w:r>
      <w:r>
        <w:rPr>
          <w:color w:val="414042"/>
          <w:w w:val="85"/>
        </w:rPr>
        <w:t>according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administrative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records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available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Federal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Competitiveness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Authority dated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until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31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December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2016.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administrative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records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also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showed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6,298,294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spacing w:val="-3"/>
          <w:w w:val="85"/>
        </w:rPr>
        <w:t xml:space="preserve">are </w:t>
      </w:r>
      <w:r>
        <w:rPr>
          <w:color w:val="414042"/>
          <w:w w:val="85"/>
        </w:rPr>
        <w:t>male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2,822,873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female,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making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gender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split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69%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31%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female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(Federal </w:t>
      </w:r>
      <w:r>
        <w:rPr>
          <w:color w:val="414042"/>
          <w:spacing w:val="-3"/>
          <w:w w:val="80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p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4"/>
          <w:w w:val="92"/>
        </w:rPr>
        <w:t>A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68"/>
        </w:rPr>
        <w:t>F</w:t>
      </w:r>
      <w:r>
        <w:rPr>
          <w:color w:val="414042"/>
          <w:w w:val="71"/>
        </w:rPr>
        <w:t>CS</w:t>
      </w:r>
      <w:r>
        <w:rPr>
          <w:color w:val="414042"/>
          <w:w w:val="92"/>
        </w:rPr>
        <w:t>A</w:t>
      </w:r>
      <w:r>
        <w:rPr>
          <w:color w:val="414042"/>
          <w:spacing w:val="1"/>
        </w:rPr>
        <w:t xml:space="preserve"> </w:t>
      </w:r>
      <w:r>
        <w:rPr>
          <w:color w:val="414042"/>
          <w:w w:val="78"/>
        </w:rPr>
        <w:t>2016).</w:t>
      </w:r>
    </w:p>
    <w:p w:rsidR="00CE62C5" w:rsidRDefault="00CE62C5">
      <w:pPr>
        <w:pStyle w:val="BodyText"/>
        <w:spacing w:before="9"/>
        <w:rPr>
          <w:sz w:val="25"/>
        </w:rPr>
      </w:pPr>
    </w:p>
    <w:p w:rsidR="00CE62C5" w:rsidRDefault="00280DE0">
      <w:pPr>
        <w:pStyle w:val="BodyText"/>
        <w:spacing w:before="1" w:line="249" w:lineRule="auto"/>
        <w:ind w:left="113" w:right="1697"/>
        <w:jc w:val="both"/>
      </w:pPr>
      <w:r>
        <w:rPr>
          <w:color w:val="414042"/>
          <w:w w:val="90"/>
        </w:rPr>
        <w:t>This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ever-changing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demographic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landscape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direct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impact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landscape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w w:val="88"/>
        </w:rPr>
        <w:t>li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4"/>
          <w:w w:val="82"/>
        </w:rPr>
        <w:t>c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1"/>
          <w:w w:val="89"/>
        </w:rPr>
        <w:t>r</w:t>
      </w:r>
      <w:r>
        <w:rPr>
          <w:color w:val="414042"/>
          <w:w w:val="81"/>
        </w:rPr>
        <w:t>-5</w:t>
      </w:r>
      <w:r>
        <w:rPr>
          <w:color w:val="414042"/>
          <w:spacing w:val="-1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9"/>
        </w:rPr>
        <w:t>e</w:t>
      </w:r>
      <w:r>
        <w:rPr>
          <w:color w:val="414042"/>
          <w:spacing w:val="1"/>
          <w:w w:val="79"/>
        </w:rPr>
        <w:t>-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51"/>
        </w:rPr>
        <w:t>.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11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ur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1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n </w:t>
      </w:r>
      <w:r>
        <w:rPr>
          <w:color w:val="414042"/>
          <w:w w:val="95"/>
        </w:rPr>
        <w:t>commissioning periodic nationwide demographic and health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surveys.</w:t>
      </w:r>
    </w:p>
    <w:p w:rsidR="00CE62C5" w:rsidRDefault="00CE62C5">
      <w:pPr>
        <w:pStyle w:val="BodyText"/>
        <w:spacing w:before="4"/>
        <w:rPr>
          <w:sz w:val="25"/>
        </w:rPr>
      </w:pPr>
    </w:p>
    <w:p w:rsidR="00CE62C5" w:rsidRDefault="00280DE0">
      <w:pPr>
        <w:pStyle w:val="BodyText"/>
        <w:spacing w:line="249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(WHS)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large-scale,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multi-round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conducted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 xml:space="preserve">representative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7"/>
        </w:rPr>
        <w:t xml:space="preserve"> </w:t>
      </w:r>
      <w:r>
        <w:rPr>
          <w:color w:val="414042"/>
          <w:w w:val="79"/>
        </w:rPr>
        <w:t>70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7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a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collaborative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project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Organization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respective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Ministries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 xml:space="preserve">Health </w:t>
      </w:r>
      <w:r>
        <w:rPr>
          <w:color w:val="414042"/>
          <w:w w:val="89"/>
        </w:rPr>
        <w:t>in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79"/>
        </w:rPr>
        <w:t>70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1"/>
        </w:rPr>
        <w:t>B</w:t>
      </w:r>
      <w:r>
        <w:rPr>
          <w:color w:val="414042"/>
          <w:w w:val="89"/>
        </w:rPr>
        <w:t>ui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6"/>
        </w:rPr>
        <w:t>ding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79"/>
        </w:rPr>
        <w:t>2000-01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</w:rPr>
        <w:t>M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3"/>
        </w:rPr>
        <w:t>i-</w:t>
      </w:r>
      <w:r>
        <w:rPr>
          <w:color w:val="414042"/>
          <w:spacing w:val="-3"/>
          <w:w w:val="83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5"/>
        </w:rPr>
        <w:t xml:space="preserve"> </w:t>
      </w:r>
      <w:r>
        <w:rPr>
          <w:color w:val="414042"/>
          <w:w w:val="77"/>
        </w:rPr>
        <w:t>Su</w:t>
      </w:r>
      <w:r>
        <w:rPr>
          <w:color w:val="414042"/>
          <w:spacing w:val="5"/>
          <w:w w:val="77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launched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Organization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strengthen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national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capacity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monitor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critical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health </w:t>
      </w:r>
      <w:r>
        <w:rPr>
          <w:color w:val="414042"/>
          <w:w w:val="85"/>
        </w:rPr>
        <w:t>outcomes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systems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through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fielding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valid,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reliable,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comparable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household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survey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1"/>
        </w:rPr>
        <w:t>um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2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2"/>
        </w:rPr>
        <w:t xml:space="preserve"> </w:t>
      </w:r>
      <w:r>
        <w:rPr>
          <w:color w:val="414042"/>
          <w:w w:val="92"/>
        </w:rPr>
        <w:t>fi</w:t>
      </w:r>
      <w:r>
        <w:rPr>
          <w:color w:val="414042"/>
          <w:spacing w:val="-2"/>
          <w:w w:val="92"/>
        </w:rPr>
        <w:t>r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oun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2"/>
        </w:rPr>
        <w:t xml:space="preserve"> </w:t>
      </w:r>
      <w:r>
        <w:rPr>
          <w:color w:val="414042"/>
          <w:w w:val="79"/>
        </w:rPr>
        <w:t>2002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w w:val="79"/>
        </w:rPr>
        <w:t>2004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to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represent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regions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world.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spacing w:val="-3"/>
          <w:w w:val="85"/>
        </w:rPr>
        <w:t>Study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samples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nationally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representative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probabilistically selected.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Sampling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weights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generated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adjusted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distribution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final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post-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ifi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8"/>
        </w:rPr>
        <w:t>n-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3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3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33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 xml:space="preserve">e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4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  <w:r>
        <w:rPr>
          <w:color w:val="414042"/>
          <w:spacing w:val="14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 xml:space="preserve">a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hi</w:t>
      </w:r>
      <w:r>
        <w:rPr>
          <w:color w:val="414042"/>
          <w:w w:val="82"/>
        </w:rPr>
        <w:t>c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2"/>
        </w:rPr>
        <w:t>c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0"/>
        </w:rPr>
        <w:t>i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2"/>
        </w:rPr>
        <w:t>lu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,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68"/>
        </w:rPr>
        <w:t xml:space="preserve">l.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being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signatory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collaborative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project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undertaken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2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previous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rounds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–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2003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3"/>
        </w:rPr>
        <w:t xml:space="preserve"> </w:t>
      </w:r>
      <w:r>
        <w:rPr>
          <w:color w:val="414042"/>
          <w:w w:val="79"/>
        </w:rPr>
        <w:t>2009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92"/>
        </w:rPr>
        <w:t>(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w w:val="78"/>
        </w:rPr>
        <w:t>2016).</w:t>
      </w:r>
      <w:r>
        <w:rPr>
          <w:color w:val="414042"/>
          <w:spacing w:val="-13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4"/>
          <w:w w:val="89"/>
        </w:rPr>
        <w:t>n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3"/>
        </w:rPr>
        <w:t xml:space="preserve"> </w:t>
      </w:r>
      <w:r>
        <w:rPr>
          <w:color w:val="414042"/>
          <w:w w:val="79"/>
        </w:rPr>
        <w:t xml:space="preserve">5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93"/>
        </w:rPr>
        <w:t>f</w:t>
      </w:r>
      <w:r>
        <w:rPr>
          <w:color w:val="414042"/>
          <w:spacing w:val="1"/>
          <w:w w:val="93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9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1"/>
          <w:w w:val="68"/>
        </w:rPr>
        <w:t>F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9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9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19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now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keen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implement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3rd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round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starting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2017,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retaining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objectives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previous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w w:val="90"/>
        </w:rPr>
        <w:t>n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6"/>
        </w:rPr>
        <w:t>ome</w:t>
      </w:r>
      <w:r>
        <w:rPr>
          <w:color w:val="414042"/>
          <w:spacing w:val="-6"/>
        </w:rPr>
        <w:t xml:space="preserve"> </w:t>
      </w:r>
      <w:r>
        <w:rPr>
          <w:color w:val="414042"/>
          <w:w w:val="81"/>
        </w:rPr>
        <w:t>a</w:t>
      </w:r>
      <w:r>
        <w:rPr>
          <w:color w:val="414042"/>
          <w:spacing w:val="1"/>
          <w:w w:val="81"/>
        </w:rPr>
        <w:t>d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9"/>
        </w:rPr>
        <w:t>j</w:t>
      </w:r>
      <w:r>
        <w:rPr>
          <w:color w:val="414042"/>
          <w:spacing w:val="1"/>
          <w:w w:val="79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7"/>
        <w:rPr>
          <w:sz w:val="26"/>
        </w:rPr>
      </w:pPr>
    </w:p>
    <w:p w:rsidR="00CE62C5" w:rsidRDefault="00280DE0">
      <w:pPr>
        <w:pStyle w:val="BodyText"/>
        <w:ind w:left="113"/>
        <w:jc w:val="both"/>
      </w:pPr>
      <w:r>
        <w:rPr>
          <w:color w:val="414042"/>
          <w:w w:val="95"/>
        </w:rPr>
        <w:t>The UAE Ministry of Health and Prevention (MOHAP) over the past 10 years has taken social and</w:t>
      </w:r>
    </w:p>
    <w:p w:rsidR="00CE62C5" w:rsidRDefault="00CE62C5">
      <w:pPr>
        <w:jc w:val="both"/>
        <w:sectPr w:rsidR="00CE62C5">
          <w:footerReference w:type="even" r:id="rId73"/>
          <w:footerReference w:type="default" r:id="rId74"/>
          <w:pgSz w:w="11910" w:h="16840"/>
          <w:pgMar w:top="1580" w:right="0" w:bottom="920" w:left="1020" w:header="0" w:footer="721" w:gutter="0"/>
          <w:pgNumType w:start="22"/>
          <w:cols w:space="720"/>
        </w:sectPr>
      </w:pPr>
    </w:p>
    <w:p w:rsidR="00CE62C5" w:rsidRDefault="00280DE0">
      <w:pPr>
        <w:pStyle w:val="BodyText"/>
        <w:spacing w:before="77" w:line="249" w:lineRule="auto"/>
        <w:ind w:left="676" w:right="1136"/>
        <w:jc w:val="both"/>
      </w:pPr>
      <w:r>
        <w:rPr>
          <w:color w:val="414042"/>
          <w:w w:val="85"/>
        </w:rPr>
        <w:lastRenderedPageBreak/>
        <w:t>economic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aspects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into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consideration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when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developing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its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strategies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constitute</w:t>
      </w:r>
      <w:r>
        <w:rPr>
          <w:color w:val="414042"/>
          <w:spacing w:val="-3"/>
          <w:w w:val="85"/>
        </w:rPr>
        <w:t xml:space="preserve">s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"/>
        </w:rPr>
        <w:t xml:space="preserve"> </w:t>
      </w:r>
      <w:r>
        <w:rPr>
          <w:color w:val="414042"/>
          <w:w w:val="91"/>
        </w:rPr>
        <w:t>hu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ll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2"/>
        <w:rPr>
          <w:sz w:val="25"/>
        </w:rPr>
      </w:pPr>
    </w:p>
    <w:p w:rsidR="00CE62C5" w:rsidRDefault="00280DE0">
      <w:pPr>
        <w:pStyle w:val="BodyText"/>
        <w:ind w:left="676"/>
        <w:jc w:val="both"/>
      </w:pPr>
      <w:r>
        <w:rPr>
          <w:color w:val="414042"/>
          <w:w w:val="95"/>
        </w:rPr>
        <w:t>As has been mentioned prominently by the MOHAP, the strategic objectives are the following:</w:t>
      </w:r>
    </w:p>
    <w:p w:rsidR="00CE62C5" w:rsidRDefault="00280DE0">
      <w:pPr>
        <w:pStyle w:val="BodyText"/>
        <w:spacing w:before="1"/>
        <w:rPr>
          <w:sz w:val="16"/>
        </w:rPr>
      </w:pPr>
      <w:r>
        <w:pict>
          <v:shape id="_x0000_s1696" type="#_x0000_t202" style="position:absolute;margin-left:84.8pt;margin-top:14.3pt;width:26.6pt;height:288.5pt;z-index:-251658240;mso-wrap-distance-left:0;mso-wrap-distance-right:0;mso-position-horizontal-relative:page" filled="f" stroked="f">
            <v:textbox inset="0,0,0,0">
              <w:txbxContent>
                <w:tbl>
                  <w:tblPr>
                    <w:tblW w:w="0" w:type="auto"/>
                    <w:tblInd w:w="2" w:type="dxa"/>
                    <w:tblBorders>
                      <w:top w:val="single" w:sz="2" w:space="0" w:color="B1B4B6"/>
                      <w:left w:val="single" w:sz="2" w:space="0" w:color="B1B4B6"/>
                      <w:bottom w:val="single" w:sz="2" w:space="0" w:color="B1B4B6"/>
                      <w:right w:val="single" w:sz="2" w:space="0" w:color="B1B4B6"/>
                      <w:insideH w:val="single" w:sz="2" w:space="0" w:color="B1B4B6"/>
                      <w:insideV w:val="single" w:sz="2" w:space="0" w:color="B1B4B6"/>
                    </w:tblBorders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524"/>
                  </w:tblGrid>
                  <w:tr w:rsidR="00CE62C5">
                    <w:trPr>
                      <w:trHeight w:val="620"/>
                    </w:trPr>
                    <w:tc>
                      <w:tcPr>
                        <w:tcW w:w="524" w:type="dxa"/>
                        <w:tcBorders>
                          <w:bottom w:val="double" w:sz="1" w:space="0" w:color="AD833B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129"/>
                          <w:ind w:left="15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1</w:t>
                        </w:r>
                      </w:p>
                    </w:tc>
                  </w:tr>
                  <w:tr w:rsidR="00CE62C5">
                    <w:trPr>
                      <w:trHeight w:val="1000"/>
                    </w:trPr>
                    <w:tc>
                      <w:tcPr>
                        <w:tcW w:w="524" w:type="dxa"/>
                        <w:tcBorders>
                          <w:top w:val="double" w:sz="1" w:space="0" w:color="AD833B"/>
                          <w:left w:val="single" w:sz="2" w:space="0" w:color="AD833B"/>
                          <w:bottom w:val="double" w:sz="1" w:space="0" w:color="6D6E71"/>
                          <w:right w:val="single" w:sz="2" w:space="0" w:color="AD833B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316"/>
                          <w:ind w:left="15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2</w:t>
                        </w:r>
                      </w:p>
                    </w:tc>
                  </w:tr>
                  <w:tr w:rsidR="00CE62C5">
                    <w:trPr>
                      <w:trHeight w:val="644"/>
                    </w:trPr>
                    <w:tc>
                      <w:tcPr>
                        <w:tcW w:w="524" w:type="dxa"/>
                        <w:tcBorders>
                          <w:top w:val="double" w:sz="1" w:space="0" w:color="6D6E71"/>
                          <w:left w:val="single" w:sz="2" w:space="0" w:color="6D6E71"/>
                          <w:bottom w:val="double" w:sz="1" w:space="0" w:color="C2A16C"/>
                          <w:right w:val="single" w:sz="2" w:space="0" w:color="6D6E71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126"/>
                          <w:ind w:left="15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3</w:t>
                        </w:r>
                      </w:p>
                    </w:tc>
                  </w:tr>
                  <w:tr w:rsidR="00CE62C5">
                    <w:trPr>
                      <w:trHeight w:val="879"/>
                    </w:trPr>
                    <w:tc>
                      <w:tcPr>
                        <w:tcW w:w="524" w:type="dxa"/>
                        <w:tcBorders>
                          <w:top w:val="double" w:sz="1" w:space="0" w:color="C2A16C"/>
                          <w:left w:val="single" w:sz="2" w:space="0" w:color="C2A16C"/>
                          <w:bottom w:val="double" w:sz="1" w:space="0" w:color="6D6E71"/>
                          <w:right w:val="single" w:sz="2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223"/>
                          <w:ind w:left="15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4</w:t>
                        </w:r>
                      </w:p>
                    </w:tc>
                  </w:tr>
                  <w:tr w:rsidR="00CE62C5">
                    <w:trPr>
                      <w:trHeight w:val="900"/>
                    </w:trPr>
                    <w:tc>
                      <w:tcPr>
                        <w:tcW w:w="524" w:type="dxa"/>
                        <w:tcBorders>
                          <w:top w:val="double" w:sz="1" w:space="0" w:color="6D6E71"/>
                          <w:left w:val="single" w:sz="2" w:space="0" w:color="6D6E71"/>
                          <w:bottom w:val="double" w:sz="1" w:space="0" w:color="AD833B"/>
                          <w:right w:val="single" w:sz="2" w:space="0" w:color="6D6E71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249"/>
                          <w:ind w:left="15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5</w:t>
                        </w:r>
                      </w:p>
                    </w:tc>
                  </w:tr>
                  <w:tr w:rsidR="00CE62C5">
                    <w:trPr>
                      <w:trHeight w:val="1000"/>
                    </w:trPr>
                    <w:tc>
                      <w:tcPr>
                        <w:tcW w:w="524" w:type="dxa"/>
                        <w:tcBorders>
                          <w:top w:val="double" w:sz="1" w:space="0" w:color="AD833B"/>
                          <w:left w:val="single" w:sz="2" w:space="0" w:color="AD833B"/>
                          <w:bottom w:val="double" w:sz="1" w:space="0" w:color="6D6E71"/>
                          <w:right w:val="single" w:sz="2" w:space="0" w:color="AD833B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327"/>
                          <w:ind w:left="38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6</w:t>
                        </w:r>
                      </w:p>
                    </w:tc>
                  </w:tr>
                  <w:tr w:rsidR="00CE62C5">
                    <w:trPr>
                      <w:trHeight w:val="623"/>
                    </w:trPr>
                    <w:tc>
                      <w:tcPr>
                        <w:tcW w:w="524" w:type="dxa"/>
                        <w:tcBorders>
                          <w:top w:val="double" w:sz="1" w:space="0" w:color="6D6E71"/>
                          <w:left w:val="single" w:sz="2" w:space="0" w:color="6D6E71"/>
                          <w:bottom w:val="single" w:sz="2" w:space="0" w:color="6D6E71"/>
                          <w:right w:val="single" w:sz="2" w:space="0" w:color="6D6E71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88"/>
                          <w:ind w:left="38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7</w:t>
                        </w: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type="topAndBottom" anchorx="page"/>
          </v:shape>
        </w:pict>
      </w:r>
      <w:r>
        <w:pict>
          <v:group id="_x0000_s1671" style="position:absolute;margin-left:114.7pt;margin-top:14.4pt;width:423.3pt;height:288.25pt;z-index:-251606016;mso-wrap-distance-left:0;mso-wrap-distance-right:0;mso-position-horizontal-relative:page" coordorigin="2294,288" coordsize="8466,5765">
            <v:rect id="_x0000_s1695" style="position:absolute;left:2421;top:288;width:8220;height:604" fillcolor="#ededee" stroked="f"/>
            <v:line id="_x0000_s1694" style="position:absolute" from="10700,288" to="10700,892" strokecolor="#c0c2c4" strokeweight="2.08528mm"/>
            <v:line id="_x0000_s1693" style="position:absolute" from="2358,288" to="2358,892" strokecolor="#c0c2c4" strokeweight="2.25003mm"/>
            <v:rect id="_x0000_s1692" style="position:absolute;left:2421;top:945;width:8220;height:968" fillcolor="#ededee" stroked="f"/>
            <v:line id="_x0000_s1691" style="position:absolute" from="10700,945" to="10700,1913" strokecolor="#d1b78e" strokeweight="2.08528mm"/>
            <v:line id="_x0000_s1690" style="position:absolute" from="2358,945" to="2358,1913" strokecolor="#d1b78e" strokeweight="2.25003mm"/>
            <v:rect id="_x0000_s1689" style="position:absolute;left:2421;top:1963;width:8220;height:604" fillcolor="#ededee" stroked="f"/>
            <v:line id="_x0000_s1688" style="position:absolute" from="10700,1964" to="10700,2567" strokecolor="#c0c2c4" strokeweight="2.08528mm"/>
            <v:line id="_x0000_s1687" style="position:absolute" from="2358,1964" to="2358,2567" strokecolor="#c0c2c4" strokeweight="2.25003mm"/>
            <v:rect id="_x0000_s1686" style="position:absolute;left:2421;top:2620;width:8220;height:845" fillcolor="#ededee" stroked="f"/>
            <v:line id="_x0000_s1685" style="position:absolute" from="10700,2621" to="10700,3465" strokecolor="#c9ac7c" strokeweight="2.08528mm"/>
            <v:line id="_x0000_s1684" style="position:absolute" from="2358,2621" to="2358,3465" strokecolor="#c9ac7c" strokeweight="2.25003mm"/>
            <v:rect id="_x0000_s1683" style="position:absolute;left:2421;top:3515;width:8220;height:865" fillcolor="#ededee" stroked="f"/>
            <v:line id="_x0000_s1682" style="position:absolute" from="10700,3515" to="10700,4380" strokecolor="#c0c2c4" strokeweight="2.08528mm"/>
            <v:line id="_x0000_s1681" style="position:absolute" from="2358,3515" to="2358,4380" strokecolor="#c0c2c4" strokeweight="2.25003mm"/>
            <v:rect id="_x0000_s1680" style="position:absolute;left:2421;top:4431;width:8220;height:968" fillcolor="#ededee" stroked="f"/>
            <v:line id="_x0000_s1679" style="position:absolute" from="10700,4431" to="10700,5399" strokecolor="#c9ac7c" strokeweight="2.08528mm"/>
            <v:line id="_x0000_s1678" style="position:absolute" from="2358,4431" to="2358,5399" strokecolor="#c9ac7c" strokeweight="2.25003mm"/>
            <v:rect id="_x0000_s1677" style="position:absolute;left:2421;top:5449;width:8220;height:604" fillcolor="#ededee" stroked="f"/>
            <v:line id="_x0000_s1676" style="position:absolute" from="10700,5450" to="10700,6053" strokecolor="#c0c2c4" strokeweight="2.08528mm"/>
            <v:line id="_x0000_s1675" style="position:absolute" from="2358,5450" to="2358,6053" strokecolor="#c0c2c4" strokeweight="2.25003mm"/>
            <v:shape id="_x0000_s1674" type="#_x0000_t202" style="position:absolute;left:2520;top:454;width:8064;height:1205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0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provide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excellent</w:t>
                    </w:r>
                    <w:r>
                      <w:rPr>
                        <w:color w:val="414042"/>
                        <w:spacing w:val="-1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health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services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85"/>
                        <w:sz w:val="24"/>
                      </w:rPr>
                      <w:t>UAE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society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according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international</w:t>
                    </w:r>
                    <w:r>
                      <w:rPr>
                        <w:color w:val="414042"/>
                        <w:spacing w:val="-1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standards</w:t>
                    </w:r>
                  </w:p>
                  <w:p w:rsidR="00CE62C5" w:rsidRDefault="00CE62C5">
                    <w:pPr>
                      <w:spacing w:before="10"/>
                      <w:rPr>
                        <w:sz w:val="31"/>
                      </w:rPr>
                    </w:pPr>
                  </w:p>
                  <w:p w:rsidR="00CE62C5" w:rsidRDefault="00280DE0">
                    <w:pPr>
                      <w:spacing w:line="249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0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improve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quality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of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existing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systems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&amp;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develop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healthcare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facilities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&amp;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ensure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accessibility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82"/>
                        <w:sz w:val="24"/>
                      </w:rPr>
                      <w:t>cc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3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3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1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1"/>
                        <w:w w:val="88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4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spacing w:val="-44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4"/>
                        <w:w w:val="61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3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4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10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</w:txbxContent>
              </v:textbox>
            </v:shape>
            <v:shape id="_x0000_s1673" type="#_x0000_t202" style="position:absolute;left:2520;top:2129;width:8064;height:3015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0"/>
                        <w:w w:val="90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promote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healthy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lifestyle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90"/>
                        <w:sz w:val="24"/>
                      </w:rPr>
                      <w:t>UAE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Society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prevent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it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from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lifestyle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90"/>
                        <w:sz w:val="24"/>
                      </w:rPr>
                      <w:t>related</w:t>
                    </w:r>
                    <w:r>
                      <w:rPr>
                        <w:color w:val="414042"/>
                        <w:spacing w:val="-34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diseases</w:t>
                    </w:r>
                  </w:p>
                  <w:p w:rsidR="00CE62C5" w:rsidRDefault="00CE62C5">
                    <w:pPr>
                      <w:spacing w:before="2"/>
                      <w:rPr>
                        <w:sz w:val="28"/>
                      </w:rPr>
                    </w:pPr>
                  </w:p>
                  <w:p w:rsidR="00CE62C5" w:rsidRDefault="00280DE0">
                    <w:pPr>
                      <w:spacing w:line="249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w w:val="85"/>
                        <w:sz w:val="24"/>
                      </w:rPr>
                      <w:t>Development</w:t>
                    </w:r>
                    <w:r>
                      <w:rPr>
                        <w:color w:val="414042"/>
                        <w:spacing w:val="-1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of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health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care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system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protect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&amp;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control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1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community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from</w:t>
                    </w:r>
                    <w:r>
                      <w:rPr>
                        <w:color w:val="414042"/>
                        <w:spacing w:val="-1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communicable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as</w:t>
                    </w:r>
                    <w:r>
                      <w:rPr>
                        <w:color w:val="414042"/>
                        <w:spacing w:val="-45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well</w:t>
                    </w:r>
                    <w:r>
                      <w:rPr>
                        <w:color w:val="414042"/>
                        <w:spacing w:val="-44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as</w:t>
                    </w:r>
                    <w:r>
                      <w:rPr>
                        <w:color w:val="414042"/>
                        <w:spacing w:val="-44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non-communicable</w:t>
                    </w:r>
                    <w:r>
                      <w:rPr>
                        <w:color w:val="414042"/>
                        <w:spacing w:val="-44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diseases.</w:t>
                    </w:r>
                  </w:p>
                  <w:p w:rsidR="00CE62C5" w:rsidRDefault="00CE62C5">
                    <w:pPr>
                      <w:spacing w:before="10"/>
                      <w:rPr>
                        <w:sz w:val="27"/>
                      </w:rPr>
                    </w:pPr>
                  </w:p>
                  <w:p w:rsidR="00CE62C5" w:rsidRDefault="00280DE0">
                    <w:pPr>
                      <w:spacing w:line="249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0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enhance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healthcare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legislations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policies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85"/>
                        <w:sz w:val="24"/>
                      </w:rPr>
                      <w:t>UAE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enforce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its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implementation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1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80"/>
                        <w:sz w:val="24"/>
                      </w:rPr>
                      <w:t>ll</w:t>
                    </w:r>
                    <w:r>
                      <w:rPr>
                        <w:color w:val="414042"/>
                        <w:spacing w:val="-1"/>
                        <w:w w:val="80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3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or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ion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1"/>
                        <w:w w:val="90"/>
                        <w:sz w:val="24"/>
                      </w:rPr>
                      <w:t>w</w:t>
                    </w:r>
                    <w:r>
                      <w:rPr>
                        <w:color w:val="414042"/>
                        <w:spacing w:val="-3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</w:t>
                    </w:r>
                    <w:r>
                      <w:rPr>
                        <w:color w:val="414042"/>
                        <w:w w:val="88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1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li</w:t>
                    </w:r>
                    <w:r>
                      <w:rPr>
                        <w:color w:val="414042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ri</w:t>
                    </w:r>
                    <w:r>
                      <w:rPr>
                        <w:color w:val="414042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3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  <w:p w:rsidR="00CE62C5" w:rsidRDefault="00CE62C5">
                    <w:pPr>
                      <w:spacing w:before="5"/>
                      <w:rPr>
                        <w:sz w:val="33"/>
                      </w:rPr>
                    </w:pPr>
                  </w:p>
                  <w:p w:rsidR="00CE62C5" w:rsidRDefault="00280DE0">
                    <w:pPr>
                      <w:spacing w:line="249" w:lineRule="auto"/>
                      <w:ind w:right="5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0"/>
                        <w:w w:val="90"/>
                        <w:sz w:val="24"/>
                      </w:rPr>
                      <w:t xml:space="preserve">To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 xml:space="preserve">ensure and guarantee the provision of all administrative services according to the </w:t>
                    </w:r>
                    <w:r>
                      <w:rPr>
                        <w:color w:val="414042"/>
                        <w:spacing w:val="-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1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81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2"/>
                        <w:w w:val="79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5"/>
                        <w:w w:val="7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z w:val="24"/>
                      </w:rPr>
                      <w:t xml:space="preserve"> 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88"/>
                        <w:sz w:val="24"/>
                      </w:rPr>
                      <w:t>f</w:t>
                    </w:r>
                    <w:r>
                      <w:rPr>
                        <w:color w:val="414042"/>
                        <w:sz w:val="24"/>
                      </w:rPr>
                      <w:t xml:space="preserve">  </w:t>
                    </w:r>
                    <w:r>
                      <w:rPr>
                        <w:color w:val="414042"/>
                        <w:spacing w:val="-3"/>
                        <w:w w:val="88"/>
                        <w:sz w:val="24"/>
                      </w:rPr>
                      <w:t>q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3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10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,</w:t>
                    </w:r>
                    <w:r>
                      <w:rPr>
                        <w:color w:val="414042"/>
                        <w:sz w:val="24"/>
                      </w:rPr>
                      <w:t xml:space="preserve">  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94"/>
                        <w:sz w:val="24"/>
                      </w:rPr>
                      <w:t>ffi</w:t>
                    </w:r>
                    <w:r>
                      <w:rPr>
                        <w:color w:val="414042"/>
                        <w:spacing w:val="-2"/>
                        <w:w w:val="84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4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4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sz w:val="24"/>
                      </w:rPr>
                      <w:t xml:space="preserve">  </w:t>
                    </w:r>
                    <w:r>
                      <w:rPr>
                        <w:color w:val="414042"/>
                        <w:spacing w:val="-2"/>
                        <w:w w:val="81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z w:val="24"/>
                      </w:rPr>
                      <w:t xml:space="preserve">  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81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81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2"/>
                        <w:w w:val="78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1"/>
                        <w:w w:val="78"/>
                        <w:sz w:val="24"/>
                      </w:rPr>
                      <w:t>p</w:t>
                    </w:r>
                    <w:r>
                      <w:rPr>
                        <w:color w:val="414042"/>
                        <w:spacing w:val="-2"/>
                        <w:w w:val="79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5"/>
                        <w:w w:val="7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4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10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</w:txbxContent>
              </v:textbox>
            </v:shape>
            <v:shape id="_x0000_s1672" type="#_x0000_t202" style="position:absolute;left:2520;top:5615;width:5021;height:274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20"/>
                        <w:w w:val="85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ui</w:t>
                    </w:r>
                    <w:r>
                      <w:rPr>
                        <w:color w:val="414042"/>
                        <w:spacing w:val="1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inn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ion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6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w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86"/>
                        <w:sz w:val="24"/>
                      </w:rPr>
                      <w:t>k</w:t>
                    </w:r>
                    <w:r>
                      <w:rPr>
                        <w:color w:val="414042"/>
                        <w:w w:val="84"/>
                        <w:sz w:val="24"/>
                      </w:rPr>
                      <w:t>ing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4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91"/>
                        <w:sz w:val="24"/>
                      </w:rPr>
                      <w:t>nm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3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</w:txbxContent>
              </v:textbox>
            </v:shape>
            <w10:wrap type="topAndBottom" anchorx="page"/>
          </v:group>
        </w:pict>
      </w:r>
    </w:p>
    <w:p w:rsidR="00CE62C5" w:rsidRDefault="00CE62C5">
      <w:pPr>
        <w:pStyle w:val="BodyText"/>
        <w:spacing w:before="7"/>
        <w:rPr>
          <w:sz w:val="22"/>
        </w:rPr>
      </w:pPr>
    </w:p>
    <w:p w:rsidR="00CE62C5" w:rsidRDefault="00280DE0">
      <w:pPr>
        <w:pStyle w:val="BodyText"/>
        <w:spacing w:line="249" w:lineRule="auto"/>
        <w:ind w:left="676" w:right="1136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paid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special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attention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coordinate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its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activities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closely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sectors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that cater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provision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country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well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fostering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cooperation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regional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before="1" w:line="249" w:lineRule="auto"/>
        <w:ind w:left="676" w:right="1135"/>
        <w:jc w:val="both"/>
      </w:pPr>
      <w:r>
        <w:rPr>
          <w:color w:val="414042"/>
          <w:w w:val="90"/>
        </w:rPr>
        <w:t>By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adopting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such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policies,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achieved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many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objectives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specified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its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national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plans and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managed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provide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high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quality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been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widely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recognized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lauded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 xml:space="preserve">by </w:t>
      </w:r>
      <w:r>
        <w:rPr>
          <w:color w:val="414042"/>
          <w:w w:val="95"/>
        </w:rPr>
        <w:t>professional and academic</w:t>
      </w:r>
      <w:r>
        <w:rPr>
          <w:color w:val="414042"/>
          <w:spacing w:val="34"/>
          <w:w w:val="95"/>
        </w:rPr>
        <w:t xml:space="preserve"> </w:t>
      </w:r>
      <w:r>
        <w:rPr>
          <w:color w:val="414042"/>
          <w:w w:val="95"/>
        </w:rPr>
        <w:t>bodies.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line="249" w:lineRule="auto"/>
        <w:ind w:left="676" w:right="1135"/>
        <w:jc w:val="both"/>
      </w:pPr>
      <w:r>
        <w:pict>
          <v:shape id="_x0000_s1670" type="#_x0000_t202" style="position:absolute;left:0;text-align:left;margin-left:546.65pt;margin-top:77.5pt;width:11.15pt;height:140.65pt;z-index:251711488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90"/>
        </w:rPr>
        <w:t>Building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its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edition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(WHS)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conducted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2009,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 xml:space="preserve">MOHAP </w:t>
      </w:r>
      <w:r>
        <w:rPr>
          <w:color w:val="414042"/>
          <w:w w:val="89"/>
        </w:rPr>
        <w:t>in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0"/>
        </w:rPr>
        <w:t>ll</w:t>
      </w:r>
      <w:r>
        <w:rPr>
          <w:color w:val="414042"/>
          <w:spacing w:val="-1"/>
          <w:w w:val="80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ondu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79"/>
        </w:rPr>
        <w:t>2017-2018</w:t>
      </w:r>
      <w:r>
        <w:rPr>
          <w:color w:val="414042"/>
          <w:spacing w:val="-1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3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survey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combination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behavioral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interviews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 xml:space="preserve">WHO-developed, </w:t>
      </w:r>
      <w:r>
        <w:rPr>
          <w:color w:val="414042"/>
          <w:w w:val="90"/>
        </w:rPr>
        <w:t>standardized but flexible framework for countries to monitor the main NCDs risk factors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through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4"/>
          <w:w w:val="61"/>
        </w:rPr>
        <w:t>S</w:t>
      </w:r>
      <w:r>
        <w:rPr>
          <w:color w:val="414042"/>
          <w:spacing w:val="1"/>
          <w:w w:val="85"/>
        </w:rPr>
        <w:t>T</w:t>
      </w:r>
      <w:r>
        <w:rPr>
          <w:color w:val="414042"/>
          <w:w w:val="67"/>
        </w:rPr>
        <w:t>EP</w:t>
      </w:r>
      <w:r>
        <w:rPr>
          <w:color w:val="414042"/>
          <w:w w:val="61"/>
        </w:rPr>
        <w:t>S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1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1"/>
          <w:w w:val="78"/>
        </w:rPr>
        <w:t>g</w:t>
      </w:r>
      <w:r>
        <w:rPr>
          <w:color w:val="414042"/>
          <w:w w:val="81"/>
        </w:rPr>
        <w:t xml:space="preserve">y </w:t>
      </w:r>
      <w:r>
        <w:rPr>
          <w:color w:val="414042"/>
          <w:w w:val="90"/>
        </w:rPr>
        <w:t>is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expected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help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implementing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countries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develop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own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surveillance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system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monitor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95"/>
        </w:rPr>
        <w:t>fight against non-communicable</w:t>
      </w:r>
      <w:r>
        <w:rPr>
          <w:color w:val="414042"/>
          <w:spacing w:val="20"/>
          <w:w w:val="95"/>
        </w:rPr>
        <w:t xml:space="preserve"> </w:t>
      </w:r>
      <w:r>
        <w:rPr>
          <w:color w:val="414042"/>
          <w:w w:val="95"/>
        </w:rPr>
        <w:t>diseases.</w:t>
      </w:r>
    </w:p>
    <w:p w:rsidR="00CE62C5" w:rsidRDefault="00CE62C5">
      <w:pPr>
        <w:pStyle w:val="BodyText"/>
        <w:spacing w:before="7"/>
        <w:rPr>
          <w:sz w:val="25"/>
        </w:rPr>
      </w:pPr>
    </w:p>
    <w:p w:rsidR="00CE62C5" w:rsidRDefault="00280DE0">
      <w:pPr>
        <w:pStyle w:val="BodyText"/>
        <w:spacing w:line="249" w:lineRule="auto"/>
        <w:ind w:left="676" w:right="1136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results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expected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aid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developing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/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enhancing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strategies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</w:rPr>
        <w:t>following sectors of health services</w:t>
      </w:r>
      <w:r>
        <w:rPr>
          <w:color w:val="414042"/>
          <w:spacing w:val="-42"/>
        </w:rPr>
        <w:t xml:space="preserve"> </w:t>
      </w:r>
      <w:r>
        <w:rPr>
          <w:color w:val="414042"/>
        </w:rPr>
        <w:t>delivery:</w:t>
      </w:r>
    </w:p>
    <w:p w:rsidR="00CE62C5" w:rsidRDefault="00CE62C5">
      <w:pPr>
        <w:spacing w:line="249" w:lineRule="auto"/>
        <w:jc w:val="both"/>
        <w:sectPr w:rsidR="00CE62C5">
          <w:pgSz w:w="11910" w:h="16840"/>
          <w:pgMar w:top="1360" w:right="0" w:bottom="920" w:left="1020" w:header="0" w:footer="721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Heading2"/>
        <w:spacing w:before="203"/>
        <w:ind w:left="113"/>
      </w:pPr>
      <w:r>
        <w:pict>
          <v:group id="_x0000_s1649" style="position:absolute;left:0;text-align:left;margin-left:86.6pt;margin-top:-207.1pt;width:423.3pt;height:197.35pt;z-index:251719680;mso-position-horizontal-relative:page" coordorigin="1732,-4142" coordsize="8466,3947">
            <v:rect id="_x0000_s1669" style="position:absolute;left:1859;top:-4142;width:8220;height:604" fillcolor="#ededee" stroked="f"/>
            <v:line id="_x0000_s1668" style="position:absolute" from="10138,-4142" to="10138,-3538" strokecolor="#c0c2c4" strokeweight="2.08561mm"/>
            <v:line id="_x0000_s1667" style="position:absolute" from="1795,-4142" to="1795,-3538" strokecolor="#c0c2c4" strokeweight="2.25003mm"/>
            <v:rect id="_x0000_s1666" style="position:absolute;left:1859;top:-3491;width:8220;height:604" fillcolor="#ededee" stroked="f"/>
            <v:line id="_x0000_s1665" style="position:absolute" from="10138,-3490" to="10138,-2886" strokecolor="#d1b78e" strokeweight="2.08561mm"/>
            <v:line id="_x0000_s1664" style="position:absolute" from="1795,-3490" to="1795,-2886" strokecolor="#d1b78e" strokeweight="2.25003mm"/>
            <v:rect id="_x0000_s1663" style="position:absolute;left:1859;top:-2839;width:8220;height:632" fillcolor="#ededee" stroked="f"/>
            <v:line id="_x0000_s1662" style="position:absolute" from="10138,-2838" to="10138,-2206" strokecolor="#c0c2c4" strokeweight="2.08561mm"/>
            <v:line id="_x0000_s1661" style="position:absolute" from="1795,-2838" to="1795,-2206" strokecolor="#c0c2c4" strokeweight="2.25003mm"/>
            <v:rect id="_x0000_s1660" style="position:absolute;left:1859;top:-2159;width:8220;height:604" fillcolor="#ededee" stroked="f"/>
            <v:line id="_x0000_s1659" style="position:absolute" from="10138,-2159" to="10138,-1555" strokecolor="#d1b78e" strokeweight="2.08561mm"/>
            <v:line id="_x0000_s1658" style="position:absolute" from="1795,-2159" to="1795,-1555" strokecolor="#d1b78e" strokeweight="2.25003mm"/>
            <v:rect id="_x0000_s1657" style="position:absolute;left:1859;top:-1507;width:8220;height:632" fillcolor="#ededee" stroked="f"/>
            <v:line id="_x0000_s1656" style="position:absolute" from="10138,-1507" to="10138,-875" strokecolor="#c0c2c4" strokeweight="2.08561mm"/>
            <v:line id="_x0000_s1655" style="position:absolute" from="1795,-1507" to="1795,-875" strokecolor="#c0c2c4" strokeweight="2.25003mm"/>
            <v:rect id="_x0000_s1654" style="position:absolute;left:1859;top:-827;width:8220;height:632" fillcolor="#ededee" stroked="f"/>
            <v:line id="_x0000_s1653" style="position:absolute" from="10138,-827" to="10138,-195" strokecolor="#d1b78e" strokeweight="2.08561mm"/>
            <v:line id="_x0000_s1652" style="position:absolute" from="1795,-827" to="1795,-195" strokecolor="#d1b78e" strokeweight="2.25003mm"/>
            <v:shape id="_x0000_s1651" type="#_x0000_t202" style="position:absolute;left:1958;top:-3976;width:7630;height:912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5"/>
                        <w:sz w:val="24"/>
                      </w:rPr>
                      <w:t>Integrated health services and increase quality of care</w:t>
                    </w:r>
                  </w:p>
                  <w:p w:rsidR="00CE62C5" w:rsidRDefault="00CE62C5">
                    <w:pPr>
                      <w:spacing w:before="4"/>
                      <w:rPr>
                        <w:sz w:val="31"/>
                      </w:rPr>
                    </w:pPr>
                  </w:p>
                  <w:p w:rsidR="00CE62C5" w:rsidRDefault="00280DE0">
                    <w:pPr>
                      <w:spacing w:before="1"/>
                      <w:rPr>
                        <w:sz w:val="24"/>
                      </w:rPr>
                    </w:pPr>
                    <w:r>
                      <w:rPr>
                        <w:color w:val="414042"/>
                        <w:w w:val="85"/>
                        <w:sz w:val="24"/>
                      </w:rPr>
                      <w:t>Healthcare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reform,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community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mobilization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maximizing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access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quality</w:t>
                    </w:r>
                    <w:r>
                      <w:rPr>
                        <w:color w:val="414042"/>
                        <w:spacing w:val="-1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services</w:t>
                    </w:r>
                  </w:p>
                </w:txbxContent>
              </v:textbox>
            </v:shape>
            <v:shape id="_x0000_s1650" type="#_x0000_t202" style="position:absolute;left:1958;top:-2659;width:4923;height:2257" filled="f" stroked="f">
              <v:textbox inset="0,0,0,0">
                <w:txbxContent>
                  <w:p w:rsidR="00CE62C5" w:rsidRDefault="00280DE0">
                    <w:pPr>
                      <w:spacing w:line="566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8"/>
                        <w:w w:val="93"/>
                        <w:sz w:val="24"/>
                      </w:rPr>
                      <w:t>W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92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6"/>
                        <w:w w:val="72"/>
                        <w:sz w:val="24"/>
                      </w:rPr>
                      <w:t>’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76"/>
                        <w:sz w:val="24"/>
                      </w:rPr>
                      <w:t>ea</w:t>
                    </w:r>
                    <w:r>
                      <w:rPr>
                        <w:color w:val="414042"/>
                        <w:spacing w:val="-2"/>
                        <w:w w:val="76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,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92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77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77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76"/>
                        <w:sz w:val="24"/>
                      </w:rPr>
                      <w:t>ea</w:t>
                    </w:r>
                    <w:r>
                      <w:rPr>
                        <w:color w:val="414042"/>
                        <w:spacing w:val="-2"/>
                        <w:w w:val="76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-1"/>
                        <w:w w:val="78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78"/>
                        <w:sz w:val="24"/>
                      </w:rPr>
                      <w:t>f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2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3"/>
                        <w:w w:val="89"/>
                        <w:sz w:val="24"/>
                      </w:rPr>
                      <w:t>oo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 xml:space="preserve">d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Child</w:t>
                    </w:r>
                    <w:r>
                      <w:rPr>
                        <w:color w:val="414042"/>
                        <w:spacing w:val="-2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survival,</w:t>
                    </w:r>
                    <w:r>
                      <w:rPr>
                        <w:color w:val="414042"/>
                        <w:spacing w:val="-25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breast</w:t>
                    </w:r>
                    <w:r>
                      <w:rPr>
                        <w:color w:val="414042"/>
                        <w:spacing w:val="-25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feeding,</w:t>
                    </w:r>
                    <w:r>
                      <w:rPr>
                        <w:color w:val="414042"/>
                        <w:spacing w:val="-25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nutrition</w:t>
                    </w:r>
                  </w:p>
                  <w:p w:rsidR="00CE62C5" w:rsidRDefault="00280DE0">
                    <w:pPr>
                      <w:spacing w:before="2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5"/>
                        <w:sz w:val="24"/>
                      </w:rPr>
                      <w:t>Family planning and reproductive health</w:t>
                    </w:r>
                  </w:p>
                  <w:p w:rsidR="00CE62C5" w:rsidRDefault="00CE62C5">
                    <w:pPr>
                      <w:spacing w:before="10"/>
                      <w:rPr>
                        <w:sz w:val="33"/>
                      </w:rPr>
                    </w:pPr>
                  </w:p>
                  <w:p w:rsidR="00CE62C5" w:rsidRDefault="00280DE0">
                    <w:pPr>
                      <w:rPr>
                        <w:sz w:val="24"/>
                      </w:rPr>
                    </w:pPr>
                    <w:r>
                      <w:rPr>
                        <w:color w:val="414042"/>
                        <w:sz w:val="24"/>
                      </w:rPr>
                      <w:t>Environment health</w:t>
                    </w:r>
                  </w:p>
                </w:txbxContent>
              </v:textbox>
            </v:shape>
            <w10:wrap anchorx="page"/>
          </v:group>
        </w:pict>
      </w:r>
      <w:r>
        <w:pict>
          <v:shape id="_x0000_s1648" type="#_x0000_t202" style="position:absolute;left:0;text-align:left;margin-left:56.7pt;margin-top:-207pt;width:26.6pt;height:197.6pt;z-index:251720704;mso-position-horizontal-relative:page" filled="f" stroked="f">
            <v:textbox inset="0,0,0,0">
              <w:txbxContent>
                <w:tbl>
                  <w:tblPr>
                    <w:tblW w:w="0" w:type="auto"/>
                    <w:tblInd w:w="2" w:type="dxa"/>
                    <w:tblBorders>
                      <w:top w:val="single" w:sz="2" w:space="0" w:color="B1B4B6"/>
                      <w:left w:val="single" w:sz="2" w:space="0" w:color="B1B4B6"/>
                      <w:bottom w:val="single" w:sz="2" w:space="0" w:color="B1B4B6"/>
                      <w:right w:val="single" w:sz="2" w:space="0" w:color="B1B4B6"/>
                      <w:insideH w:val="single" w:sz="2" w:space="0" w:color="B1B4B6"/>
                      <w:insideV w:val="single" w:sz="2" w:space="0" w:color="B1B4B6"/>
                    </w:tblBorders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524"/>
                  </w:tblGrid>
                  <w:tr w:rsidR="00CE62C5">
                    <w:trPr>
                      <w:trHeight w:val="617"/>
                    </w:trPr>
                    <w:tc>
                      <w:tcPr>
                        <w:tcW w:w="524" w:type="dxa"/>
                        <w:tcBorders>
                          <w:bottom w:val="double" w:sz="1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104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1</w:t>
                        </w:r>
                      </w:p>
                    </w:tc>
                  </w:tr>
                  <w:tr w:rsidR="00CE62C5">
                    <w:trPr>
                      <w:trHeight w:val="636"/>
                    </w:trPr>
                    <w:tc>
                      <w:tcPr>
                        <w:tcW w:w="524" w:type="dxa"/>
                        <w:tcBorders>
                          <w:top w:val="double" w:sz="1" w:space="0" w:color="C2A16C"/>
                          <w:left w:val="single" w:sz="2" w:space="0" w:color="C2A16C"/>
                          <w:bottom w:val="double" w:sz="1" w:space="0" w:color="B1B4B6"/>
                          <w:right w:val="single" w:sz="2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89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2</w:t>
                        </w:r>
                      </w:p>
                    </w:tc>
                  </w:tr>
                  <w:tr w:rsidR="00CE62C5">
                    <w:trPr>
                      <w:trHeight w:val="664"/>
                    </w:trPr>
                    <w:tc>
                      <w:tcPr>
                        <w:tcW w:w="524" w:type="dxa"/>
                        <w:tcBorders>
                          <w:top w:val="double" w:sz="1" w:space="0" w:color="B1B4B6"/>
                          <w:bottom w:val="double" w:sz="1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97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3</w:t>
                        </w:r>
                      </w:p>
                    </w:tc>
                  </w:tr>
                  <w:tr w:rsidR="00CE62C5">
                    <w:trPr>
                      <w:trHeight w:val="636"/>
                    </w:trPr>
                    <w:tc>
                      <w:tcPr>
                        <w:tcW w:w="524" w:type="dxa"/>
                        <w:tcBorders>
                          <w:top w:val="double" w:sz="1" w:space="0" w:color="C2A16C"/>
                          <w:left w:val="single" w:sz="2" w:space="0" w:color="C2A16C"/>
                          <w:bottom w:val="double" w:sz="1" w:space="0" w:color="B1B4B6"/>
                          <w:right w:val="single" w:sz="2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96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4</w:t>
                        </w:r>
                      </w:p>
                    </w:tc>
                  </w:tr>
                  <w:tr w:rsidR="00CE62C5">
                    <w:trPr>
                      <w:trHeight w:val="664"/>
                    </w:trPr>
                    <w:tc>
                      <w:tcPr>
                        <w:tcW w:w="524" w:type="dxa"/>
                        <w:tcBorders>
                          <w:top w:val="double" w:sz="1" w:space="0" w:color="B1B4B6"/>
                          <w:bottom w:val="double" w:sz="1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101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5</w:t>
                        </w:r>
                      </w:p>
                    </w:tc>
                  </w:tr>
                  <w:tr w:rsidR="00CE62C5">
                    <w:trPr>
                      <w:trHeight w:val="645"/>
                    </w:trPr>
                    <w:tc>
                      <w:tcPr>
                        <w:tcW w:w="524" w:type="dxa"/>
                        <w:tcBorders>
                          <w:top w:val="double" w:sz="1" w:space="0" w:color="C2A16C"/>
                          <w:left w:val="single" w:sz="2" w:space="0" w:color="C2A16C"/>
                          <w:bottom w:val="single" w:sz="2" w:space="0" w:color="C2A16C"/>
                          <w:right w:val="single" w:sz="2" w:space="0" w:color="C2A16C"/>
                        </w:tcBorders>
                        <w:shd w:val="clear" w:color="auto" w:fill="EDEDEE"/>
                      </w:tcPr>
                      <w:p w:rsidR="00CE62C5" w:rsidRDefault="00280DE0">
                        <w:pPr>
                          <w:pStyle w:val="TableParagraph"/>
                          <w:spacing w:before="95"/>
                          <w:ind w:right="12"/>
                          <w:rPr>
                            <w:rFonts w:ascii="Microsoft JhengHei"/>
                          </w:rPr>
                        </w:pPr>
                        <w:r>
                          <w:rPr>
                            <w:rFonts w:ascii="Microsoft JhengHei"/>
                            <w:color w:val="58595B"/>
                          </w:rPr>
                          <w:t>6</w:t>
                        </w: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bookmarkStart w:id="5" w:name="_TOC_250024"/>
      <w:bookmarkEnd w:id="5"/>
      <w:r>
        <w:rPr>
          <w:color w:val="AD833B"/>
        </w:rPr>
        <w:t>Objectives of the survey:</w:t>
      </w:r>
    </w:p>
    <w:p w:rsidR="00CE62C5" w:rsidRDefault="00280DE0">
      <w:pPr>
        <w:pStyle w:val="BodyText"/>
        <w:spacing w:before="169"/>
        <w:ind w:left="113"/>
      </w:pPr>
      <w:r>
        <w:pict>
          <v:group id="_x0000_s1631" style="position:absolute;left:0;text-align:left;margin-left:56.7pt;margin-top:31pt;width:453.2pt;height:111.9pt;z-index:-251599872;mso-wrap-distance-left:0;mso-wrap-distance-right:0;mso-position-horizontal-relative:page" coordorigin="1134,620" coordsize="9064,2238">
            <v:rect id="_x0000_s1647" style="position:absolute;left:1859;top:622;width:8220;height:746" fillcolor="#ededee" stroked="f"/>
            <v:line id="_x0000_s1646" style="position:absolute" from="10138,623" to="10138,1368" strokecolor="#c0c2c4" strokeweight="2.08561mm"/>
            <v:line id="_x0000_s1645" style="position:absolute" from="1795,623" to="1795,1368" strokecolor="#c0c2c4" strokeweight="2.25003mm"/>
            <v:rect id="_x0000_s1644" style="position:absolute;left:1136;top:622;width:525;height:746" filled="f" strokecolor="#6d6e71" strokeweight=".25pt"/>
            <v:rect id="_x0000_s1643" style="position:absolute;left:1859;top:1415;width:8220;height:760" fillcolor="#ededee" stroked="f"/>
            <v:line id="_x0000_s1642" style="position:absolute" from="10138,1416" to="10138,2175" strokecolor="#c9ac7c" strokeweight="2.08561mm"/>
            <v:line id="_x0000_s1641" style="position:absolute" from="1795,1416" to="1795,2175" strokecolor="#c9ac7c" strokeweight="2.25003mm"/>
            <v:rect id="_x0000_s1640" style="position:absolute;left:1136;top:1415;width:525;height:760" filled="f" strokecolor="#c2a16c" strokeweight=".25pt"/>
            <v:rect id="_x0000_s1639" style="position:absolute;left:1859;top:2223;width:8220;height:632" fillcolor="#ededee" stroked="f"/>
            <v:line id="_x0000_s1638" style="position:absolute" from="10138,2223" to="10138,2855" strokecolor="#c0c2c4" strokeweight="2.08561mm"/>
            <v:line id="_x0000_s1637" style="position:absolute" from="1795,2223" to="1795,2855" strokecolor="#c0c2c4" strokeweight="2.25003mm"/>
            <v:rect id="_x0000_s1636" style="position:absolute;left:1136;top:2223;width:525;height:632" filled="f" strokecolor="#6d6e71" strokeweight=".25pt"/>
            <v:shape id="_x0000_s1635" type="#_x0000_t202" style="position:absolute;left:1133;top:620;width:9064;height:2238" filled="f" stroked="f">
              <v:textbox inset="0,0,0,0">
                <w:txbxContent>
                  <w:p w:rsidR="00CE62C5" w:rsidRDefault="00280DE0">
                    <w:pPr>
                      <w:spacing w:before="85" w:line="249" w:lineRule="auto"/>
                      <w:ind w:left="824" w:right="108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0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1"/>
                        <w:w w:val="90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88"/>
                        <w:sz w:val="24"/>
                      </w:rPr>
                      <w:t>f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86"/>
                        <w:sz w:val="24"/>
                      </w:rPr>
                      <w:t>k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w</w:t>
                    </w:r>
                    <w:r>
                      <w:rPr>
                        <w:color w:val="414042"/>
                        <w:spacing w:val="1"/>
                        <w:w w:val="90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3"/>
                        <w:w w:val="78"/>
                        <w:sz w:val="24"/>
                      </w:rPr>
                      <w:t>g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,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5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3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6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1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,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spacing w:val="-3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1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3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77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4"/>
                        <w:w w:val="77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1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84"/>
                        <w:sz w:val="24"/>
                      </w:rPr>
                      <w:t>du</w:t>
                    </w:r>
                    <w:r>
                      <w:rPr>
                        <w:color w:val="414042"/>
                        <w:spacing w:val="-1"/>
                        <w:w w:val="84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0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16"/>
                        <w:w w:val="80"/>
                        <w:sz w:val="24"/>
                      </w:rPr>
                      <w:t>’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91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3"/>
                        <w:w w:val="91"/>
                        <w:sz w:val="24"/>
                      </w:rPr>
                      <w:t>p</w:t>
                    </w:r>
                    <w:r>
                      <w:rPr>
                        <w:color w:val="414042"/>
                        <w:spacing w:val="-4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4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 xml:space="preserve">d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 xml:space="preserve">their </w:t>
                    </w:r>
                    <w:r>
                      <w:rPr>
                        <w:color w:val="414042"/>
                        <w:spacing w:val="-3"/>
                        <w:w w:val="95"/>
                        <w:sz w:val="24"/>
                      </w:rPr>
                      <w:t xml:space="preserve">trends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across time</w:t>
                    </w:r>
                  </w:p>
                  <w:p w:rsidR="00CE62C5" w:rsidRDefault="00CE62C5">
                    <w:pPr>
                      <w:spacing w:before="6"/>
                      <w:rPr>
                        <w:sz w:val="21"/>
                      </w:rPr>
                    </w:pPr>
                  </w:p>
                  <w:p w:rsidR="00CE62C5" w:rsidRDefault="00280DE0">
                    <w:pPr>
                      <w:spacing w:line="249" w:lineRule="auto"/>
                      <w:ind w:left="824" w:right="108"/>
                      <w:rPr>
                        <w:sz w:val="24"/>
                      </w:rPr>
                    </w:pPr>
                    <w:r>
                      <w:rPr>
                        <w:color w:val="414042"/>
                        <w:spacing w:val="-1"/>
                        <w:w w:val="85"/>
                        <w:sz w:val="24"/>
                      </w:rPr>
                      <w:t>Quantifiable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1"/>
                        <w:w w:val="85"/>
                        <w:sz w:val="24"/>
                      </w:rPr>
                      <w:t>indicators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of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current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health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status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clinical,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anthropometric</w:t>
                    </w:r>
                    <w:r>
                      <w:rPr>
                        <w:color w:val="414042"/>
                        <w:spacing w:val="-27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2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biochemical- </w:t>
                    </w:r>
                    <w:r>
                      <w:rPr>
                        <w:color w:val="414042"/>
                        <w:spacing w:val="-6"/>
                        <w:w w:val="95"/>
                        <w:sz w:val="24"/>
                      </w:rPr>
                      <w:t>markers</w:t>
                    </w:r>
                  </w:p>
                  <w:p w:rsidR="00CE62C5" w:rsidRDefault="00CE62C5">
                    <w:pPr>
                      <w:spacing w:before="9"/>
                    </w:pPr>
                  </w:p>
                  <w:p w:rsidR="00CE62C5" w:rsidRDefault="00280DE0">
                    <w:pPr>
                      <w:ind w:left="824"/>
                      <w:rPr>
                        <w:sz w:val="24"/>
                      </w:rPr>
                    </w:pPr>
                    <w:r>
                      <w:rPr>
                        <w:color w:val="414042"/>
                        <w:w w:val="75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2"/>
                        <w:w w:val="88"/>
                        <w:sz w:val="24"/>
                      </w:rPr>
                      <w:t>f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92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ion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on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2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82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spacing w:val="-3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1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ior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nd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1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84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3"/>
                        <w:w w:val="84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4"/>
                        <w:w w:val="73"/>
                        <w:sz w:val="24"/>
                      </w:rPr>
                      <w:t>z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ion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nd</w:t>
                    </w:r>
                    <w:r>
                      <w:rPr>
                        <w:color w:val="414042"/>
                        <w:w w:val="84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1"/>
                        <w:w w:val="84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</w:txbxContent>
              </v:textbox>
            </v:shape>
            <v:shape id="_x0000_s1634" type="#_x0000_t202" style="position:absolute;left:1138;top:2201;width:520;height:651" fillcolor="#ededee" stroked="f">
              <v:textbox inset="0,0,0,0">
                <w:txbxContent>
                  <w:p w:rsidR="00CE62C5" w:rsidRDefault="00280DE0">
                    <w:pPr>
                      <w:spacing w:before="104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3</w:t>
                    </w:r>
                  </w:p>
                </w:txbxContent>
              </v:textbox>
            </v:shape>
            <v:shape id="_x0000_s1633" type="#_x0000_t202" style="position:absolute;left:1138;top:1394;width:520;height:803" fillcolor="#ededee" stroked="f">
              <v:textbox inset="0,0,0,0">
                <w:txbxContent>
                  <w:p w:rsidR="00CE62C5" w:rsidRDefault="00280DE0">
                    <w:pPr>
                      <w:spacing w:before="223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2</w:t>
                    </w:r>
                  </w:p>
                </w:txbxContent>
              </v:textbox>
            </v:shape>
            <v:shape id="_x0000_s1632" type="#_x0000_t202" style="position:absolute;left:1138;top:625;width:520;height:765" fillcolor="#ededee" stroked="f">
              <v:textbox inset="0,0,0,0">
                <w:txbxContent>
                  <w:p w:rsidR="00CE62C5" w:rsidRDefault="00280DE0">
                    <w:pPr>
                      <w:spacing w:before="166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1</w:t>
                    </w:r>
                  </w:p>
                </w:txbxContent>
              </v:textbox>
            </v:shape>
            <w10:wrap type="topAndBottom" anchorx="page"/>
          </v:group>
        </w:pict>
      </w:r>
      <w:r>
        <w:rPr>
          <w:color w:val="414042"/>
          <w:w w:val="95"/>
        </w:rPr>
        <w:t>The primary objectives of the WHS 2017-2018 in UAE were to obtain:</w:t>
      </w:r>
    </w:p>
    <w:p w:rsidR="00CE62C5" w:rsidRDefault="00280DE0">
      <w:pPr>
        <w:pStyle w:val="BodyText"/>
        <w:spacing w:before="99" w:line="225" w:lineRule="auto"/>
        <w:ind w:left="113" w:right="1699"/>
        <w:jc w:val="both"/>
      </w:pPr>
      <w:r>
        <w:rPr>
          <w:color w:val="414042"/>
          <w:w w:val="85"/>
        </w:rPr>
        <w:t>These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objectives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will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focal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point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gathering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behaviors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will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monitored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across 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community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competency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will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measured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individual,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family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well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community </w:t>
      </w:r>
      <w:r>
        <w:rPr>
          <w:color w:val="414042"/>
        </w:rPr>
        <w:t>level.</w:t>
      </w:r>
    </w:p>
    <w:p w:rsidR="00CE62C5" w:rsidRDefault="00280DE0">
      <w:pPr>
        <w:pStyle w:val="Heading2"/>
        <w:spacing w:before="155"/>
        <w:ind w:left="113"/>
        <w:jc w:val="both"/>
      </w:pPr>
      <w:bookmarkStart w:id="6" w:name="_TOC_250023"/>
      <w:bookmarkEnd w:id="6"/>
      <w:r>
        <w:rPr>
          <w:color w:val="AD833B"/>
        </w:rPr>
        <w:t>Methodology and Organization of the Survey</w:t>
      </w:r>
    </w:p>
    <w:p w:rsidR="00CE62C5" w:rsidRDefault="00280DE0">
      <w:pPr>
        <w:pStyle w:val="BodyText"/>
        <w:spacing w:before="154" w:line="225" w:lineRule="auto"/>
        <w:ind w:left="113" w:right="1697"/>
        <w:jc w:val="both"/>
      </w:pPr>
      <w:r>
        <w:rPr>
          <w:color w:val="414042"/>
          <w:w w:val="90"/>
        </w:rPr>
        <w:t>This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section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explains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important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spacing w:val="-3"/>
          <w:w w:val="90"/>
        </w:rPr>
        <w:t>features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(WHS),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including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 sample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design,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questionnaire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major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aspects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analysis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includes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7"/>
        <w:jc w:val="both"/>
      </w:pPr>
      <w:r>
        <w:rPr>
          <w:color w:val="414042"/>
          <w:w w:val="90"/>
        </w:rPr>
        <w:t>As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2017-18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part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series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developed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(WHO)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which means to compile comprehensive baseline information on the health of populations in different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8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w w:val="75"/>
        </w:rPr>
        <w:t>e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18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8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n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w w:val="61"/>
        </w:rPr>
        <w:t>S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10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0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1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10"/>
        </w:rPr>
        <w:t xml:space="preserve"> </w:t>
      </w:r>
      <w:r>
        <w:rPr>
          <w:color w:val="414042"/>
          <w:w w:val="79"/>
        </w:rPr>
        <w:t>70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designed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modular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basis,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intention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providing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low-cost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that supplements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national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systems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order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build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up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evidence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base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for </w:t>
      </w:r>
      <w:r>
        <w:rPr>
          <w:color w:val="414042"/>
          <w:w w:val="95"/>
        </w:rPr>
        <w:t>policymakers.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113" w:right="1698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initial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preparation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done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coordination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experts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across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UAE, dr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n</w:t>
      </w:r>
      <w:r>
        <w:rPr>
          <w:color w:val="414042"/>
          <w:spacing w:val="-2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mi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1"/>
          <w:w w:val="78"/>
        </w:rPr>
        <w:t>g</w:t>
      </w:r>
      <w:r>
        <w:rPr>
          <w:color w:val="414042"/>
          <w:w w:val="81"/>
        </w:rPr>
        <w:t>y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1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1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 xml:space="preserve">y </w:t>
      </w:r>
      <w:r>
        <w:rPr>
          <w:color w:val="414042"/>
          <w:w w:val="90"/>
        </w:rPr>
        <w:t>a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technical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EMRO.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two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stakeholders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2017-18. </w:t>
      </w:r>
      <w:r>
        <w:rPr>
          <w:color w:val="414042"/>
          <w:w w:val="85"/>
        </w:rPr>
        <w:t>These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Federal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Competitiveness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Authority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(FCSA)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Statistics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&amp;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 xml:space="preserve">Research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5"/>
        </w:rPr>
        <w:t xml:space="preserve"> </w:t>
      </w:r>
      <w:r>
        <w:rPr>
          <w:color w:val="414042"/>
          <w:w w:val="72"/>
        </w:rPr>
        <w:t>(S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4"/>
          <w:w w:val="70"/>
        </w:rPr>
        <w:t>R</w:t>
      </w:r>
      <w:r>
        <w:rPr>
          <w:color w:val="414042"/>
          <w:w w:val="77"/>
        </w:rPr>
        <w:t>C),</w:t>
      </w:r>
      <w:r>
        <w:rPr>
          <w:color w:val="414042"/>
          <w:spacing w:val="-15"/>
        </w:rPr>
        <w:t xml:space="preserve"> </w:t>
      </w:r>
      <w:r>
        <w:rPr>
          <w:color w:val="414042"/>
          <w:w w:val="94"/>
        </w:rPr>
        <w:t>Min</w:t>
      </w:r>
      <w:r>
        <w:rPr>
          <w:color w:val="414042"/>
          <w:spacing w:val="-3"/>
          <w:w w:val="94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5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-15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5"/>
          <w:w w:val="64"/>
        </w:rPr>
        <w:t>E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2" w:line="225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SARC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provided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leadership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project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through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steering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</w:rPr>
        <w:t>three</w:t>
      </w:r>
      <w:r>
        <w:rPr>
          <w:color w:val="414042"/>
          <w:spacing w:val="-52"/>
        </w:rPr>
        <w:t xml:space="preserve"> </w:t>
      </w:r>
      <w:r>
        <w:rPr>
          <w:color w:val="414042"/>
        </w:rPr>
        <w:t>sub-committees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to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help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coordinate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planning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52"/>
        </w:rPr>
        <w:t xml:space="preserve"> </w:t>
      </w:r>
      <w:r>
        <w:rPr>
          <w:color w:val="414042"/>
        </w:rPr>
        <w:t>implementation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of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51"/>
        </w:rPr>
        <w:t xml:space="preserve"> </w:t>
      </w:r>
      <w:r>
        <w:rPr>
          <w:color w:val="414042"/>
        </w:rPr>
        <w:t>WHS: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1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0" w:line="223" w:lineRule="auto"/>
        <w:ind w:left="680" w:right="1130"/>
        <w:jc w:val="both"/>
      </w:pPr>
      <w:r>
        <w:rPr>
          <w:rFonts w:ascii="Calibri" w:hAnsi="Calibri"/>
          <w:b/>
          <w:color w:val="636466"/>
          <w:w w:val="95"/>
        </w:rPr>
        <w:lastRenderedPageBreak/>
        <w:t>The</w:t>
      </w:r>
      <w:r>
        <w:rPr>
          <w:rFonts w:ascii="Calibri" w:hAnsi="Calibri"/>
          <w:b/>
          <w:color w:val="636466"/>
          <w:spacing w:val="-16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main</w:t>
      </w:r>
      <w:r>
        <w:rPr>
          <w:rFonts w:ascii="Calibri" w:hAnsi="Calibri"/>
          <w:b/>
          <w:color w:val="636466"/>
          <w:spacing w:val="-16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steering</w:t>
      </w:r>
      <w:r>
        <w:rPr>
          <w:rFonts w:ascii="Calibri" w:hAnsi="Calibri"/>
          <w:b/>
          <w:color w:val="636466"/>
          <w:spacing w:val="-16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committee</w:t>
      </w:r>
      <w:r>
        <w:rPr>
          <w:rFonts w:ascii="Calibri" w:hAnsi="Calibri"/>
          <w:b/>
          <w:color w:val="636466"/>
          <w:spacing w:val="-14"/>
          <w:w w:val="95"/>
        </w:rPr>
        <w:t xml:space="preserve"> </w:t>
      </w:r>
      <w:r>
        <w:rPr>
          <w:color w:val="414042"/>
          <w:w w:val="95"/>
        </w:rPr>
        <w:t>–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spacing w:val="-3"/>
          <w:w w:val="95"/>
        </w:rPr>
        <w:t>constituted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management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supervision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 xml:space="preserve">national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25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25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91"/>
        </w:rPr>
        <w:t>nifi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 xml:space="preserve">t </w:t>
      </w:r>
      <w:r>
        <w:rPr>
          <w:color w:val="414042"/>
          <w:w w:val="90"/>
        </w:rPr>
        <w:t>plan,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making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vital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decisions.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continues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auditing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over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project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progress,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monitoring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w w:val="89"/>
        </w:rPr>
        <w:t>l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8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8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8"/>
        </w:rPr>
        <w:t xml:space="preserve"> </w:t>
      </w:r>
      <w:r>
        <w:rPr>
          <w:color w:val="414042"/>
          <w:w w:val="98"/>
        </w:rPr>
        <w:t>O</w:t>
      </w:r>
      <w:r>
        <w:rPr>
          <w:color w:val="414042"/>
          <w:spacing w:val="-2"/>
          <w:w w:val="98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9"/>
        </w:rPr>
        <w:t>si</w:t>
      </w:r>
      <w:r>
        <w:rPr>
          <w:color w:val="414042"/>
          <w:spacing w:val="1"/>
          <w:w w:val="79"/>
        </w:rPr>
        <w:t>b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 xml:space="preserve">e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86"/>
        </w:rPr>
        <w:t>ding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89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9"/>
        </w:rPr>
        <w:t>sing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9"/>
        </w:rPr>
        <w:t>sing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di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 </w:t>
      </w:r>
      <w:r>
        <w:rPr>
          <w:color w:val="414042"/>
        </w:rPr>
        <w:t>stakeholders like WHO</w:t>
      </w:r>
      <w:r>
        <w:rPr>
          <w:color w:val="414042"/>
          <w:spacing w:val="13"/>
        </w:rPr>
        <w:t xml:space="preserve"> </w:t>
      </w:r>
      <w:r>
        <w:rPr>
          <w:color w:val="414042"/>
        </w:rPr>
        <w:t>EMRO.</w:t>
      </w:r>
    </w:p>
    <w:p w:rsidR="00CE62C5" w:rsidRDefault="00CE62C5">
      <w:pPr>
        <w:pStyle w:val="BodyText"/>
        <w:spacing w:before="7"/>
        <w:rPr>
          <w:sz w:val="28"/>
        </w:rPr>
      </w:pPr>
    </w:p>
    <w:p w:rsidR="00CE62C5" w:rsidRDefault="00280DE0">
      <w:pPr>
        <w:pStyle w:val="BodyText"/>
        <w:spacing w:line="259" w:lineRule="auto"/>
        <w:ind w:left="981" w:right="1130"/>
        <w:jc w:val="both"/>
      </w:pPr>
      <w:r>
        <w:pict>
          <v:group id="_x0000_s1628" style="position:absolute;left:0;text-align:left;margin-left:85.05pt;margin-top:-3.15pt;width:12.5pt;height:18.8pt;z-index:251722752;mso-position-horizontal-relative:page" coordorigin="1701,-63" coordsize="250,376">
            <v:shape id="_x0000_s1630" type="#_x0000_t75" style="position:absolute;left:1700;top:35;width:250;height:250">
              <v:imagedata r:id="rId75" o:title=""/>
            </v:shape>
            <v:shape id="_x0000_s1629" type="#_x0000_t202" style="position:absolute;left:1700;top:-64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1</w:t>
                    </w:r>
                  </w:p>
                </w:txbxContent>
              </v:textbox>
            </v:shape>
            <w10:wrap anchorx="page"/>
          </v:group>
        </w:pict>
      </w:r>
      <w:r>
        <w:rPr>
          <w:rFonts w:ascii="Calibri" w:hAnsi="Calibri"/>
          <w:b/>
          <w:color w:val="636466"/>
          <w:w w:val="95"/>
        </w:rPr>
        <w:t>The</w:t>
      </w:r>
      <w:r>
        <w:rPr>
          <w:rFonts w:ascii="Calibri" w:hAnsi="Calibri"/>
          <w:b/>
          <w:color w:val="636466"/>
          <w:spacing w:val="-18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sampling</w:t>
      </w:r>
      <w:r>
        <w:rPr>
          <w:rFonts w:ascii="Calibri" w:hAnsi="Calibri"/>
          <w:b/>
          <w:color w:val="636466"/>
          <w:spacing w:val="-17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sub</w:t>
      </w:r>
      <w:r>
        <w:rPr>
          <w:rFonts w:ascii="Calibri" w:hAnsi="Calibri"/>
          <w:b/>
          <w:color w:val="636466"/>
          <w:spacing w:val="-18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committee</w:t>
      </w:r>
      <w:r>
        <w:rPr>
          <w:rFonts w:ascii="Calibri" w:hAnsi="Calibri"/>
          <w:b/>
          <w:color w:val="636466"/>
          <w:spacing w:val="-16"/>
          <w:w w:val="95"/>
        </w:rPr>
        <w:t xml:space="preserve"> </w:t>
      </w:r>
      <w:r>
        <w:rPr>
          <w:color w:val="414042"/>
          <w:w w:val="95"/>
        </w:rPr>
        <w:t>–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spacing w:val="-3"/>
          <w:w w:val="95"/>
        </w:rPr>
        <w:t>constituted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review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sampling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plan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with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FCSA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&amp;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 xml:space="preserve">other </w:t>
      </w:r>
      <w:r>
        <w:rPr>
          <w:color w:val="414042"/>
          <w:w w:val="90"/>
        </w:rPr>
        <w:t>statistics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authorities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UAE.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task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sub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provide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Emirate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level </w:t>
      </w:r>
      <w:r>
        <w:rPr>
          <w:color w:val="414042"/>
          <w:w w:val="85"/>
        </w:rPr>
        <w:t>sample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frames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respective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Emirates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consolidate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them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into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single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frame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before </w:t>
      </w:r>
      <w:r>
        <w:rPr>
          <w:color w:val="414042"/>
          <w:w w:val="90"/>
        </w:rPr>
        <w:t>allocating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them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operational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conduct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fieldwork.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sub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also responsible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check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validity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within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individual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clusters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5"/>
        </w:rPr>
        <w:t>most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updated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list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correct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address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names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included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The </w:t>
      </w:r>
      <w:r>
        <w:rPr>
          <w:color w:val="414042"/>
          <w:w w:val="90"/>
        </w:rPr>
        <w:t>sub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determined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eligibility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criteria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as well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criteria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replacing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case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low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non-response.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sub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also decided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well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4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1"/>
          <w:w w:val="89"/>
        </w:rPr>
        <w:t>i</w:t>
      </w:r>
      <w:r>
        <w:rPr>
          <w:color w:val="414042"/>
          <w:w w:val="73"/>
        </w:rPr>
        <w:t>a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89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2"/>
        <w:rPr>
          <w:sz w:val="26"/>
        </w:rPr>
      </w:pPr>
    </w:p>
    <w:p w:rsidR="00CE62C5" w:rsidRDefault="00280DE0">
      <w:pPr>
        <w:pStyle w:val="BodyText"/>
        <w:spacing w:line="259" w:lineRule="auto"/>
        <w:ind w:left="981" w:right="1130"/>
        <w:jc w:val="both"/>
      </w:pPr>
      <w:r>
        <w:pict>
          <v:group id="_x0000_s1625" style="position:absolute;left:0;text-align:left;margin-left:85.05pt;margin-top:-3.75pt;width:12.5pt;height:18.8pt;z-index:251724800;mso-position-horizontal-relative:page" coordorigin="1701,-75" coordsize="250,376">
            <v:shape id="_x0000_s1627" type="#_x0000_t75" style="position:absolute;left:1700;top:24;width:250;height:250">
              <v:imagedata r:id="rId76" o:title=""/>
            </v:shape>
            <v:shape id="_x0000_s1626" type="#_x0000_t202" style="position:absolute;left:1700;top:-75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2</w:t>
                    </w:r>
                  </w:p>
                </w:txbxContent>
              </v:textbox>
            </v:shape>
            <w10:wrap anchorx="page"/>
          </v:group>
        </w:pict>
      </w:r>
      <w:r>
        <w:rPr>
          <w:rFonts w:ascii="Calibri" w:hAnsi="Calibri"/>
          <w:b/>
          <w:color w:val="636466"/>
          <w:w w:val="96"/>
        </w:rPr>
        <w:t>The</w:t>
      </w:r>
      <w:r>
        <w:rPr>
          <w:rFonts w:ascii="Calibri" w:hAnsi="Calibri"/>
          <w:b/>
          <w:color w:val="636466"/>
          <w:spacing w:val="23"/>
        </w:rPr>
        <w:t xml:space="preserve"> </w:t>
      </w:r>
      <w:r>
        <w:rPr>
          <w:rFonts w:ascii="Calibri" w:hAnsi="Calibri"/>
          <w:b/>
          <w:color w:val="636466"/>
          <w:w w:val="99"/>
        </w:rPr>
        <w:t>pu</w:t>
      </w:r>
      <w:r>
        <w:rPr>
          <w:rFonts w:ascii="Calibri" w:hAnsi="Calibri"/>
          <w:b/>
          <w:color w:val="636466"/>
          <w:spacing w:val="1"/>
          <w:w w:val="99"/>
        </w:rPr>
        <w:t>b</w:t>
      </w:r>
      <w:r>
        <w:rPr>
          <w:rFonts w:ascii="Calibri" w:hAnsi="Calibri"/>
          <w:b/>
          <w:color w:val="636466"/>
          <w:w w:val="105"/>
        </w:rPr>
        <w:t>li</w:t>
      </w:r>
      <w:r>
        <w:rPr>
          <w:rFonts w:ascii="Calibri" w:hAnsi="Calibri"/>
          <w:b/>
          <w:color w:val="636466"/>
          <w:w w:val="102"/>
        </w:rPr>
        <w:t>c</w:t>
      </w:r>
      <w:r>
        <w:rPr>
          <w:rFonts w:ascii="Calibri" w:hAnsi="Calibri"/>
          <w:b/>
          <w:color w:val="636466"/>
          <w:spacing w:val="23"/>
        </w:rPr>
        <w:t xml:space="preserve"> </w:t>
      </w:r>
      <w:r>
        <w:rPr>
          <w:rFonts w:ascii="Calibri" w:hAnsi="Calibri"/>
          <w:b/>
          <w:color w:val="636466"/>
          <w:w w:val="94"/>
        </w:rPr>
        <w:t>hea</w:t>
      </w:r>
      <w:r>
        <w:rPr>
          <w:rFonts w:ascii="Calibri" w:hAnsi="Calibri"/>
          <w:b/>
          <w:color w:val="636466"/>
          <w:spacing w:val="1"/>
          <w:w w:val="105"/>
        </w:rPr>
        <w:t>l</w:t>
      </w:r>
      <w:r>
        <w:rPr>
          <w:rFonts w:ascii="Calibri" w:hAnsi="Calibri"/>
          <w:b/>
          <w:color w:val="636466"/>
          <w:spacing w:val="-2"/>
          <w:w w:val="103"/>
        </w:rPr>
        <w:t>t</w:t>
      </w:r>
      <w:r>
        <w:rPr>
          <w:rFonts w:ascii="Calibri" w:hAnsi="Calibri"/>
          <w:b/>
          <w:color w:val="636466"/>
        </w:rPr>
        <w:t>h</w:t>
      </w:r>
      <w:r>
        <w:rPr>
          <w:rFonts w:ascii="Calibri" w:hAnsi="Calibri"/>
          <w:b/>
          <w:color w:val="636466"/>
          <w:spacing w:val="23"/>
        </w:rPr>
        <w:t xml:space="preserve"> </w:t>
      </w:r>
      <w:r>
        <w:rPr>
          <w:rFonts w:ascii="Calibri" w:hAnsi="Calibri"/>
          <w:b/>
          <w:color w:val="636466"/>
          <w:w w:val="92"/>
        </w:rPr>
        <w:t>s</w:t>
      </w:r>
      <w:r>
        <w:rPr>
          <w:rFonts w:ascii="Calibri" w:hAnsi="Calibri"/>
          <w:b/>
          <w:color w:val="636466"/>
          <w:w w:val="99"/>
        </w:rPr>
        <w:t>ub</w:t>
      </w:r>
      <w:r>
        <w:rPr>
          <w:rFonts w:ascii="Calibri" w:hAnsi="Calibri"/>
          <w:b/>
          <w:color w:val="636466"/>
          <w:spacing w:val="23"/>
        </w:rPr>
        <w:t xml:space="preserve"> </w:t>
      </w:r>
      <w:r>
        <w:rPr>
          <w:rFonts w:ascii="Calibri" w:hAnsi="Calibri"/>
          <w:b/>
          <w:color w:val="636466"/>
          <w:w w:val="102"/>
        </w:rPr>
        <w:t>c</w:t>
      </w:r>
      <w:r>
        <w:rPr>
          <w:rFonts w:ascii="Calibri" w:hAnsi="Calibri"/>
          <w:b/>
          <w:color w:val="636466"/>
          <w:w w:val="95"/>
        </w:rPr>
        <w:t>o</w:t>
      </w:r>
      <w:r>
        <w:rPr>
          <w:rFonts w:ascii="Calibri" w:hAnsi="Calibri"/>
          <w:b/>
          <w:color w:val="636466"/>
        </w:rPr>
        <w:t>mm</w:t>
      </w:r>
      <w:r>
        <w:rPr>
          <w:rFonts w:ascii="Calibri" w:hAnsi="Calibri"/>
          <w:b/>
          <w:color w:val="636466"/>
          <w:spacing w:val="1"/>
          <w:w w:val="105"/>
        </w:rPr>
        <w:t>i</w:t>
      </w:r>
      <w:r>
        <w:rPr>
          <w:rFonts w:ascii="Calibri" w:hAnsi="Calibri"/>
          <w:b/>
          <w:color w:val="636466"/>
          <w:spacing w:val="4"/>
          <w:w w:val="103"/>
        </w:rPr>
        <w:t>t</w:t>
      </w:r>
      <w:r>
        <w:rPr>
          <w:rFonts w:ascii="Calibri" w:hAnsi="Calibri"/>
          <w:b/>
          <w:color w:val="636466"/>
          <w:spacing w:val="-2"/>
          <w:w w:val="103"/>
        </w:rPr>
        <w:t>t</w:t>
      </w:r>
      <w:r>
        <w:rPr>
          <w:rFonts w:ascii="Calibri" w:hAnsi="Calibri"/>
          <w:b/>
          <w:color w:val="636466"/>
          <w:spacing w:val="1"/>
          <w:w w:val="89"/>
        </w:rPr>
        <w:t>e</w:t>
      </w:r>
      <w:r>
        <w:rPr>
          <w:rFonts w:ascii="Calibri" w:hAnsi="Calibri"/>
          <w:b/>
          <w:color w:val="636466"/>
          <w:w w:val="89"/>
        </w:rPr>
        <w:t>e</w:t>
      </w:r>
      <w:r>
        <w:rPr>
          <w:rFonts w:ascii="Calibri" w:hAnsi="Calibri"/>
          <w:b/>
          <w:color w:val="636466"/>
          <w:spacing w:val="25"/>
        </w:rPr>
        <w:t xml:space="preserve"> </w:t>
      </w:r>
      <w:r>
        <w:rPr>
          <w:color w:val="414042"/>
          <w:w w:val="97"/>
        </w:rPr>
        <w:t>–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13"/>
        </w:rPr>
        <w:t xml:space="preserve"> </w:t>
      </w:r>
      <w:r>
        <w:rPr>
          <w:color w:val="414042"/>
          <w:w w:val="91"/>
        </w:rPr>
        <w:t>fi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 </w:t>
      </w:r>
      <w:r>
        <w:rPr>
          <w:color w:val="414042"/>
          <w:w w:val="95"/>
        </w:rPr>
        <w:t>programming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tablet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computer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also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data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output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from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survey.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Working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 xml:space="preserve">in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0"/>
        </w:rPr>
        <w:t>ll</w:t>
      </w:r>
      <w:r>
        <w:rPr>
          <w:color w:val="414042"/>
          <w:spacing w:val="-1"/>
          <w:w w:val="80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4"/>
          <w:w w:val="64"/>
        </w:rPr>
        <w:t>E</w:t>
      </w:r>
      <w:r>
        <w:rPr>
          <w:color w:val="414042"/>
          <w:w w:val="86"/>
        </w:rPr>
        <w:t>M</w:t>
      </w:r>
      <w:r>
        <w:rPr>
          <w:color w:val="414042"/>
          <w:spacing w:val="-4"/>
          <w:w w:val="86"/>
        </w:rPr>
        <w:t>R</w:t>
      </w:r>
      <w:r>
        <w:rPr>
          <w:color w:val="414042"/>
          <w:w w:val="91"/>
        </w:rPr>
        <w:t>O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94"/>
        </w:rPr>
        <w:t>ffi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92"/>
        </w:rPr>
        <w:t>m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1"/>
        </w:rPr>
        <w:t>min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the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number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questions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can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added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modified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within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expanded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modules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 xml:space="preserve">the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</w:t>
      </w:r>
      <w:r>
        <w:rPr>
          <w:color w:val="414042"/>
          <w:spacing w:val="-1"/>
          <w:w w:val="86"/>
        </w:rPr>
        <w:t>g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8"/>
        </w:rPr>
        <w:t>li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79"/>
        </w:rPr>
        <w:t>si</w:t>
      </w:r>
      <w:r>
        <w:rPr>
          <w:color w:val="414042"/>
          <w:spacing w:val="1"/>
          <w:w w:val="79"/>
        </w:rPr>
        <w:t>b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2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in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1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12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 xml:space="preserve">e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3"/>
          <w:w w:val="86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di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 xml:space="preserve">o </w:t>
      </w:r>
      <w:r>
        <w:rPr>
          <w:color w:val="414042"/>
          <w:w w:val="85"/>
        </w:rPr>
        <w:t>usage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depression.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questionnaires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used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modified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 xml:space="preserve">finalized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4"/>
          <w:w w:val="61"/>
        </w:rPr>
        <w:t>S</w:t>
      </w:r>
      <w:r>
        <w:rPr>
          <w:color w:val="414042"/>
          <w:spacing w:val="1"/>
          <w:w w:val="85"/>
        </w:rPr>
        <w:t>T</w:t>
      </w:r>
      <w:r>
        <w:rPr>
          <w:color w:val="414042"/>
          <w:w w:val="67"/>
        </w:rPr>
        <w:t>EP</w:t>
      </w:r>
      <w:r>
        <w:rPr>
          <w:color w:val="414042"/>
          <w:w w:val="61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1"/>
          <w:w w:val="89"/>
        </w:rPr>
        <w:t>r</w:t>
      </w:r>
      <w:r>
        <w:rPr>
          <w:color w:val="414042"/>
          <w:w w:val="86"/>
        </w:rPr>
        <w:t>-</w:t>
      </w:r>
      <w:r>
        <w:rPr>
          <w:color w:val="414042"/>
          <w:spacing w:val="-2"/>
          <w:w w:val="85"/>
        </w:rPr>
        <w:t>ma</w:t>
      </w:r>
      <w:r>
        <w:rPr>
          <w:color w:val="414042"/>
          <w:spacing w:val="-1"/>
          <w:w w:val="85"/>
        </w:rPr>
        <w:t>r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1"/>
        </w:rPr>
        <w:t>n</w:t>
      </w:r>
      <w:r>
        <w:rPr>
          <w:color w:val="414042"/>
          <w:spacing w:val="-1"/>
          <w:w w:val="81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2"/>
        <w:rPr>
          <w:sz w:val="26"/>
        </w:rPr>
      </w:pPr>
    </w:p>
    <w:p w:rsidR="00CE62C5" w:rsidRDefault="00280DE0">
      <w:pPr>
        <w:pStyle w:val="BodyText"/>
        <w:spacing w:line="259" w:lineRule="auto"/>
        <w:ind w:left="981" w:right="1131"/>
        <w:jc w:val="both"/>
      </w:pPr>
      <w:r>
        <w:pict>
          <v:group id="_x0000_s1622" style="position:absolute;left:0;text-align:left;margin-left:85.05pt;margin-top:-3.15pt;width:12.5pt;height:18.8pt;z-index:251726848;mso-position-horizontal-relative:page" coordorigin="1701,-63" coordsize="250,376">
            <v:shape id="_x0000_s1624" type="#_x0000_t75" style="position:absolute;left:1700;top:35;width:250;height:250">
              <v:imagedata r:id="rId75" o:title=""/>
            </v:shape>
            <v:shape id="_x0000_s1623" type="#_x0000_t202" style="position:absolute;left:1700;top:-64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3</w:t>
                    </w:r>
                  </w:p>
                </w:txbxContent>
              </v:textbox>
            </v:shape>
            <w10:wrap anchorx="page"/>
          </v:group>
        </w:pict>
      </w:r>
      <w:r>
        <w:rPr>
          <w:rFonts w:ascii="Calibri" w:hAnsi="Calibri"/>
          <w:b/>
          <w:color w:val="636466"/>
          <w:w w:val="95"/>
        </w:rPr>
        <w:t>The</w:t>
      </w:r>
      <w:r>
        <w:rPr>
          <w:rFonts w:ascii="Calibri" w:hAnsi="Calibri"/>
          <w:b/>
          <w:color w:val="636466"/>
          <w:spacing w:val="-33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marketing</w:t>
      </w:r>
      <w:r>
        <w:rPr>
          <w:rFonts w:ascii="Calibri" w:hAnsi="Calibri"/>
          <w:b/>
          <w:color w:val="636466"/>
          <w:spacing w:val="-33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sub</w:t>
      </w:r>
      <w:r>
        <w:rPr>
          <w:rFonts w:ascii="Calibri" w:hAnsi="Calibri"/>
          <w:b/>
          <w:color w:val="636466"/>
          <w:spacing w:val="-33"/>
          <w:w w:val="95"/>
        </w:rPr>
        <w:t xml:space="preserve"> </w:t>
      </w:r>
      <w:r>
        <w:rPr>
          <w:rFonts w:ascii="Calibri" w:hAnsi="Calibri"/>
          <w:b/>
          <w:color w:val="636466"/>
          <w:w w:val="95"/>
        </w:rPr>
        <w:t>committee</w:t>
      </w:r>
      <w:r>
        <w:rPr>
          <w:rFonts w:ascii="Calibri" w:hAnsi="Calibri"/>
          <w:b/>
          <w:color w:val="636466"/>
          <w:spacing w:val="-32"/>
          <w:w w:val="95"/>
        </w:rPr>
        <w:t xml:space="preserve"> </w:t>
      </w:r>
      <w:r>
        <w:rPr>
          <w:color w:val="414042"/>
          <w:w w:val="95"/>
        </w:rPr>
        <w:t>–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spacing w:val="-3"/>
          <w:w w:val="95"/>
        </w:rPr>
        <w:t>constituted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review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coordination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with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civic,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 xml:space="preserve">religious </w:t>
      </w:r>
      <w:r>
        <w:rPr>
          <w:color w:val="414042"/>
          <w:w w:val="90"/>
        </w:rPr>
        <w:t>and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law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enforcement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authorities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smooth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conduct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work.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Successful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involvement 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general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public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such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large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surveys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key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objective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marketing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sub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committee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to </w:t>
      </w:r>
      <w:r>
        <w:rPr>
          <w:color w:val="414042"/>
          <w:w w:val="85"/>
        </w:rPr>
        <w:t>implement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well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planned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executed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public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relationship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campaign.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marketing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sub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committee </w:t>
      </w:r>
      <w:r>
        <w:rPr>
          <w:color w:val="414042"/>
          <w:w w:val="90"/>
        </w:rPr>
        <w:t>headed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members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proven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public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spacing w:val="-2"/>
          <w:w w:val="90"/>
        </w:rPr>
        <w:t>relations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(PR)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tools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activities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promote </w:t>
      </w:r>
      <w:r>
        <w:rPr>
          <w:color w:val="414042"/>
          <w:w w:val="85"/>
        </w:rPr>
        <w:t>positive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spacing w:val="-3"/>
          <w:w w:val="85"/>
        </w:rPr>
        <w:t>attitudes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behaviors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towards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WHS.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These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hoped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increase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public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awareness</w:t>
      </w:r>
    </w:p>
    <w:p w:rsidR="00CE62C5" w:rsidRDefault="00280DE0">
      <w:pPr>
        <w:pStyle w:val="BodyText"/>
        <w:spacing w:before="17" w:line="218" w:lineRule="auto"/>
        <w:ind w:left="1070" w:right="1223" w:hanging="89"/>
        <w:jc w:val="both"/>
      </w:pPr>
      <w:r>
        <w:pict>
          <v:group id="_x0000_s1619" style="position:absolute;left:0;text-align:left;margin-left:102.05pt;margin-top:15.85pt;width:11.1pt;height:25.3pt;z-index:-321799168;mso-position-horizontal-relative:page" coordorigin="2041,317" coordsize="222,506">
            <v:shape id="_x0000_s1621" type="#_x0000_t75" style="position:absolute;left:2040;top:317;width:222;height:222">
              <v:imagedata r:id="rId77" o:title=""/>
            </v:shape>
            <v:shape id="_x0000_s1620" type="#_x0000_t75" style="position:absolute;left:2040;top:601;width:222;height:222">
              <v:imagedata r:id="rId78" o:title=""/>
            </v:shape>
            <w10:wrap anchorx="page"/>
          </v:group>
        </w:pic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79"/>
        </w:rPr>
        <w:t>sing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</w:t>
      </w:r>
      <w:r>
        <w:rPr>
          <w:color w:val="414042"/>
          <w:spacing w:val="-3"/>
          <w:w w:val="91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6"/>
          <w:w w:val="82"/>
        </w:rPr>
        <w:t>K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67"/>
        </w:rPr>
        <w:t xml:space="preserve">e: </w:t>
      </w:r>
      <w:r>
        <w:rPr>
          <w:color w:val="FFFFFF"/>
          <w:w w:val="95"/>
          <w:position w:val="4"/>
        </w:rPr>
        <w:t>a</w:t>
      </w:r>
      <w:r>
        <w:rPr>
          <w:color w:val="FFFFFF"/>
          <w:spacing w:val="-24"/>
          <w:w w:val="95"/>
          <w:position w:val="4"/>
        </w:rPr>
        <w:t xml:space="preserve"> </w:t>
      </w:r>
      <w:r>
        <w:rPr>
          <w:color w:val="414042"/>
          <w:w w:val="95"/>
        </w:rPr>
        <w:t>Consultation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on-boarding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government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bodies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-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at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Emirate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&amp;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Federal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level.</w:t>
      </w:r>
    </w:p>
    <w:p w:rsidR="00CE62C5" w:rsidRDefault="00280DE0">
      <w:pPr>
        <w:pStyle w:val="BodyText"/>
        <w:spacing w:before="17" w:line="225" w:lineRule="auto"/>
        <w:ind w:left="1073" w:right="3862" w:hanging="1"/>
        <w:jc w:val="both"/>
      </w:pPr>
      <w:r>
        <w:rPr>
          <w:noProof/>
        </w:rPr>
        <w:drawing>
          <wp:anchor distT="0" distB="0" distL="0" distR="0" simplePos="0" relativeHeight="181518336" behindDoc="1" locked="0" layoutInCell="1" allowOverlap="1">
            <wp:simplePos x="0" y="0"/>
            <wp:positionH relativeFrom="page">
              <wp:posOffset>1295996</wp:posOffset>
            </wp:positionH>
            <wp:positionV relativeFrom="paragraph">
              <wp:posOffset>211938</wp:posOffset>
            </wp:positionV>
            <wp:extent cx="140398" cy="140398"/>
            <wp:effectExtent l="0" t="0" r="0" b="0"/>
            <wp:wrapNone/>
            <wp:docPr id="41" name="image6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2" name="image67.png"/>
                    <pic:cNvPicPr/>
                  </pic:nvPicPr>
                  <pic:blipFill>
                    <a:blip r:embed="rId7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85"/>
          <w:position w:val="1"/>
        </w:rPr>
        <w:t>b</w:t>
      </w:r>
      <w:r>
        <w:rPr>
          <w:color w:val="FFFFFF"/>
          <w:spacing w:val="-15"/>
          <w:w w:val="85"/>
          <w:position w:val="1"/>
        </w:rPr>
        <w:t xml:space="preserve"> </w:t>
      </w:r>
      <w:r>
        <w:rPr>
          <w:color w:val="414042"/>
          <w:w w:val="85"/>
        </w:rPr>
        <w:t>Public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spacing w:val="-2"/>
          <w:w w:val="85"/>
        </w:rPr>
        <w:t>relations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campaign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using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channels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-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print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electronic </w:t>
      </w:r>
      <w:r>
        <w:rPr>
          <w:color w:val="FFFFFF"/>
          <w:w w:val="95"/>
          <w:position w:val="3"/>
        </w:rPr>
        <w:t>c</w:t>
      </w:r>
      <w:r>
        <w:rPr>
          <w:color w:val="FFFFFF"/>
          <w:spacing w:val="22"/>
          <w:w w:val="95"/>
          <w:position w:val="3"/>
        </w:rPr>
        <w:t xml:space="preserve"> </w:t>
      </w:r>
      <w:r>
        <w:rPr>
          <w:color w:val="414042"/>
          <w:w w:val="95"/>
        </w:rPr>
        <w:t>Different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approaches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successfully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employed: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7"/>
          <w:tab w:val="left" w:pos="1588"/>
        </w:tabs>
        <w:spacing w:before="14"/>
        <w:rPr>
          <w:sz w:val="24"/>
        </w:rPr>
      </w:pPr>
      <w:r>
        <w:rPr>
          <w:color w:val="414042"/>
          <w:w w:val="90"/>
          <w:sz w:val="24"/>
        </w:rPr>
        <w:t>SMS</w:t>
      </w:r>
      <w:r>
        <w:rPr>
          <w:color w:val="414042"/>
          <w:spacing w:val="-1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campaigns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12" w:line="249" w:lineRule="auto"/>
        <w:ind w:left="1587" w:right="1131"/>
        <w:rPr>
          <w:sz w:val="24"/>
        </w:rPr>
      </w:pPr>
      <w:r>
        <w:pict>
          <v:shape id="_x0000_s1618" type="#_x0000_t202" style="position:absolute;left:0;text-align:left;margin-left:546.65pt;margin-top:1.55pt;width:11.15pt;height:140.65pt;z-index:251729920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spacing w:val="-5"/>
          <w:w w:val="95"/>
          <w:sz w:val="24"/>
        </w:rPr>
        <w:t>Toll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free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number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set-up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by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MoHAP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team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close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working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with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police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to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answer</w:t>
      </w:r>
      <w:r>
        <w:rPr>
          <w:color w:val="414042"/>
          <w:spacing w:val="-38"/>
          <w:w w:val="95"/>
          <w:sz w:val="24"/>
        </w:rPr>
        <w:t xml:space="preserve"> </w:t>
      </w:r>
      <w:r>
        <w:rPr>
          <w:color w:val="414042"/>
          <w:spacing w:val="-2"/>
          <w:w w:val="95"/>
          <w:sz w:val="24"/>
        </w:rPr>
        <w:t xml:space="preserve">any </w:t>
      </w:r>
      <w:r>
        <w:rPr>
          <w:color w:val="414042"/>
          <w:sz w:val="24"/>
        </w:rPr>
        <w:t>question from general public about the</w:t>
      </w:r>
      <w:r>
        <w:rPr>
          <w:color w:val="414042"/>
          <w:spacing w:val="25"/>
          <w:sz w:val="24"/>
        </w:rPr>
        <w:t xml:space="preserve"> </w:t>
      </w:r>
      <w:r>
        <w:rPr>
          <w:color w:val="414042"/>
          <w:sz w:val="24"/>
        </w:rPr>
        <w:t>survey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2"/>
        <w:rPr>
          <w:sz w:val="24"/>
        </w:rPr>
      </w:pPr>
      <w:r>
        <w:rPr>
          <w:color w:val="414042"/>
          <w:w w:val="95"/>
          <w:sz w:val="24"/>
        </w:rPr>
        <w:t>Banners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hoardings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on</w:t>
      </w:r>
      <w:r>
        <w:rPr>
          <w:color w:val="414042"/>
          <w:spacing w:val="-21"/>
          <w:w w:val="95"/>
          <w:sz w:val="24"/>
        </w:rPr>
        <w:t xml:space="preserve"> </w:t>
      </w:r>
      <w:r>
        <w:rPr>
          <w:color w:val="414042"/>
          <w:spacing w:val="-4"/>
          <w:w w:val="95"/>
          <w:sz w:val="24"/>
        </w:rPr>
        <w:t>UAE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NHS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at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prominent</w:t>
      </w:r>
      <w:r>
        <w:rPr>
          <w:color w:val="414042"/>
          <w:spacing w:val="-2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public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locations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12"/>
        <w:rPr>
          <w:sz w:val="24"/>
        </w:rPr>
      </w:pPr>
      <w:r>
        <w:rPr>
          <w:color w:val="414042"/>
          <w:w w:val="95"/>
          <w:sz w:val="24"/>
        </w:rPr>
        <w:t>Announcements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</w:t>
      </w:r>
      <w:r>
        <w:rPr>
          <w:color w:val="414042"/>
          <w:spacing w:val="-1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mosques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during</w:t>
      </w:r>
      <w:r>
        <w:rPr>
          <w:color w:val="414042"/>
          <w:spacing w:val="-1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prayer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times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12"/>
        <w:rPr>
          <w:sz w:val="24"/>
        </w:rPr>
      </w:pPr>
      <w:r>
        <w:rPr>
          <w:color w:val="414042"/>
          <w:w w:val="95"/>
          <w:sz w:val="24"/>
        </w:rPr>
        <w:t>Social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media: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Using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social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networking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sites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such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as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MOHP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Facebook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spacing w:val="-5"/>
          <w:w w:val="95"/>
          <w:sz w:val="24"/>
        </w:rPr>
        <w:t>Twitter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12"/>
        <w:rPr>
          <w:sz w:val="24"/>
        </w:rPr>
      </w:pPr>
      <w:r>
        <w:rPr>
          <w:color w:val="414042"/>
          <w:w w:val="95"/>
          <w:sz w:val="24"/>
        </w:rPr>
        <w:t>Radio</w:t>
      </w:r>
      <w:r>
        <w:rPr>
          <w:color w:val="414042"/>
          <w:spacing w:val="-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announcements</w:t>
      </w:r>
    </w:p>
    <w:p w:rsidR="00CE62C5" w:rsidRDefault="00280DE0">
      <w:pPr>
        <w:pStyle w:val="ListParagraph"/>
        <w:numPr>
          <w:ilvl w:val="0"/>
          <w:numId w:val="12"/>
        </w:numPr>
        <w:tabs>
          <w:tab w:val="left" w:pos="1588"/>
        </w:tabs>
        <w:spacing w:before="12"/>
        <w:rPr>
          <w:sz w:val="24"/>
        </w:rPr>
      </w:pPr>
      <w:r>
        <w:rPr>
          <w:color w:val="414042"/>
          <w:w w:val="95"/>
          <w:sz w:val="24"/>
        </w:rPr>
        <w:t>Newspaper</w:t>
      </w:r>
      <w:r>
        <w:rPr>
          <w:color w:val="414042"/>
          <w:spacing w:val="-1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advertisements</w:t>
      </w:r>
    </w:p>
    <w:p w:rsidR="00CE62C5" w:rsidRDefault="00CE62C5">
      <w:pPr>
        <w:rPr>
          <w:sz w:val="24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Heading2"/>
        <w:spacing w:before="54"/>
        <w:ind w:left="113"/>
        <w:jc w:val="both"/>
      </w:pPr>
      <w:bookmarkStart w:id="7" w:name="_TOC_250022"/>
      <w:bookmarkEnd w:id="7"/>
      <w:r>
        <w:rPr>
          <w:color w:val="58595B"/>
        </w:rPr>
        <w:lastRenderedPageBreak/>
        <w:t>Project timelines</w:t>
      </w:r>
    </w:p>
    <w:p w:rsidR="00CE62C5" w:rsidRDefault="00CE62C5">
      <w:pPr>
        <w:pStyle w:val="BodyText"/>
        <w:spacing w:before="5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113" w:right="1698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project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planning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started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early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2017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discussions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FCSA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5"/>
        </w:rPr>
        <w:t>approach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methodology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WHS.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These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discussions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also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held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EMRO </w:t>
      </w:r>
      <w:r>
        <w:rPr>
          <w:color w:val="414042"/>
          <w:w w:val="90"/>
        </w:rPr>
        <w:t>team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design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adopted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spacing w:val="-3"/>
          <w:w w:val="90"/>
        </w:rPr>
        <w:t>consistent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done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elsewhere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World.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8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7"/>
        </w:rPr>
        <w:t>nnin</w:t>
      </w:r>
      <w:r>
        <w:rPr>
          <w:color w:val="414042"/>
          <w:spacing w:val="6"/>
          <w:w w:val="87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li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w w:val="85"/>
        </w:rPr>
        <w:t xml:space="preserve">ling </w:t>
      </w:r>
      <w:r>
        <w:rPr>
          <w:color w:val="414042"/>
          <w:w w:val="90"/>
        </w:rPr>
        <w:t>design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final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frame,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programming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CAPI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tool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work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shown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illustration</w:t>
      </w:r>
      <w:r>
        <w:rPr>
          <w:color w:val="414042"/>
          <w:spacing w:val="46"/>
          <w:w w:val="95"/>
        </w:rPr>
        <w:t xml:space="preserve"> </w:t>
      </w:r>
      <w:r>
        <w:rPr>
          <w:color w:val="414042"/>
          <w:w w:val="95"/>
        </w:rPr>
        <w:t>below.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7"/>
        <w:rPr>
          <w:sz w:val="23"/>
        </w:rPr>
      </w:pPr>
    </w:p>
    <w:p w:rsidR="00CE62C5" w:rsidRDefault="00280DE0">
      <w:pPr>
        <w:spacing w:before="85"/>
        <w:ind w:left="1845" w:right="1994"/>
        <w:jc w:val="center"/>
        <w:rPr>
          <w:rFonts w:ascii="Calibri"/>
          <w:b/>
          <w:sz w:val="21"/>
        </w:rPr>
      </w:pPr>
      <w:r>
        <w:pict>
          <v:group id="_x0000_s1587" style="position:absolute;left:0;text-align:left;margin-left:59pt;margin-top:-105.35pt;width:235.6pt;height:231.7pt;z-index:-321786880;mso-position-horizontal-relative:page" coordorigin="1180,-2107" coordsize="4712,4634">
            <v:shape id="_x0000_s1617" type="#_x0000_t75" style="position:absolute;left:1577;top:-1876;width:1888;height:1591">
              <v:imagedata r:id="rId80" o:title=""/>
            </v:shape>
            <v:shape id="_x0000_s1616" style="position:absolute;left:1577;top:-1876;width:1888;height:1591" coordorigin="1577,-1875" coordsize="1888,1591" path="m3194,-285r-1540,l1621,-292r-25,-19l1580,-339r-3,-34l1770,-1808r9,-27l1796,-1856r24,-14l1847,-1875r1541,l3420,-1868r26,19l3462,-1821r3,34l3271,-352r-8,27l3246,-304r-24,14l3194,-285xe" filled="f" strokeweight=".36406mm">
              <v:path arrowok="t"/>
            </v:shape>
            <v:shape id="_x0000_s1615" type="#_x0000_t75" style="position:absolute;left:1746;top:-2108;width:1764;height:536">
              <v:imagedata r:id="rId81" o:title=""/>
            </v:shape>
            <v:shape id="_x0000_s1614" style="position:absolute;left:1442;top:-1042;width:1428;height:906" coordorigin="1443,-1041" coordsize="1428,906" path="m1547,-1041r-104,771l1447,-219r24,43l1511,-147r50,11l2870,-136e" filled="f" strokecolor="#b5b5b5" strokeweight=".1312mm">
              <v:path arrowok="t"/>
            </v:shape>
            <v:shape id="_x0000_s1613" type="#_x0000_t75" style="position:absolute;left:3973;top:-1876;width:1888;height:1591">
              <v:imagedata r:id="rId82" o:title=""/>
            </v:shape>
            <v:shape id="_x0000_s1612" style="position:absolute;left:3973;top:-1876;width:1888;height:1591" coordorigin="3974,-1875" coordsize="1888,1591" path="m5591,-285r-1540,l4018,-292r-26,-19l3976,-339r-2,-34l4167,-1808r8,-27l4193,-1856r23,-14l4244,-1875r1540,l5817,-1868r25,19l5858,-1821r3,34l5668,-352r-9,27l5642,-304r-24,14l5591,-285xe" filled="f" strokeweight=".36406mm">
              <v:path arrowok="t"/>
            </v:shape>
            <v:shape id="_x0000_s1611" type="#_x0000_t75" style="position:absolute;left:4143;top:-2108;width:1749;height:536">
              <v:imagedata r:id="rId83" o:title=""/>
            </v:shape>
            <v:shape id="_x0000_s1610" style="position:absolute;left:3923;top:-1042;width:1965;height:906" coordorigin="3923,-1041" coordsize="1965,906" path="m5887,-1041r-90,771l5793,-219r-24,43l5730,-147r-50,11l3923,-136e" filled="f" strokecolor="#b5b5b5" strokeweight=".1312mm">
              <v:path arrowok="t"/>
            </v:shape>
            <v:shape id="_x0000_s1609" style="position:absolute;left:1397;top:17;width:3258;height:411" coordorigin="1397,17" coordsize="3258,411" path="m4450,428r-2848,l1522,412r-65,-44l1413,302r-16,-79l1413,143r44,-65l1522,34r80,-17l4450,17r80,17l4595,78r44,65l4655,223r-16,79l4595,368r-65,44l4450,428xe" filled="f" strokecolor="#b5b5b5" strokeweight=".1312mm">
              <v:path arrowok="t"/>
            </v:shape>
            <v:shape id="_x0000_s1608" type="#_x0000_t75" style="position:absolute;left:3841;top:-219;width:164;height:164">
              <v:imagedata r:id="rId84" o:title=""/>
            </v:shape>
            <v:shape id="_x0000_s1607" type="#_x0000_t75" style="position:absolute;left:2788;top:-219;width:164;height:164">
              <v:imagedata r:id="rId84" o:title=""/>
            </v:shape>
            <v:shape id="_x0000_s1606" type="#_x0000_t75" style="position:absolute;left:1189;top:924;width:1888;height:1591">
              <v:imagedata r:id="rId85" o:title=""/>
            </v:shape>
            <v:shape id="_x0000_s1605" style="position:absolute;left:1189;top:924;width:1888;height:1591" coordorigin="1190,925" coordsize="1888,1591" path="m2807,2516r-1540,l1234,2508r-26,-19l1193,2461r-3,-34l1383,992r9,-27l1409,944r23,-14l1460,925r1540,l3033,932r26,19l3075,980r2,33l2884,2448r-9,27l2858,2496r-23,14l2807,2516xe" filled="f" strokeweight=".36406mm">
              <v:path arrowok="t"/>
            </v:shape>
            <v:shape id="_x0000_s1604" type="#_x0000_t75" style="position:absolute;left:1359;top:692;width:1764;height:536">
              <v:imagedata r:id="rId86" o:title=""/>
            </v:shape>
            <v:shape id="_x0000_s1603" style="position:absolute;left:1189;top:588;width:803;height:906" coordorigin="1189,589" coordsize="803,906" path="m1189,1494l1309,723r4,-51l1337,629r40,-29l1427,589r565,e" filled="f" strokecolor="#b5b5b5" strokeweight=".26283mm">
              <v:path arrowok="t"/>
            </v:shape>
            <v:shape id="_x0000_s1602" type="#_x0000_t75" style="position:absolute;left:1946;top:491;width:164;height:164">
              <v:imagedata r:id="rId87" o:title=""/>
            </v:shape>
            <v:shape id="_x0000_s1601" type="#_x0000_t75" style="position:absolute;left:3586;top:924;width:1888;height:1591">
              <v:imagedata r:id="rId88" o:title=""/>
            </v:shape>
            <v:shape id="_x0000_s1600" style="position:absolute;left:3586;top:924;width:1888;height:1591" coordorigin="3586,925" coordsize="1888,1591" path="m5203,2516r-1540,l3631,2508r-26,-19l3589,2461r-3,-34l3779,992r9,-27l3805,944r24,-14l3857,925r1540,l5429,932r26,19l5471,980r3,33l5281,2448r-9,27l5255,2496r-24,14l5203,2516xe" filled="f" strokeweight=".36406mm">
              <v:path arrowok="t"/>
            </v:shape>
            <v:shape id="_x0000_s1599" type="#_x0000_t75" style="position:absolute;left:3755;top:692;width:1749;height:536">
              <v:imagedata r:id="rId89" o:title=""/>
            </v:shape>
            <v:shape id="_x0000_s1598" style="position:absolute;left:3588;top:588;width:803;height:906" coordorigin="3589,589" coordsize="803,906" path="m3589,1494l3708,723r4,-51l3737,629r39,-29l3826,589r565,e" filled="f" strokecolor="#b5b5b5" strokeweight=".26283mm">
              <v:path arrowok="t"/>
            </v:shape>
            <v:shape id="_x0000_s1597" type="#_x0000_t75" style="position:absolute;left:4308;top:491;width:164;height:164">
              <v:imagedata r:id="rId87" o:title=""/>
            </v:shape>
            <v:shape id="_x0000_s1596" type="#_x0000_t202" style="position:absolute;left:2267;top:-1944;width:717;height:207" filled="f" stroked="f">
              <v:textbox inset="0,0,0,0">
                <w:txbxContent>
                  <w:p w:rsidR="00CE62C5" w:rsidRDefault="00280DE0">
                    <w:pPr>
                      <w:spacing w:line="207" w:lineRule="exact"/>
                      <w:rPr>
                        <w:rFonts w:ascii="Calibri"/>
                        <w:sz w:val="18"/>
                      </w:rPr>
                    </w:pPr>
                    <w:r>
                      <w:rPr>
                        <w:rFonts w:ascii="Calibri"/>
                        <w:color w:val="FFFFFF"/>
                        <w:sz w:val="18"/>
                      </w:rPr>
                      <w:t>Aug - Nov</w:t>
                    </w:r>
                  </w:p>
                </w:txbxContent>
              </v:textbox>
            </v:shape>
            <v:shape id="_x0000_s1595" type="#_x0000_t202" style="position:absolute;left:4653;top:-1944;width:655;height:207" filled="f" stroked="f">
              <v:textbox inset="0,0,0,0">
                <w:txbxContent>
                  <w:p w:rsidR="00CE62C5" w:rsidRDefault="00280DE0">
                    <w:pPr>
                      <w:spacing w:line="207" w:lineRule="exact"/>
                      <w:rPr>
                        <w:rFonts w:ascii="Calibri"/>
                        <w:sz w:val="18"/>
                      </w:rPr>
                    </w:pPr>
                    <w:r>
                      <w:rPr>
                        <w:rFonts w:ascii="Calibri"/>
                        <w:color w:val="FFFFFF"/>
                        <w:sz w:val="18"/>
                      </w:rPr>
                      <w:t>Oct</w:t>
                    </w:r>
                    <w:r>
                      <w:rPr>
                        <w:rFonts w:ascii="Calibri"/>
                        <w:color w:val="FFFFFF"/>
                        <w:spacing w:val="-19"/>
                        <w:sz w:val="18"/>
                      </w:rPr>
                      <w:t xml:space="preserve"> </w:t>
                    </w:r>
                    <w:r>
                      <w:rPr>
                        <w:rFonts w:ascii="Calibri"/>
                        <w:color w:val="FFFFFF"/>
                        <w:sz w:val="18"/>
                      </w:rPr>
                      <w:t>2017</w:t>
                    </w:r>
                  </w:p>
                </w:txbxContent>
              </v:textbox>
            </v:shape>
            <v:shape id="_x0000_s1594" type="#_x0000_t202" style="position:absolute;left:1753;top:-1391;width:1518;height:667" filled="f" stroked="f">
              <v:textbox inset="0,0,0,0">
                <w:txbxContent>
                  <w:p w:rsidR="00CE62C5" w:rsidRDefault="00280DE0">
                    <w:pPr>
                      <w:spacing w:line="292" w:lineRule="auto"/>
                      <w:ind w:left="311" w:right="8" w:hanging="312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z w:val="16"/>
                      </w:rPr>
                      <w:t>Sample</w:t>
                    </w:r>
                    <w:r>
                      <w:rPr>
                        <w:rFonts w:ascii="Calibri"/>
                        <w:color w:val="58595B"/>
                        <w:spacing w:val="-21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z w:val="16"/>
                      </w:rPr>
                      <w:t>Design</w:t>
                    </w:r>
                    <w:r>
                      <w:rPr>
                        <w:rFonts w:ascii="Calibri"/>
                        <w:color w:val="58595B"/>
                        <w:spacing w:val="-20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z w:val="16"/>
                      </w:rPr>
                      <w:t>and</w:t>
                    </w:r>
                    <w:r>
                      <w:rPr>
                        <w:rFonts w:ascii="Calibri"/>
                        <w:color w:val="58595B"/>
                        <w:spacing w:val="-20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pacing w:val="-5"/>
                        <w:sz w:val="16"/>
                      </w:rPr>
                      <w:t xml:space="preserve">Final </w:t>
                    </w:r>
                    <w:r>
                      <w:rPr>
                        <w:rFonts w:ascii="Calibri"/>
                        <w:color w:val="58595B"/>
                        <w:sz w:val="16"/>
                      </w:rPr>
                      <w:t>Sample</w:t>
                    </w:r>
                    <w:r>
                      <w:rPr>
                        <w:rFonts w:ascii="Calibri"/>
                        <w:color w:val="58595B"/>
                        <w:spacing w:val="-9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pacing w:val="-3"/>
                        <w:sz w:val="16"/>
                      </w:rPr>
                      <w:t>Frame</w:t>
                    </w:r>
                  </w:p>
                  <w:p w:rsidR="00CE62C5" w:rsidRDefault="00280DE0">
                    <w:pPr>
                      <w:ind w:left="38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z w:val="16"/>
                      </w:rPr>
                      <w:t>(Sampling Committee)</w:t>
                    </w:r>
                  </w:p>
                </w:txbxContent>
              </v:textbox>
            </v:shape>
            <v:shape id="_x0000_s1593" type="#_x0000_t202" style="position:absolute;left:4343;top:-1391;width:1136;height:667" filled="f" stroked="f">
              <v:textbox inset="0,0,0,0">
                <w:txbxContent>
                  <w:p w:rsidR="00CE62C5" w:rsidRDefault="00280DE0">
                    <w:pPr>
                      <w:spacing w:line="292" w:lineRule="auto"/>
                      <w:ind w:right="17"/>
                      <w:jc w:val="center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z w:val="16"/>
                      </w:rPr>
                      <w:t>Training, pilot &amp; testing</w:t>
                    </w:r>
                  </w:p>
                  <w:p w:rsidR="00CE62C5" w:rsidRDefault="00280DE0">
                    <w:pPr>
                      <w:ind w:right="18"/>
                      <w:jc w:val="center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pacing w:val="-3"/>
                        <w:w w:val="105"/>
                        <w:sz w:val="16"/>
                      </w:rPr>
                      <w:t>(MOHAP+IQVIA)</w:t>
                    </w:r>
                  </w:p>
                </w:txbxContent>
              </v:textbox>
            </v:shape>
            <v:shape id="_x0000_s1592" type="#_x0000_t202" style="position:absolute;left:2806;top:100;width:428;height:247" filled="f" stroked="f">
              <v:textbox inset="0,0,0,0">
                <w:txbxContent>
                  <w:p w:rsidR="00CE62C5" w:rsidRDefault="00280DE0">
                    <w:pPr>
                      <w:spacing w:line="241" w:lineRule="exact"/>
                      <w:rPr>
                        <w:rFonts w:ascii="Calibri"/>
                        <w:b/>
                        <w:sz w:val="21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21"/>
                      </w:rPr>
                      <w:t>2017</w:t>
                    </w:r>
                  </w:p>
                </w:txbxContent>
              </v:textbox>
            </v:shape>
            <v:shape id="_x0000_s1591" type="#_x0000_t202" style="position:absolute;left:1859;top:856;width:759;height:207" filled="f" stroked="f">
              <v:textbox inset="0,0,0,0">
                <w:txbxContent>
                  <w:p w:rsidR="00CE62C5" w:rsidRDefault="00280DE0">
                    <w:pPr>
                      <w:spacing w:line="207" w:lineRule="exact"/>
                      <w:rPr>
                        <w:rFonts w:ascii="Calibri"/>
                        <w:sz w:val="18"/>
                      </w:rPr>
                    </w:pPr>
                    <w:r>
                      <w:rPr>
                        <w:rFonts w:ascii="Calibri"/>
                        <w:color w:val="FFFFFF"/>
                        <w:sz w:val="18"/>
                      </w:rPr>
                      <w:t>May</w:t>
                    </w:r>
                    <w:r>
                      <w:rPr>
                        <w:rFonts w:ascii="Calibri"/>
                        <w:color w:val="FFFFFF"/>
                        <w:spacing w:val="-20"/>
                        <w:sz w:val="18"/>
                      </w:rPr>
                      <w:t xml:space="preserve"> </w:t>
                    </w:r>
                    <w:r>
                      <w:rPr>
                        <w:rFonts w:ascii="Calibri"/>
                        <w:color w:val="FFFFFF"/>
                        <w:sz w:val="18"/>
                      </w:rPr>
                      <w:t>-</w:t>
                    </w:r>
                    <w:r>
                      <w:rPr>
                        <w:rFonts w:ascii="Calibri"/>
                        <w:color w:val="FFFFFF"/>
                        <w:spacing w:val="-20"/>
                        <w:sz w:val="18"/>
                      </w:rPr>
                      <w:t xml:space="preserve"> </w:t>
                    </w:r>
                    <w:r>
                      <w:rPr>
                        <w:rFonts w:ascii="Calibri"/>
                        <w:color w:val="FFFFFF"/>
                        <w:sz w:val="18"/>
                      </w:rPr>
                      <w:t>Sept</w:t>
                    </w:r>
                  </w:p>
                </w:txbxContent>
              </v:textbox>
            </v:shape>
            <v:shape id="_x0000_s1590" type="#_x0000_t202" style="position:absolute;left:4252;top:856;width:684;height:207" filled="f" stroked="f">
              <v:textbox inset="0,0,0,0">
                <w:txbxContent>
                  <w:p w:rsidR="00CE62C5" w:rsidRDefault="00280DE0">
                    <w:pPr>
                      <w:spacing w:line="207" w:lineRule="exact"/>
                      <w:rPr>
                        <w:rFonts w:ascii="Calibri"/>
                        <w:sz w:val="18"/>
                      </w:rPr>
                    </w:pPr>
                    <w:r>
                      <w:rPr>
                        <w:rFonts w:ascii="Calibri"/>
                        <w:color w:val="FFFFFF"/>
                        <w:sz w:val="18"/>
                      </w:rPr>
                      <w:t>July</w:t>
                    </w:r>
                    <w:r>
                      <w:rPr>
                        <w:rFonts w:ascii="Calibri"/>
                        <w:color w:val="FFFFFF"/>
                        <w:spacing w:val="-18"/>
                        <w:sz w:val="18"/>
                      </w:rPr>
                      <w:t xml:space="preserve"> </w:t>
                    </w:r>
                    <w:r>
                      <w:rPr>
                        <w:rFonts w:ascii="Calibri"/>
                        <w:color w:val="FFFFFF"/>
                        <w:sz w:val="18"/>
                      </w:rPr>
                      <w:t>-</w:t>
                    </w:r>
                    <w:r>
                      <w:rPr>
                        <w:rFonts w:ascii="Calibri"/>
                        <w:color w:val="FFFFFF"/>
                        <w:spacing w:val="-17"/>
                        <w:sz w:val="18"/>
                      </w:rPr>
                      <w:t xml:space="preserve"> </w:t>
                    </w:r>
                    <w:r>
                      <w:rPr>
                        <w:rFonts w:ascii="Calibri"/>
                        <w:color w:val="FFFFFF"/>
                        <w:sz w:val="18"/>
                      </w:rPr>
                      <w:t>Nov</w:t>
                    </w:r>
                  </w:p>
                </w:txbxContent>
              </v:textbox>
            </v:shape>
            <v:shape id="_x0000_s1589" type="#_x0000_t202" style="position:absolute;left:1405;top:1409;width:1439;height:667" filled="f" stroked="f">
              <v:textbox inset="0,0,0,0">
                <w:txbxContent>
                  <w:p w:rsidR="00CE62C5" w:rsidRDefault="00280DE0">
                    <w:pPr>
                      <w:spacing w:line="188" w:lineRule="exact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pacing w:val="-3"/>
                        <w:sz w:val="16"/>
                      </w:rPr>
                      <w:t>Review,</w:t>
                    </w:r>
                    <w:r>
                      <w:rPr>
                        <w:rFonts w:ascii="Calibri"/>
                        <w:color w:val="58595B"/>
                        <w:spacing w:val="-23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pacing w:val="-3"/>
                        <w:sz w:val="16"/>
                      </w:rPr>
                      <w:t>translation</w:t>
                    </w:r>
                    <w:r>
                      <w:rPr>
                        <w:rFonts w:ascii="Calibri"/>
                        <w:color w:val="58595B"/>
                        <w:spacing w:val="-23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pacing w:val="-2"/>
                        <w:sz w:val="16"/>
                      </w:rPr>
                      <w:t>and</w:t>
                    </w:r>
                  </w:p>
                  <w:p w:rsidR="00CE62C5" w:rsidRDefault="00280DE0">
                    <w:pPr>
                      <w:spacing w:line="240" w:lineRule="atLeast"/>
                      <w:ind w:left="208" w:right="-16" w:hanging="209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w w:val="95"/>
                        <w:sz w:val="16"/>
                      </w:rPr>
                      <w:t xml:space="preserve">Finalize Questionnaires </w:t>
                    </w:r>
                    <w:r>
                      <w:rPr>
                        <w:rFonts w:ascii="Calibri"/>
                        <w:color w:val="58595B"/>
                        <w:sz w:val="16"/>
                      </w:rPr>
                      <w:t>(PH committee)</w:t>
                    </w:r>
                  </w:p>
                </w:txbxContent>
              </v:textbox>
            </v:shape>
            <v:shape id="_x0000_s1588" type="#_x0000_t202" style="position:absolute;left:3748;top:1409;width:1553;height:667" filled="f" stroked="f">
              <v:textbox inset="0,0,0,0">
                <w:txbxContent>
                  <w:p w:rsidR="00CE62C5" w:rsidRDefault="00280DE0">
                    <w:pPr>
                      <w:spacing w:line="292" w:lineRule="auto"/>
                      <w:ind w:right="18"/>
                      <w:jc w:val="center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w w:val="95"/>
                        <w:sz w:val="16"/>
                      </w:rPr>
                      <w:t xml:space="preserve">Programming and </w:t>
                    </w:r>
                    <w:r>
                      <w:rPr>
                        <w:rFonts w:ascii="Calibri"/>
                        <w:color w:val="58595B"/>
                        <w:spacing w:val="-3"/>
                        <w:w w:val="95"/>
                        <w:sz w:val="16"/>
                      </w:rPr>
                      <w:t xml:space="preserve">Server </w:t>
                    </w:r>
                    <w:r>
                      <w:rPr>
                        <w:rFonts w:ascii="Calibri"/>
                        <w:color w:val="58595B"/>
                        <w:sz w:val="16"/>
                      </w:rPr>
                      <w:t>setup</w:t>
                    </w:r>
                  </w:p>
                  <w:p w:rsidR="00CE62C5" w:rsidRDefault="00280DE0">
                    <w:pPr>
                      <w:ind w:right="19"/>
                      <w:jc w:val="center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pacing w:val="-2"/>
                        <w:w w:val="105"/>
                        <w:sz w:val="16"/>
                      </w:rPr>
                      <w:t>(PH</w:t>
                    </w:r>
                    <w:r>
                      <w:rPr>
                        <w:rFonts w:ascii="Calibri"/>
                        <w:color w:val="58595B"/>
                        <w:spacing w:val="-17"/>
                        <w:w w:val="105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w w:val="105"/>
                        <w:sz w:val="16"/>
                      </w:rPr>
                      <w:t>Commiiee</w:t>
                    </w:r>
                    <w:r>
                      <w:rPr>
                        <w:rFonts w:ascii="Calibri"/>
                        <w:color w:val="58595B"/>
                        <w:spacing w:val="-16"/>
                        <w:w w:val="105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w w:val="105"/>
                        <w:sz w:val="16"/>
                      </w:rPr>
                      <w:t>+</w:t>
                    </w:r>
                    <w:r>
                      <w:rPr>
                        <w:rFonts w:ascii="Calibri"/>
                        <w:color w:val="58595B"/>
                        <w:spacing w:val="-17"/>
                        <w:w w:val="105"/>
                        <w:sz w:val="16"/>
                      </w:rPr>
                      <w:t xml:space="preserve"> </w:t>
                    </w:r>
                    <w:r>
                      <w:rPr>
                        <w:rFonts w:ascii="Calibri"/>
                        <w:color w:val="58595B"/>
                        <w:spacing w:val="-3"/>
                        <w:w w:val="105"/>
                        <w:sz w:val="16"/>
                      </w:rPr>
                      <w:t>IQVIA)</w:t>
                    </w:r>
                  </w:p>
                </w:txbxContent>
              </v:textbox>
            </v:shape>
            <w10:wrap anchorx="page"/>
          </v:group>
        </w:pict>
      </w:r>
      <w:r>
        <w:pict>
          <v:group id="_x0000_s1578" style="position:absolute;left:0;text-align:left;margin-left:363.45pt;margin-top:-105.35pt;width:144.15pt;height:126.95pt;z-index:-321783808;mso-position-horizontal-relative:page" coordorigin="7269,-2107" coordsize="2883,2539">
            <v:shape id="_x0000_s1586" type="#_x0000_t75" style="position:absolute;left:7396;top:-1876;width:2728;height:1591">
              <v:imagedata r:id="rId90" o:title=""/>
            </v:shape>
            <v:shape id="_x0000_s1585" style="position:absolute;left:7396;top:-1876;width:2728;height:1591" coordorigin="7397,-1875" coordsize="2728,1591" path="m9854,-285r-2380,l7441,-292r-26,-19l7400,-339r-3,-34l7590,-1808r9,-27l7616,-1856r23,-14l7667,-1875r2380,l10080,-1868r26,19l10121,-1821r3,34l9931,-352r-9,27l9905,-304r-23,14l9854,-285xe" filled="f" strokeweight=".36406mm">
              <v:path arrowok="t"/>
            </v:shape>
            <v:shape id="_x0000_s1584" type="#_x0000_t75" style="position:absolute;left:7563;top:-2108;width:2589;height:536">
              <v:imagedata r:id="rId91" o:title=""/>
            </v:shape>
            <v:shape id="_x0000_s1583" style="position:absolute;left:7272;top:-1042;width:2536;height:906" coordorigin="7272,-1041" coordsize="2536,906" path="m7376,-1041r-104,771l7277,-219r24,43l7340,-147r50,11l9808,-136e" filled="f" strokecolor="#b5b5b5" strokeweight=".1312mm">
              <v:path arrowok="t"/>
            </v:shape>
            <v:shape id="_x0000_s1582" style="position:absolute;left:8134;top:17;width:1918;height:411" coordorigin="8134,17" coordsize="1918,411" path="m9846,428r-1506,l8260,412r-66,-44l8150,302r-16,-79l8150,143r44,-65l8260,34r80,-17l9846,17r80,17l9992,78r43,65l10052,223r-17,79l9992,368r-66,44l9846,428xe" filled="f" strokecolor="#b5b5b5" strokeweight=".1312mm">
              <v:path arrowok="t"/>
            </v:shape>
            <v:shape id="_x0000_s1581" type="#_x0000_t75" style="position:absolute;left:9753;top:-219;width:164;height:164">
              <v:imagedata r:id="rId84" o:title=""/>
            </v:shape>
            <v:shape id="_x0000_s1580" type="#_x0000_t202" style="position:absolute;left:7768;top:-1944;width:1990;height:1459" filled="f" stroked="f">
              <v:textbox inset="0,0,0,0">
                <w:txbxContent>
                  <w:p w:rsidR="00CE62C5" w:rsidRDefault="00280DE0">
                    <w:pPr>
                      <w:spacing w:line="207" w:lineRule="exact"/>
                      <w:ind w:left="235"/>
                      <w:rPr>
                        <w:rFonts w:ascii="Calibri"/>
                        <w:sz w:val="18"/>
                      </w:rPr>
                    </w:pPr>
                    <w:r>
                      <w:rPr>
                        <w:rFonts w:ascii="Calibri"/>
                        <w:color w:val="FFFFFF"/>
                        <w:sz w:val="18"/>
                      </w:rPr>
                      <w:t>May 2018 - March 2019</w:t>
                    </w:r>
                  </w:p>
                  <w:p w:rsidR="00CE62C5" w:rsidRDefault="00CE62C5">
                    <w:pPr>
                      <w:spacing w:before="7"/>
                      <w:rPr>
                        <w:sz w:val="25"/>
                      </w:rPr>
                    </w:pPr>
                  </w:p>
                  <w:p w:rsidR="00CE62C5" w:rsidRDefault="00280DE0">
                    <w:pPr>
                      <w:spacing w:line="240" w:lineRule="atLeast"/>
                      <w:ind w:right="18" w:firstLine="1"/>
                      <w:jc w:val="center"/>
                      <w:rPr>
                        <w:rFonts w:ascii="Calibri"/>
                        <w:sz w:val="16"/>
                      </w:rPr>
                    </w:pPr>
                    <w:r>
                      <w:rPr>
                        <w:rFonts w:ascii="Calibri"/>
                        <w:color w:val="58595B"/>
                        <w:sz w:val="16"/>
                      </w:rPr>
                      <w:t xml:space="preserve">Data cleaning, Data weights, tabulations &amp; PH </w:t>
                    </w:r>
                    <w:r>
                      <w:rPr>
                        <w:rFonts w:ascii="Calibri"/>
                        <w:color w:val="58595B"/>
                        <w:spacing w:val="-3"/>
                        <w:sz w:val="16"/>
                      </w:rPr>
                      <w:t xml:space="preserve">Committee </w:t>
                    </w:r>
                    <w:r>
                      <w:rPr>
                        <w:rFonts w:ascii="Calibri"/>
                        <w:color w:val="58595B"/>
                        <w:w w:val="95"/>
                        <w:sz w:val="16"/>
                      </w:rPr>
                      <w:t xml:space="preserve">Reviews final report </w:t>
                    </w:r>
                    <w:r>
                      <w:rPr>
                        <w:rFonts w:ascii="Calibri"/>
                        <w:color w:val="58595B"/>
                        <w:spacing w:val="-3"/>
                        <w:w w:val="95"/>
                        <w:sz w:val="16"/>
                      </w:rPr>
                      <w:t xml:space="preserve">preparation </w:t>
                    </w:r>
                    <w:r>
                      <w:rPr>
                        <w:rFonts w:ascii="Calibri"/>
                        <w:color w:val="58595B"/>
                        <w:spacing w:val="-3"/>
                        <w:sz w:val="16"/>
                      </w:rPr>
                      <w:t>(MOHAP+IQVIA+FCSA)</w:t>
                    </w:r>
                  </w:p>
                </w:txbxContent>
              </v:textbox>
            </v:shape>
            <v:shape id="_x0000_s1579" type="#_x0000_t202" style="position:absolute;left:8932;top:100;width:428;height:247" filled="f" stroked="f">
              <v:textbox inset="0,0,0,0">
                <w:txbxContent>
                  <w:p w:rsidR="00CE62C5" w:rsidRDefault="00280DE0">
                    <w:pPr>
                      <w:spacing w:line="241" w:lineRule="exact"/>
                      <w:rPr>
                        <w:rFonts w:ascii="Calibri"/>
                        <w:b/>
                        <w:sz w:val="21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21"/>
                      </w:rPr>
                      <w:t>2019</w:t>
                    </w:r>
                  </w:p>
                </w:txbxContent>
              </v:textbox>
            </v:shape>
            <w10:wrap anchorx="page"/>
          </v:group>
        </w:pict>
      </w:r>
      <w:r>
        <w:pict>
          <v:group id="_x0000_s1571" style="position:absolute;left:0;text-align:left;margin-left:238.5pt;margin-top:.7pt;width:163.3pt;height:125.65pt;z-index:-321782784;mso-position-horizontal-relative:page" coordorigin="4770,14" coordsize="3266,2513">
            <v:shape id="_x0000_s1577" type="#_x0000_t75" style="position:absolute;left:5950;top:924;width:1888;height:1591">
              <v:imagedata r:id="rId92" o:title=""/>
            </v:shape>
            <v:shape id="_x0000_s1576" style="position:absolute;left:5950;top:924;width:1888;height:1591" coordorigin="5950,925" coordsize="1888,1591" path="m7567,2516r-1540,l5994,2508r-25,-19l5953,2461r-3,-34l6143,992r9,-27l6169,944r24,-14l6220,925r1541,l7793,932r26,19l7835,980r3,33l7644,2448r-8,27l7619,2496r-24,14l7567,2516xe" filled="f" strokeweight=".36406mm">
              <v:path arrowok="t"/>
            </v:shape>
            <v:shape id="_x0000_s1575" type="#_x0000_t75" style="position:absolute;left:6116;top:692;width:1749;height:536">
              <v:imagedata r:id="rId93" o:title=""/>
            </v:shape>
            <v:shape id="_x0000_s1574" style="position:absolute;left:5946;top:588;width:1026;height:906" coordorigin="5947,589" coordsize="1026,906" path="m5947,1494l6066,723r4,-51l6095,629r39,-29l6184,589r788,e" filled="f" strokecolor="#b5b5b5" strokeweight=".26283mm">
              <v:path arrowok="t"/>
            </v:shape>
            <v:shape id="_x0000_s1573" style="position:absolute;left:4773;top:17;width:3258;height:411" coordorigin="4774,17" coordsize="3258,411" path="m7827,428r-2848,l4899,412r-65,-44l4790,302r-16,-79l4790,143r44,-65l4899,34r80,-17l7827,17r79,17l7972,78r44,65l8032,223r-16,79l7972,368r-66,44l7827,428xe" filled="f" strokecolor="#b5b5b5" strokeweight=".1312mm">
              <v:path arrowok="t"/>
            </v:shape>
            <v:shape id="_x0000_s1572" type="#_x0000_t75" style="position:absolute;left:6890;top:491;width:164;height:164">
              <v:imagedata r:id="rId84" o:title=""/>
            </v:shape>
            <w10:wrap anchorx="page"/>
          </v:group>
        </w:pict>
      </w:r>
      <w:r>
        <w:rPr>
          <w:rFonts w:ascii="Calibri"/>
          <w:b/>
          <w:color w:val="58595B"/>
          <w:sz w:val="21"/>
        </w:rPr>
        <w:t>2018</w:t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spacing w:before="1"/>
        <w:rPr>
          <w:rFonts w:ascii="Calibri"/>
          <w:b/>
          <w:sz w:val="21"/>
        </w:rPr>
      </w:pPr>
    </w:p>
    <w:p w:rsidR="00CE62C5" w:rsidRDefault="00280DE0">
      <w:pPr>
        <w:spacing w:before="1"/>
        <w:ind w:left="1845" w:right="827"/>
        <w:jc w:val="center"/>
        <w:rPr>
          <w:rFonts w:ascii="Calibri"/>
          <w:sz w:val="18"/>
        </w:rPr>
      </w:pPr>
      <w:r>
        <w:rPr>
          <w:rFonts w:ascii="Calibri"/>
          <w:color w:val="FFFFFF"/>
          <w:sz w:val="18"/>
        </w:rPr>
        <w:t>Nov - Apr (6 months)</w:t>
      </w:r>
    </w:p>
    <w:p w:rsidR="00CE62C5" w:rsidRDefault="00CE62C5">
      <w:pPr>
        <w:pStyle w:val="BodyText"/>
        <w:spacing w:before="2"/>
        <w:rPr>
          <w:rFonts w:ascii="Calibri"/>
          <w:sz w:val="20"/>
        </w:rPr>
      </w:pPr>
    </w:p>
    <w:p w:rsidR="00CE62C5" w:rsidRDefault="00280DE0">
      <w:pPr>
        <w:spacing w:before="93" w:line="292" w:lineRule="auto"/>
        <w:ind w:left="5309" w:right="4458" w:firstLine="1"/>
        <w:jc w:val="center"/>
        <w:rPr>
          <w:rFonts w:ascii="Calibri"/>
          <w:sz w:val="16"/>
        </w:rPr>
      </w:pPr>
      <w:r>
        <w:rPr>
          <w:rFonts w:ascii="Calibri"/>
          <w:color w:val="58595B"/>
          <w:sz w:val="16"/>
        </w:rPr>
        <w:t xml:space="preserve">Actual fieldwork </w:t>
      </w:r>
      <w:r>
        <w:rPr>
          <w:rFonts w:ascii="Calibri"/>
          <w:color w:val="58595B"/>
          <w:w w:val="105"/>
          <w:sz w:val="16"/>
        </w:rPr>
        <w:t>(MOHAP+IQVIA)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5"/>
        <w:rPr>
          <w:rFonts w:ascii="Calibri"/>
          <w:sz w:val="18"/>
        </w:rPr>
      </w:pPr>
    </w:p>
    <w:p w:rsidR="00CE62C5" w:rsidRDefault="00280DE0">
      <w:pPr>
        <w:pStyle w:val="Heading2"/>
        <w:spacing w:before="84"/>
        <w:ind w:left="113"/>
        <w:jc w:val="both"/>
      </w:pPr>
      <w:bookmarkStart w:id="8" w:name="_TOC_250021"/>
      <w:bookmarkEnd w:id="8"/>
      <w:r>
        <w:rPr>
          <w:color w:val="58595B"/>
        </w:rPr>
        <w:t>Sample Design</w:t>
      </w:r>
    </w:p>
    <w:p w:rsidR="00CE62C5" w:rsidRDefault="00280DE0">
      <w:pPr>
        <w:pStyle w:val="BodyText"/>
        <w:spacing w:before="184" w:line="225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nationally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representative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10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 xml:space="preserve">n </w:t>
      </w:r>
      <w:r>
        <w:rPr>
          <w:color w:val="414042"/>
          <w:w w:val="95"/>
        </w:rPr>
        <w:t>was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w w:val="95"/>
        </w:rPr>
        <w:t>implemented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led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by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0"/>
          <w:w w:val="95"/>
        </w:rPr>
        <w:t xml:space="preserve"> </w:t>
      </w:r>
      <w:r>
        <w:rPr>
          <w:color w:val="414042"/>
          <w:w w:val="95"/>
        </w:rPr>
        <w:t>FCSA.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7"/>
        <w:jc w:val="both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1"/>
          <w:w w:val="88"/>
        </w:rPr>
        <w:t>b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2"/>
          <w:w w:val="86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3"/>
        </w:rPr>
        <w:t xml:space="preserve"> </w:t>
      </w:r>
      <w:r>
        <w:rPr>
          <w:color w:val="414042"/>
          <w:w w:val="81"/>
        </w:rPr>
        <w:t xml:space="preserve">The </w:t>
      </w:r>
      <w:r>
        <w:rPr>
          <w:color w:val="414042"/>
          <w:w w:val="92"/>
        </w:rPr>
        <w:t>fi</w:t>
      </w:r>
      <w:r>
        <w:rPr>
          <w:color w:val="414042"/>
          <w:spacing w:val="-2"/>
          <w:w w:val="92"/>
        </w:rPr>
        <w:t>r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w w:val="85"/>
        </w:rPr>
        <w:t>ling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n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ifi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4"/>
          <w:w w:val="64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 xml:space="preserve">, </w:t>
      </w:r>
      <w:r>
        <w:rPr>
          <w:color w:val="414042"/>
          <w:w w:val="90"/>
        </w:rPr>
        <w:t>(except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some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Emirates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use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stratification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two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strata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like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Emirate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Abu </w:t>
      </w:r>
      <w:r>
        <w:rPr>
          <w:color w:val="414042"/>
          <w:w w:val="88"/>
        </w:rPr>
        <w:t>D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8"/>
        </w:rPr>
        <w:t>i),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ding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7"/>
        </w:rPr>
        <w:t xml:space="preserve"> </w:t>
      </w:r>
      <w:r>
        <w:rPr>
          <w:color w:val="414042"/>
          <w:w w:val="70"/>
        </w:rPr>
        <w:t>1: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 xml:space="preserve">a </w:t>
      </w:r>
      <w:r>
        <w:rPr>
          <w:color w:val="414042"/>
          <w:w w:val="95"/>
        </w:rPr>
        <w:t>2:</w:t>
      </w:r>
      <w:r>
        <w:rPr>
          <w:color w:val="414042"/>
          <w:spacing w:val="18"/>
          <w:w w:val="95"/>
        </w:rPr>
        <w:t xml:space="preserve"> </w:t>
      </w:r>
      <w:r>
        <w:rPr>
          <w:color w:val="414042"/>
          <w:w w:val="95"/>
        </w:rPr>
        <w:t>non-Emirati.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8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w w:val="85"/>
        </w:rPr>
        <w:t>ling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n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6"/>
        </w:rPr>
        <w:t>ding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2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ill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86"/>
        </w:rPr>
        <w:t>ding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4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4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95"/>
        </w:rPr>
        <w:t>population per</w:t>
      </w:r>
      <w:r>
        <w:rPr>
          <w:color w:val="414042"/>
          <w:spacing w:val="5"/>
          <w:w w:val="95"/>
        </w:rPr>
        <w:t xml:space="preserve"> </w:t>
      </w:r>
      <w:r>
        <w:rPr>
          <w:color w:val="414042"/>
          <w:w w:val="95"/>
        </w:rPr>
        <w:t>km2.</w:t>
      </w:r>
    </w:p>
    <w:p w:rsidR="00CE62C5" w:rsidRDefault="00280DE0">
      <w:pPr>
        <w:pStyle w:val="BodyText"/>
        <w:spacing w:before="1" w:line="225" w:lineRule="auto"/>
        <w:ind w:left="113" w:right="1697"/>
        <w:jc w:val="both"/>
      </w:pPr>
      <w:r>
        <w:rPr>
          <w:color w:val="414042"/>
          <w:spacing w:val="4"/>
          <w:w w:val="64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81"/>
        </w:rPr>
        <w:t>sifi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3"/>
        </w:rPr>
        <w:t xml:space="preserve"> </w:t>
      </w:r>
      <w:r>
        <w:rPr>
          <w:color w:val="414042"/>
          <w:w w:val="88"/>
        </w:rPr>
        <w:t>if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</w:rPr>
        <w:t xml:space="preserve"> </w:t>
      </w:r>
      <w:r>
        <w:rPr>
          <w:color w:val="414042"/>
          <w:w w:val="76"/>
        </w:rPr>
        <w:t>50%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91"/>
        </w:rPr>
        <w:t>N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n-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1"/>
        </w:rPr>
        <w:t xml:space="preserve"> </w:t>
      </w:r>
      <w:r>
        <w:rPr>
          <w:color w:val="414042"/>
          <w:w w:val="88"/>
        </w:rPr>
        <w:t>if</w:t>
      </w:r>
      <w:r>
        <w:rPr>
          <w:color w:val="414042"/>
          <w:spacing w:val="-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"/>
        </w:rPr>
        <w:t xml:space="preserve"> </w:t>
      </w:r>
      <w:r>
        <w:rPr>
          <w:color w:val="414042"/>
          <w:w w:val="76"/>
        </w:rPr>
        <w:t>50%</w:t>
      </w:r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3"/>
        </w:rPr>
        <w:t>n-</w:t>
      </w:r>
      <w:r>
        <w:rPr>
          <w:color w:val="414042"/>
          <w:spacing w:val="-2"/>
          <w:w w:val="83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8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sampling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guidelines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recommended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spacing w:val="-3"/>
          <w:w w:val="85"/>
        </w:rPr>
        <w:t>target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size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10000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 xml:space="preserve">wherein </w:t>
      </w:r>
      <w:r>
        <w:rPr>
          <w:color w:val="414042"/>
          <w:w w:val="95"/>
        </w:rPr>
        <w:t>the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primary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sampling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units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(PSUs)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will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households.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FCSA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provided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operational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definitions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(All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persons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living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under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one roof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occupying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separate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housing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unit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(dwelling),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either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direct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access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outside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(or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 xml:space="preserve">to </w:t>
      </w:r>
      <w:r>
        <w:rPr>
          <w:color w:val="414042"/>
          <w:w w:val="73"/>
        </w:rPr>
        <w:t>a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80"/>
        </w:rPr>
        <w:t>a)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5"/>
        </w:rPr>
        <w:t xml:space="preserve"> </w:t>
      </w:r>
      <w:r>
        <w:rPr>
          <w:color w:val="414042"/>
          <w:w w:val="79"/>
        </w:rPr>
        <w:t xml:space="preserve">6 </w:t>
      </w:r>
      <w:r>
        <w:rPr>
          <w:color w:val="414042"/>
          <w:w w:val="90"/>
        </w:rPr>
        <w:t>months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year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preceded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members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shall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spacing w:val="-3"/>
          <w:w w:val="90"/>
        </w:rPr>
        <w:t>related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blood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or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680" w:right="1131"/>
        <w:jc w:val="both"/>
      </w:pPr>
      <w:r>
        <w:rPr>
          <w:color w:val="414042"/>
          <w:spacing w:val="-4"/>
          <w:w w:val="90"/>
        </w:rPr>
        <w:lastRenderedPageBreak/>
        <w:t>law,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where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spacing w:val="-3"/>
          <w:w w:val="90"/>
        </w:rPr>
        <w:t>constitute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family.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spacing w:val="-2"/>
          <w:w w:val="90"/>
        </w:rPr>
        <w:t>may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consist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single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family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some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 xml:space="preserve">other </w:t>
      </w:r>
      <w:r>
        <w:rPr>
          <w:color w:val="414042"/>
          <w:w w:val="95"/>
        </w:rPr>
        <w:t>grouping of</w:t>
      </w:r>
      <w:r>
        <w:rPr>
          <w:color w:val="414042"/>
          <w:spacing w:val="21"/>
          <w:w w:val="95"/>
        </w:rPr>
        <w:t xml:space="preserve"> </w:t>
      </w:r>
      <w:r>
        <w:rPr>
          <w:color w:val="414042"/>
          <w:w w:val="95"/>
        </w:rPr>
        <w:t>people)</w:t>
      </w:r>
    </w:p>
    <w:p w:rsidR="00CE62C5" w:rsidRDefault="00280DE0">
      <w:pPr>
        <w:pStyle w:val="BodyText"/>
        <w:spacing w:before="188" w:line="248" w:lineRule="exact"/>
        <w:ind w:left="680"/>
      </w:pPr>
      <w:r>
        <w:rPr>
          <w:color w:val="DA1A32"/>
          <w:w w:val="92"/>
        </w:rPr>
        <w:t>A</w:t>
      </w:r>
      <w:r>
        <w:rPr>
          <w:color w:val="DA1A32"/>
          <w:spacing w:val="-16"/>
        </w:rPr>
        <w:t xml:space="preserve"> </w:t>
      </w:r>
      <w:r>
        <w:rPr>
          <w:color w:val="DA1A32"/>
          <w:w w:val="90"/>
        </w:rPr>
        <w:t>h</w:t>
      </w:r>
      <w:r>
        <w:rPr>
          <w:color w:val="DA1A32"/>
          <w:w w:val="89"/>
        </w:rPr>
        <w:t>ou</w:t>
      </w:r>
      <w:r>
        <w:rPr>
          <w:color w:val="DA1A32"/>
          <w:spacing w:val="3"/>
          <w:w w:val="64"/>
        </w:rPr>
        <w:t>s</w:t>
      </w:r>
      <w:r>
        <w:rPr>
          <w:color w:val="DA1A32"/>
          <w:spacing w:val="-3"/>
          <w:w w:val="75"/>
        </w:rPr>
        <w:t>e</w:t>
      </w:r>
      <w:r>
        <w:rPr>
          <w:color w:val="DA1A32"/>
          <w:w w:val="90"/>
        </w:rPr>
        <w:t>h</w:t>
      </w:r>
      <w:r>
        <w:rPr>
          <w:color w:val="DA1A32"/>
          <w:spacing w:val="1"/>
          <w:w w:val="89"/>
        </w:rPr>
        <w:t>ol</w:t>
      </w:r>
      <w:r>
        <w:rPr>
          <w:color w:val="DA1A32"/>
          <w:w w:val="90"/>
        </w:rPr>
        <w:t>d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3"/>
          <w:w w:val="89"/>
        </w:rPr>
        <w:t>i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82"/>
        </w:rPr>
        <w:t>c</w:t>
      </w:r>
      <w:r>
        <w:rPr>
          <w:color w:val="DA1A32"/>
          <w:w w:val="77"/>
        </w:rPr>
        <w:t>l</w:t>
      </w:r>
      <w:r>
        <w:rPr>
          <w:color w:val="DA1A32"/>
          <w:spacing w:val="1"/>
          <w:w w:val="77"/>
        </w:rPr>
        <w:t>a</w:t>
      </w:r>
      <w:r>
        <w:rPr>
          <w:color w:val="DA1A32"/>
          <w:spacing w:val="1"/>
          <w:w w:val="64"/>
        </w:rPr>
        <w:t>s</w:t>
      </w:r>
      <w:r>
        <w:rPr>
          <w:color w:val="DA1A32"/>
          <w:w w:val="81"/>
        </w:rPr>
        <w:t>sifi</w:t>
      </w:r>
      <w:r>
        <w:rPr>
          <w:color w:val="DA1A32"/>
          <w:spacing w:val="1"/>
          <w:w w:val="75"/>
        </w:rPr>
        <w:t>e</w:t>
      </w:r>
      <w:r>
        <w:rPr>
          <w:color w:val="DA1A32"/>
          <w:w w:val="90"/>
        </w:rPr>
        <w:t>d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73"/>
        </w:rPr>
        <w:t>a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i</w:t>
      </w:r>
      <w:r>
        <w:rPr>
          <w:color w:val="DA1A32"/>
          <w:spacing w:val="-2"/>
          <w:w w:val="116"/>
        </w:rPr>
        <w:t>t</w:t>
      </w:r>
      <w:r>
        <w:rPr>
          <w:color w:val="DA1A32"/>
          <w:w w:val="90"/>
        </w:rPr>
        <w:t>h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5"/>
          <w:w w:val="89"/>
        </w:rPr>
        <w:t>r</w:t>
      </w:r>
      <w:r>
        <w:rPr>
          <w:color w:val="DA1A32"/>
          <w:w w:val="51"/>
        </w:rPr>
        <w:t>:</w:t>
      </w:r>
    </w:p>
    <w:p w:rsidR="00CE62C5" w:rsidRDefault="00280DE0">
      <w:pPr>
        <w:pStyle w:val="BodyText"/>
        <w:spacing w:line="225" w:lineRule="auto"/>
        <w:ind w:left="953" w:right="1130" w:hanging="224"/>
        <w:jc w:val="both"/>
      </w:pPr>
      <w:r>
        <w:rPr>
          <w:noProof/>
        </w:rPr>
        <w:drawing>
          <wp:anchor distT="0" distB="0" distL="0" distR="0" simplePos="0" relativeHeight="181540864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37402</wp:posOffset>
            </wp:positionV>
            <wp:extent cx="140398" cy="140398"/>
            <wp:effectExtent l="0" t="0" r="0" b="0"/>
            <wp:wrapNone/>
            <wp:docPr id="43" name="image82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4" name="image82.png"/>
                    <pic:cNvPicPr/>
                  </pic:nvPicPr>
                  <pic:blipFill>
                    <a:blip r:embed="rId9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0"/>
          <w:position w:val="4"/>
        </w:rPr>
        <w:t>a</w:t>
      </w:r>
      <w:r>
        <w:rPr>
          <w:color w:val="FFFFFF"/>
          <w:spacing w:val="-14"/>
          <w:w w:val="90"/>
          <w:position w:val="4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one-person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person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makes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provision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his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own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food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essentials </w:t>
      </w:r>
      <w:r>
        <w:rPr>
          <w:color w:val="414042"/>
          <w:w w:val="95"/>
        </w:rPr>
        <w:t>for</w:t>
      </w:r>
      <w:r>
        <w:rPr>
          <w:color w:val="414042"/>
          <w:spacing w:val="-49"/>
          <w:w w:val="95"/>
        </w:rPr>
        <w:t xml:space="preserve"> </w:t>
      </w:r>
      <w:r>
        <w:rPr>
          <w:color w:val="414042"/>
          <w:w w:val="95"/>
        </w:rPr>
        <w:t>living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without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combining</w:t>
      </w:r>
      <w:r>
        <w:rPr>
          <w:color w:val="414042"/>
          <w:spacing w:val="-49"/>
          <w:w w:val="95"/>
        </w:rPr>
        <w:t xml:space="preserve"> </w:t>
      </w:r>
      <w:r>
        <w:rPr>
          <w:color w:val="414042"/>
          <w:w w:val="95"/>
        </w:rPr>
        <w:t>with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spacing w:val="-2"/>
          <w:w w:val="95"/>
        </w:rPr>
        <w:t>any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other</w:t>
      </w:r>
      <w:r>
        <w:rPr>
          <w:color w:val="414042"/>
          <w:spacing w:val="-49"/>
          <w:w w:val="95"/>
        </w:rPr>
        <w:t xml:space="preserve"> </w:t>
      </w:r>
      <w:r>
        <w:rPr>
          <w:color w:val="414042"/>
          <w:w w:val="95"/>
        </w:rPr>
        <w:t>person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form</w:t>
      </w:r>
      <w:r>
        <w:rPr>
          <w:color w:val="414042"/>
          <w:spacing w:val="-49"/>
          <w:w w:val="95"/>
        </w:rPr>
        <w:t xml:space="preserve"> </w:t>
      </w:r>
      <w:r>
        <w:rPr>
          <w:color w:val="414042"/>
          <w:w w:val="95"/>
        </w:rPr>
        <w:t>part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multi-person</w:t>
      </w:r>
      <w:r>
        <w:rPr>
          <w:color w:val="414042"/>
          <w:spacing w:val="-49"/>
          <w:w w:val="95"/>
        </w:rPr>
        <w:t xml:space="preserve"> </w:t>
      </w:r>
      <w:r>
        <w:rPr>
          <w:color w:val="414042"/>
          <w:w w:val="95"/>
        </w:rPr>
        <w:t>household;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or</w:t>
      </w:r>
    </w:p>
    <w:p w:rsidR="00CE62C5" w:rsidRDefault="00280DE0">
      <w:pPr>
        <w:pStyle w:val="BodyText"/>
        <w:spacing w:before="186" w:line="223" w:lineRule="auto"/>
        <w:ind w:left="953" w:right="1131" w:hanging="221"/>
        <w:jc w:val="both"/>
        <w:rPr>
          <w:sz w:val="14"/>
        </w:rPr>
      </w:pPr>
      <w:r>
        <w:rPr>
          <w:noProof/>
        </w:rPr>
        <w:drawing>
          <wp:anchor distT="0" distB="0" distL="0" distR="0" simplePos="0" relativeHeight="181541888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146548</wp:posOffset>
            </wp:positionV>
            <wp:extent cx="140398" cy="140398"/>
            <wp:effectExtent l="0" t="0" r="0" b="0"/>
            <wp:wrapNone/>
            <wp:docPr id="45" name="image83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6" name="image83.png"/>
                    <pic:cNvPicPr/>
                  </pic:nvPicPr>
                  <pic:blipFill>
                    <a:blip r:embed="rId9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0"/>
        </w:rPr>
        <w:t>b</w:t>
      </w:r>
      <w:r>
        <w:rPr>
          <w:color w:val="FFFFFF"/>
          <w:spacing w:val="-2"/>
          <w:w w:val="90"/>
        </w:rPr>
        <w:t xml:space="preserve"> </w:t>
      </w:r>
      <w:r>
        <w:rPr>
          <w:color w:val="414042"/>
          <w:w w:val="90"/>
          <w:position w:val="2"/>
        </w:rPr>
        <w:t>A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multi-person</w:t>
      </w:r>
      <w:r>
        <w:rPr>
          <w:color w:val="414042"/>
          <w:spacing w:val="-28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household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(private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families)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is</w:t>
      </w:r>
      <w:r>
        <w:rPr>
          <w:color w:val="414042"/>
          <w:spacing w:val="-28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a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group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of</w:t>
      </w:r>
      <w:r>
        <w:rPr>
          <w:color w:val="414042"/>
          <w:spacing w:val="-28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two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or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more</w:t>
      </w:r>
      <w:r>
        <w:rPr>
          <w:color w:val="414042"/>
          <w:spacing w:val="-28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persons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living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>together</w:t>
      </w:r>
      <w:r>
        <w:rPr>
          <w:color w:val="414042"/>
          <w:spacing w:val="-27"/>
          <w:w w:val="90"/>
          <w:position w:val="2"/>
        </w:rPr>
        <w:t xml:space="preserve"> </w:t>
      </w:r>
      <w:r>
        <w:rPr>
          <w:color w:val="414042"/>
          <w:w w:val="90"/>
          <w:position w:val="2"/>
        </w:rPr>
        <w:t xml:space="preserve">who </w:t>
      </w:r>
      <w:r>
        <w:rPr>
          <w:color w:val="414042"/>
          <w:w w:val="90"/>
        </w:rPr>
        <w:t>share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meals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spacing w:val="-3"/>
          <w:w w:val="90"/>
        </w:rPr>
        <w:t>(‘eat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out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same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pot’)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usually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stay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least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six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 xml:space="preserve">months </w:t>
      </w:r>
      <w:r>
        <w:rPr>
          <w:color w:val="414042"/>
          <w:w w:val="95"/>
        </w:rPr>
        <w:t>(continuous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spacing w:val="-3"/>
          <w:w w:val="95"/>
        </w:rPr>
        <w:t>intermittent)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spacing w:val="-4"/>
          <w:w w:val="95"/>
        </w:rPr>
        <w:t>year.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They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spacing w:val="-2"/>
          <w:w w:val="95"/>
        </w:rPr>
        <w:t>may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spacing w:val="-3"/>
          <w:w w:val="95"/>
        </w:rPr>
        <w:t>related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unrelated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persons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spacing w:val="-3"/>
          <w:w w:val="95"/>
        </w:rPr>
        <w:t xml:space="preserve">constitute </w:t>
      </w:r>
      <w:r>
        <w:rPr>
          <w:color w:val="414042"/>
          <w:w w:val="90"/>
        </w:rPr>
        <w:t>a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combination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persons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spacing w:val="-3"/>
          <w:w w:val="90"/>
        </w:rPr>
        <w:t>related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unrelated.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combination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persons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spacing w:val="-3"/>
          <w:w w:val="90"/>
        </w:rPr>
        <w:t>related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spacing w:val="2"/>
        </w:rPr>
        <w:t>unrelated.</w:t>
      </w:r>
      <w:r>
        <w:rPr>
          <w:color w:val="414042"/>
          <w:spacing w:val="2"/>
          <w:position w:val="8"/>
          <w:sz w:val="14"/>
        </w:rPr>
        <w:t>1</w:t>
      </w:r>
    </w:p>
    <w:p w:rsidR="00CE62C5" w:rsidRDefault="00CE62C5">
      <w:pPr>
        <w:pStyle w:val="BodyText"/>
        <w:spacing w:before="9"/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WHS,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one-person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multi-person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(private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families)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were </w:t>
      </w:r>
      <w:r>
        <w:rPr>
          <w:color w:val="414042"/>
          <w:spacing w:val="2"/>
        </w:rPr>
        <w:t>included.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680" w:right="1130"/>
        <w:jc w:val="both"/>
      </w:pPr>
      <w:r>
        <w:rPr>
          <w:color w:val="414042"/>
          <w:w w:val="95"/>
        </w:rPr>
        <w:t>The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head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household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member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household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“15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years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older”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whom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 xml:space="preserve">family </w:t>
      </w:r>
      <w:r>
        <w:rPr>
          <w:color w:val="414042"/>
          <w:w w:val="90"/>
        </w:rPr>
        <w:t>considers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its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head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3"/>
          <w:w w:val="90"/>
        </w:rPr>
        <w:t>related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some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its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members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often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responsible </w:t>
      </w:r>
      <w:r>
        <w:rPr>
          <w:color w:val="414042"/>
          <w:w w:val="95"/>
        </w:rPr>
        <w:t>for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spending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it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does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have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oldest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person,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with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highest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income,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male.</w:t>
      </w:r>
    </w:p>
    <w:p w:rsidR="00CE62C5" w:rsidRDefault="00280DE0">
      <w:pPr>
        <w:pStyle w:val="BodyText"/>
        <w:spacing w:before="1" w:line="225" w:lineRule="auto"/>
        <w:ind w:left="680" w:right="1131"/>
        <w:jc w:val="both"/>
      </w:pPr>
      <w:r>
        <w:rPr>
          <w:color w:val="414042"/>
          <w:w w:val="90"/>
        </w:rPr>
        <w:t>Relationship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head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family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social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relationship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member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family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77"/>
        </w:rPr>
        <w:t>d,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ul</w:t>
      </w:r>
      <w:r>
        <w:rPr>
          <w:color w:val="414042"/>
          <w:w w:val="91"/>
        </w:rPr>
        <w:t>fil</w:t>
      </w:r>
      <w:r>
        <w:rPr>
          <w:color w:val="414042"/>
          <w:spacing w:val="1"/>
          <w:w w:val="91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ri</w:t>
      </w:r>
      <w:r>
        <w:rPr>
          <w:color w:val="414042"/>
          <w:w w:val="83"/>
        </w:rPr>
        <w:t>v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mili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2"/>
          <w:w w:val="86"/>
        </w:rPr>
        <w:t>c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 xml:space="preserve">. </w:t>
      </w:r>
      <w:r>
        <w:rPr>
          <w:color w:val="DA1A32"/>
          <w:w w:val="95"/>
        </w:rPr>
        <w:t>Who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can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qualify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as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head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of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the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household?</w:t>
      </w:r>
    </w:p>
    <w:p w:rsidR="00CE62C5" w:rsidRDefault="00280DE0">
      <w:pPr>
        <w:pStyle w:val="BodyText"/>
        <w:spacing w:line="256" w:lineRule="exact"/>
        <w:ind w:left="680"/>
      </w:pPr>
      <w:r>
        <w:rPr>
          <w:color w:val="AD833B"/>
          <w:w w:val="95"/>
          <w:sz w:val="16"/>
        </w:rPr>
        <w:t>±</w:t>
      </w:r>
      <w:r>
        <w:rPr>
          <w:color w:val="AD833B"/>
          <w:spacing w:val="-11"/>
          <w:w w:val="95"/>
          <w:sz w:val="16"/>
        </w:rPr>
        <w:t xml:space="preserve"> </w:t>
      </w:r>
      <w:r>
        <w:rPr>
          <w:color w:val="414042"/>
          <w:w w:val="95"/>
        </w:rPr>
        <w:t>Husband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/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wife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head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95"/>
          <w:sz w:val="16"/>
        </w:rPr>
        <w:t>±</w:t>
      </w:r>
      <w:r>
        <w:rPr>
          <w:color w:val="AD833B"/>
          <w:spacing w:val="-13"/>
          <w:w w:val="95"/>
          <w:sz w:val="16"/>
        </w:rPr>
        <w:t xml:space="preserve"> </w:t>
      </w:r>
      <w:r>
        <w:rPr>
          <w:color w:val="414042"/>
          <w:w w:val="95"/>
        </w:rPr>
        <w:t>Son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/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daughter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head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The son / daughter of the wife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Father / mother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The wife/husband of the son/daughter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Grandson / granddaughter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Brother / sister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Grandfather / grandmother of the head of the family</w:t>
      </w:r>
    </w:p>
    <w:p w:rsidR="00CE62C5" w:rsidRDefault="00280DE0">
      <w:pPr>
        <w:pStyle w:val="BodyText"/>
        <w:spacing w:line="260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Father/mother-in-law of the husband/wife of the head of the family</w:t>
      </w:r>
    </w:p>
    <w:p w:rsidR="00CE62C5" w:rsidRDefault="00280DE0">
      <w:pPr>
        <w:pStyle w:val="BodyText"/>
        <w:spacing w:before="6" w:line="225" w:lineRule="auto"/>
        <w:ind w:left="1040" w:right="1268" w:hanging="360"/>
      </w:pPr>
      <w:r>
        <w:rPr>
          <w:color w:val="AD833B"/>
          <w:w w:val="95"/>
          <w:sz w:val="16"/>
        </w:rPr>
        <w:t>±</w:t>
      </w:r>
      <w:r>
        <w:rPr>
          <w:color w:val="AD833B"/>
          <w:spacing w:val="-18"/>
          <w:w w:val="95"/>
          <w:sz w:val="16"/>
        </w:rPr>
        <w:t xml:space="preserve"> </w:t>
      </w:r>
      <w:r>
        <w:rPr>
          <w:color w:val="414042"/>
          <w:w w:val="95"/>
        </w:rPr>
        <w:t>Another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similarity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case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which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there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spacing w:val="-3"/>
          <w:w w:val="95"/>
        </w:rPr>
        <w:t>relative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head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family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but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from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 xml:space="preserve">the </w:t>
      </w:r>
      <w:r>
        <w:rPr>
          <w:color w:val="414042"/>
        </w:rPr>
        <w:t>cases mentioned</w:t>
      </w:r>
      <w:r>
        <w:rPr>
          <w:color w:val="414042"/>
          <w:spacing w:val="-39"/>
        </w:rPr>
        <w:t xml:space="preserve"> </w:t>
      </w:r>
      <w:r>
        <w:rPr>
          <w:color w:val="414042"/>
        </w:rPr>
        <w:t>earlier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pict>
          <v:shape id="_x0000_s1570" type="#_x0000_t202" style="position:absolute;left:0;text-align:left;margin-left:85.15pt;margin-top:35pt;width:26.25pt;height:33.75pt;z-index:-251571200;mso-wrap-distance-left:0;mso-wrap-distance-right:0;mso-position-horizontal-relative:page" fillcolor="#ededee" strokecolor="#c2a16c" strokeweight=".25pt">
            <v:textbox inset="0,0,0,0">
              <w:txbxContent>
                <w:p w:rsidR="00CE62C5" w:rsidRDefault="00280DE0">
                  <w:pPr>
                    <w:spacing w:before="142"/>
                    <w:ind w:left="9"/>
                    <w:jc w:val="center"/>
                    <w:rPr>
                      <w:rFonts w:ascii="Microsoft JhengHei"/>
                    </w:rPr>
                  </w:pPr>
                  <w:r>
                    <w:rPr>
                      <w:rFonts w:ascii="Microsoft JhengHei"/>
                      <w:color w:val="58595B"/>
                    </w:rPr>
                    <w:t>1</w:t>
                  </w:r>
                </w:p>
              </w:txbxContent>
            </v:textbox>
            <w10:wrap type="topAndBottom" anchorx="page"/>
          </v:shape>
        </w:pict>
      </w:r>
      <w:r>
        <w:pict>
          <v:group id="_x0000_s1565" style="position:absolute;left:0;text-align:left;margin-left:114.95pt;margin-top:35pt;width:423.3pt;height:33.75pt;z-index:-251569152;mso-wrap-distance-left:0;mso-wrap-distance-right:0;mso-position-horizontal-relative:page" coordorigin="2299,700" coordsize="8466,675">
            <v:rect id="_x0000_s1569" style="position:absolute;left:2426;top:700;width:8220;height:675" fillcolor="#ededee" stroked="f"/>
            <v:line id="_x0000_s1568" style="position:absolute" from="10705,700" to="10705,1375" strokecolor="#c9ac7c" strokeweight="2.08561mm"/>
            <v:line id="_x0000_s1567" style="position:absolute" from="2362,700" to="2362,1375" strokecolor="#c9ac7c" strokeweight="2.25003mm"/>
            <v:shape id="_x0000_s1566" type="#_x0000_t202" style="position:absolute;left:2298;top:700;width:8466;height:675" filled="f" stroked="f">
              <v:textbox inset="0,0,0,0">
                <w:txbxContent>
                  <w:p w:rsidR="00CE62C5" w:rsidRDefault="00280DE0">
                    <w:pPr>
                      <w:spacing w:before="181"/>
                      <w:ind w:left="226"/>
                      <w:rPr>
                        <w:sz w:val="24"/>
                      </w:rPr>
                    </w:pPr>
                    <w:r>
                      <w:rPr>
                        <w:sz w:val="24"/>
                      </w:rPr>
                      <w:t>Non-institutional population (people living in regular households):</w:t>
                    </w:r>
                  </w:p>
                </w:txbxContent>
              </v:textbox>
            </v:shape>
            <w10:wrap type="topAndBottom" anchorx="page"/>
          </v:group>
        </w:pict>
      </w:r>
      <w:r>
        <w:rPr>
          <w:color w:val="414042"/>
          <w:w w:val="90"/>
        </w:rPr>
        <w:t>As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background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sampling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exercise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WHS,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divided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following groups and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subgroups:</w:t>
      </w:r>
    </w:p>
    <w:p w:rsidR="00CE62C5" w:rsidRDefault="00280DE0">
      <w:pPr>
        <w:pStyle w:val="BodyText"/>
        <w:spacing w:before="82"/>
        <w:ind w:left="730"/>
      </w:pPr>
      <w:r>
        <w:rPr>
          <w:color w:val="FFFFFF"/>
          <w:w w:val="95"/>
          <w:position w:val="6"/>
        </w:rPr>
        <w:t xml:space="preserve">a </w:t>
      </w:r>
      <w:r>
        <w:rPr>
          <w:color w:val="414042"/>
          <w:w w:val="95"/>
        </w:rPr>
        <w:t>Emirati households</w:t>
      </w:r>
    </w:p>
    <w:p w:rsidR="00CE62C5" w:rsidRDefault="00280DE0">
      <w:pPr>
        <w:pStyle w:val="BodyText"/>
        <w:spacing w:before="2"/>
        <w:ind w:left="733"/>
      </w:pPr>
      <w:r>
        <w:pict>
          <v:shape id="_x0000_s1564" type="#_x0000_t202" style="position:absolute;left:0;text-align:left;margin-left:85.15pt;margin-top:23.3pt;width:26.25pt;height:30.2pt;z-index:-251568128;mso-wrap-distance-left:0;mso-wrap-distance-right:0;mso-position-horizontal-relative:page" fillcolor="#ededee" strokecolor="#b1b4b6" strokeweight=".25pt">
            <v:textbox inset="0,0,0,0">
              <w:txbxContent>
                <w:p w:rsidR="00CE62C5" w:rsidRDefault="00280DE0">
                  <w:pPr>
                    <w:spacing w:before="108"/>
                    <w:ind w:left="9"/>
                    <w:jc w:val="center"/>
                    <w:rPr>
                      <w:rFonts w:ascii="Microsoft JhengHei"/>
                    </w:rPr>
                  </w:pPr>
                  <w:r>
                    <w:rPr>
                      <w:rFonts w:ascii="Microsoft JhengHei"/>
                      <w:color w:val="58595B"/>
                    </w:rPr>
                    <w:t>2</w:t>
                  </w:r>
                </w:p>
              </w:txbxContent>
            </v:textbox>
            <w10:wrap type="topAndBottom" anchorx="page"/>
          </v:shape>
        </w:pict>
      </w:r>
      <w:r>
        <w:pict>
          <v:group id="_x0000_s1559" style="position:absolute;left:0;text-align:left;margin-left:114.95pt;margin-top:23.3pt;width:423.3pt;height:30.2pt;z-index:-251566080;mso-wrap-distance-left:0;mso-wrap-distance-right:0;mso-position-horizontal-relative:page" coordorigin="2299,466" coordsize="8466,604">
            <v:rect id="_x0000_s1563" style="position:absolute;left:2426;top:465;width:8220;height:604" fillcolor="#ededee" stroked="f"/>
            <v:line id="_x0000_s1562" style="position:absolute" from="10705,466" to="10705,1069" strokecolor="#c0c2c4" strokeweight="2.08528mm"/>
            <v:line id="_x0000_s1561" style="position:absolute" from="2362,466" to="2362,1069" strokecolor="#c0c2c4" strokeweight="2.25003mm"/>
            <v:shape id="_x0000_s1560" type="#_x0000_t202" style="position:absolute;left:2298;top:465;width:8466;height:604" filled="f" stroked="f">
              <v:textbox inset="0,0,0,0">
                <w:txbxContent>
                  <w:p w:rsidR="00CE62C5" w:rsidRDefault="00280DE0">
                    <w:pPr>
                      <w:spacing w:before="153"/>
                      <w:ind w:left="226"/>
                      <w:rPr>
                        <w:sz w:val="24"/>
                      </w:rPr>
                    </w:pPr>
                    <w:r>
                      <w:rPr>
                        <w:color w:val="414042"/>
                        <w:w w:val="75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-3"/>
                        <w:w w:val="91"/>
                        <w:sz w:val="24"/>
                      </w:rPr>
                      <w:t>nsti</w:t>
                    </w:r>
                    <w:r>
                      <w:rPr>
                        <w:color w:val="414042"/>
                        <w:spacing w:val="-6"/>
                        <w:w w:val="91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-3"/>
                        <w:w w:val="104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104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16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3"/>
                        <w:w w:val="90"/>
                        <w:sz w:val="24"/>
                      </w:rPr>
                      <w:t>p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</w:t>
                    </w:r>
                    <w:r>
                      <w:rPr>
                        <w:color w:val="414042"/>
                        <w:spacing w:val="-1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4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3"/>
                        <w:w w:val="104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104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on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:</w:t>
                    </w:r>
                  </w:p>
                </w:txbxContent>
              </v:textbox>
            </v:shape>
            <w10:wrap type="topAndBottom" anchorx="page"/>
          </v:group>
        </w:pict>
      </w:r>
      <w:r>
        <w:rPr>
          <w:noProof/>
        </w:rPr>
        <w:drawing>
          <wp:anchor distT="0" distB="0" distL="0" distR="0" simplePos="0" relativeHeight="181542912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-172768</wp:posOffset>
            </wp:positionV>
            <wp:extent cx="140398" cy="140398"/>
            <wp:effectExtent l="0" t="0" r="0" b="0"/>
            <wp:wrapNone/>
            <wp:docPr id="47" name="image84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8" name="image84.png"/>
                    <pic:cNvPicPr/>
                  </pic:nvPicPr>
                  <pic:blipFill>
                    <a:blip r:embed="rId9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181543936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25897</wp:posOffset>
            </wp:positionV>
            <wp:extent cx="140398" cy="140398"/>
            <wp:effectExtent l="0" t="0" r="0" b="0"/>
            <wp:wrapNone/>
            <wp:docPr id="49" name="image85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0" name="image85.png"/>
                    <pic:cNvPicPr/>
                  </pic:nvPicPr>
                  <pic:blipFill>
                    <a:blip r:embed="rId9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5"/>
          <w:position w:val="1"/>
        </w:rPr>
        <w:t xml:space="preserve">b </w:t>
      </w:r>
      <w:r>
        <w:rPr>
          <w:color w:val="414042"/>
          <w:w w:val="95"/>
        </w:rPr>
        <w:t>Non-Emirati households</w:t>
      </w:r>
    </w:p>
    <w:p w:rsidR="00CE62C5" w:rsidRDefault="00280DE0">
      <w:pPr>
        <w:pStyle w:val="BodyText"/>
        <w:spacing w:before="59" w:line="225" w:lineRule="auto"/>
        <w:ind w:left="953" w:right="1150" w:hanging="224"/>
      </w:pPr>
      <w:r>
        <w:rPr>
          <w:color w:val="FFFFFF"/>
          <w:w w:val="73"/>
          <w:position w:val="4"/>
        </w:rPr>
        <w:t>a</w:t>
      </w:r>
      <w:r>
        <w:rPr>
          <w:color w:val="FFFFFF"/>
          <w:position w:val="4"/>
        </w:rPr>
        <w:t xml:space="preserve"> </w:t>
      </w:r>
      <w:r>
        <w:rPr>
          <w:color w:val="FFFFFF"/>
          <w:spacing w:val="-8"/>
          <w:position w:val="4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78"/>
        </w:rPr>
        <w:t>n-</w:t>
      </w:r>
      <w:r>
        <w:rPr>
          <w:color w:val="414042"/>
          <w:spacing w:val="-1"/>
          <w:w w:val="78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(</w:t>
      </w:r>
      <w:r>
        <w:rPr>
          <w:color w:val="414042"/>
          <w:spacing w:val="1"/>
          <w:w w:val="81"/>
        </w:rPr>
        <w:t>e</w:t>
      </w:r>
      <w:r>
        <w:rPr>
          <w:color w:val="414042"/>
          <w:w w:val="69"/>
        </w:rPr>
        <w:t>.</w:t>
      </w:r>
      <w:r>
        <w:rPr>
          <w:color w:val="414042"/>
          <w:spacing w:val="6"/>
          <w:w w:val="69"/>
        </w:rPr>
        <w:t>g</w:t>
      </w:r>
      <w:r>
        <w:rPr>
          <w:color w:val="414042"/>
          <w:w w:val="51"/>
        </w:rPr>
        <w:t>.,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4"/>
          <w:w w:val="92"/>
        </w:rPr>
        <w:t>m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1"/>
          <w:w w:val="86"/>
        </w:rPr>
        <w:t>k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2"/>
        </w:rPr>
        <w:t>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, </w:t>
      </w:r>
      <w:r>
        <w:rPr>
          <w:color w:val="414042"/>
          <w:w w:val="95"/>
        </w:rPr>
        <w:t>prisons)</w:t>
      </w:r>
    </w:p>
    <w:p w:rsidR="00CE62C5" w:rsidRDefault="00280DE0">
      <w:pPr>
        <w:pStyle w:val="BodyText"/>
        <w:spacing w:line="225" w:lineRule="auto"/>
        <w:ind w:left="953" w:right="1150" w:hanging="221"/>
      </w:pPr>
      <w:r>
        <w:rPr>
          <w:noProof/>
        </w:rPr>
        <w:drawing>
          <wp:anchor distT="0" distB="0" distL="0" distR="0" simplePos="0" relativeHeight="181544960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-311943</wp:posOffset>
            </wp:positionV>
            <wp:extent cx="140398" cy="140398"/>
            <wp:effectExtent l="0" t="0" r="0" b="0"/>
            <wp:wrapNone/>
            <wp:docPr id="51" name="image83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2" name="image83.png"/>
                    <pic:cNvPicPr/>
                  </pic:nvPicPr>
                  <pic:blipFill>
                    <a:blip r:embed="rId9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noProof/>
        </w:rPr>
        <w:drawing>
          <wp:anchor distT="0" distB="0" distL="0" distR="0" simplePos="0" relativeHeight="181545984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16046</wp:posOffset>
            </wp:positionV>
            <wp:extent cx="140398" cy="140398"/>
            <wp:effectExtent l="0" t="0" r="0" b="0"/>
            <wp:wrapNone/>
            <wp:docPr id="53" name="image86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4" name="image86.png"/>
                    <pic:cNvPicPr/>
                  </pic:nvPicPr>
                  <pic:blipFill>
                    <a:blip r:embed="rId9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pict>
          <v:shape id="_x0000_s1558" type="#_x0000_t202" style="position:absolute;left:0;text-align:left;margin-left:546.65pt;margin-top:-33.05pt;width:11.15pt;height:140.65pt;z-index:251758592;mso-position-horizontal-relative:page;mso-position-vertical-relative:text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FFFFFF"/>
          <w:w w:val="95"/>
          <w:position w:val="1"/>
        </w:rPr>
        <w:t>b</w:t>
      </w:r>
      <w:r>
        <w:rPr>
          <w:color w:val="FFFFFF"/>
          <w:spacing w:val="-24"/>
          <w:w w:val="95"/>
          <w:position w:val="1"/>
        </w:rPr>
        <w:t xml:space="preserve"> </w:t>
      </w:r>
      <w:r>
        <w:rPr>
          <w:color w:val="414042"/>
          <w:w w:val="95"/>
        </w:rPr>
        <w:t>Emirati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population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living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collective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households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–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which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were</w:t>
      </w:r>
      <w:r>
        <w:rPr>
          <w:color w:val="414042"/>
          <w:spacing w:val="-44"/>
          <w:w w:val="95"/>
        </w:rPr>
        <w:t xml:space="preserve"> </w:t>
      </w:r>
      <w:r>
        <w:rPr>
          <w:color w:val="414042"/>
          <w:w w:val="95"/>
        </w:rPr>
        <w:t>defined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 xml:space="preserve">as </w:t>
      </w:r>
      <w:r>
        <w:rPr>
          <w:color w:val="414042"/>
          <w:w w:val="90"/>
        </w:rPr>
        <w:t>temporary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residential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units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group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individuals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3"/>
          <w:w w:val="90"/>
        </w:rPr>
        <w:t>related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another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but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sharing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same </w:t>
      </w:r>
      <w:r>
        <w:rPr>
          <w:color w:val="414042"/>
        </w:rPr>
        <w:t>living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space</w:t>
      </w:r>
    </w:p>
    <w:p w:rsidR="00CE62C5" w:rsidRDefault="00280DE0">
      <w:pPr>
        <w:pStyle w:val="BodyText"/>
        <w:spacing w:line="260" w:lineRule="exact"/>
        <w:ind w:left="680" w:right="1150" w:firstLine="62"/>
      </w:pPr>
      <w:r>
        <w:rPr>
          <w:noProof/>
        </w:rPr>
        <w:drawing>
          <wp:anchor distT="0" distB="0" distL="0" distR="0" simplePos="0" relativeHeight="181547008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9714</wp:posOffset>
            </wp:positionV>
            <wp:extent cx="140398" cy="140398"/>
            <wp:effectExtent l="0" t="0" r="0" b="0"/>
            <wp:wrapNone/>
            <wp:docPr id="55" name="image8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6" name="image87.png"/>
                    <pic:cNvPicPr/>
                  </pic:nvPicPr>
                  <pic:blipFill>
                    <a:blip r:embed="rId9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0"/>
          <w:position w:val="4"/>
        </w:rPr>
        <w:t>c</w:t>
      </w:r>
      <w:r>
        <w:rPr>
          <w:color w:val="FFFFFF"/>
          <w:spacing w:val="-18"/>
          <w:w w:val="90"/>
          <w:position w:val="4"/>
        </w:rPr>
        <w:t xml:space="preserve"> </w:t>
      </w:r>
      <w:r>
        <w:rPr>
          <w:color w:val="414042"/>
          <w:w w:val="90"/>
        </w:rPr>
        <w:t>Labor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camps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–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these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residential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settlements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meant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laborers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working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various </w:t>
      </w:r>
      <w:r>
        <w:rPr>
          <w:color w:val="414042"/>
        </w:rPr>
        <w:t>construction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other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infrastructure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works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across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UAE.</w:t>
      </w:r>
    </w:p>
    <w:p w:rsidR="00CE62C5" w:rsidRDefault="00280DE0">
      <w:pPr>
        <w:pStyle w:val="BodyText"/>
        <w:tabs>
          <w:tab w:val="left" w:pos="2120"/>
        </w:tabs>
        <w:spacing w:line="225" w:lineRule="auto"/>
        <w:ind w:left="680" w:right="1252"/>
      </w:pP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2017-18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included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non-institutional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excluded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institutional </w:t>
      </w:r>
      <w:r>
        <w:rPr>
          <w:color w:val="414042"/>
          <w:spacing w:val="3"/>
          <w:w w:val="90"/>
          <w:u w:val="single" w:color="58595B"/>
        </w:rPr>
        <w:t>p</w:t>
      </w:r>
      <w:r>
        <w:rPr>
          <w:color w:val="414042"/>
          <w:w w:val="89"/>
          <w:u w:val="single" w:color="58595B"/>
        </w:rPr>
        <w:t>opul</w:t>
      </w:r>
      <w:r>
        <w:rPr>
          <w:color w:val="414042"/>
          <w:spacing w:val="-4"/>
          <w:w w:val="73"/>
          <w:u w:val="single" w:color="58595B"/>
        </w:rPr>
        <w:t>a</w:t>
      </w:r>
      <w:r>
        <w:rPr>
          <w:color w:val="414042"/>
          <w:spacing w:val="-3"/>
          <w:w w:val="116"/>
          <w:u w:val="single" w:color="58595B"/>
        </w:rPr>
        <w:t>t</w:t>
      </w:r>
      <w:r>
        <w:rPr>
          <w:color w:val="414042"/>
          <w:w w:val="89"/>
          <w:u w:val="single" w:color="58595B"/>
        </w:rPr>
        <w:t>io</w:t>
      </w:r>
      <w:r>
        <w:rPr>
          <w:color w:val="414042"/>
          <w:spacing w:val="-2"/>
          <w:w w:val="89"/>
          <w:u w:val="single" w:color="58595B"/>
        </w:rPr>
        <w:t>n</w:t>
      </w:r>
      <w:r>
        <w:rPr>
          <w:color w:val="414042"/>
          <w:w w:val="51"/>
          <w:u w:val="single" w:color="58595B"/>
        </w:rPr>
        <w:t>.</w:t>
      </w:r>
      <w:r>
        <w:rPr>
          <w:color w:val="414042"/>
          <w:u w:val="single" w:color="58595B"/>
        </w:rPr>
        <w:tab/>
      </w:r>
    </w:p>
    <w:p w:rsidR="00CE62C5" w:rsidRDefault="00280DE0">
      <w:pPr>
        <w:pStyle w:val="ListParagraph"/>
        <w:numPr>
          <w:ilvl w:val="0"/>
          <w:numId w:val="11"/>
        </w:numPr>
        <w:tabs>
          <w:tab w:val="left" w:pos="809"/>
        </w:tabs>
        <w:spacing w:before="11" w:line="249" w:lineRule="auto"/>
        <w:ind w:right="1131"/>
        <w:jc w:val="left"/>
        <w:rPr>
          <w:color w:val="414042"/>
          <w:sz w:val="16"/>
        </w:rPr>
      </w:pPr>
      <w:r>
        <w:rPr>
          <w:color w:val="414042"/>
          <w:spacing w:val="-1"/>
          <w:w w:val="70"/>
          <w:sz w:val="16"/>
        </w:rPr>
        <w:t>R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2"/>
          <w:w w:val="90"/>
          <w:sz w:val="16"/>
        </w:rPr>
        <w:t>p</w:t>
      </w:r>
      <w:r>
        <w:rPr>
          <w:color w:val="414042"/>
          <w:w w:val="89"/>
          <w:sz w:val="16"/>
        </w:rPr>
        <w:t>or</w:t>
      </w:r>
      <w:r>
        <w:rPr>
          <w:color w:val="414042"/>
          <w:w w:val="116"/>
          <w:sz w:val="16"/>
        </w:rPr>
        <w:t>t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75"/>
          <w:sz w:val="16"/>
        </w:rPr>
        <w:t>II</w:t>
      </w:r>
      <w:r>
        <w:rPr>
          <w:color w:val="414042"/>
          <w:w w:val="51"/>
          <w:sz w:val="16"/>
        </w:rPr>
        <w:t>.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88"/>
          <w:sz w:val="16"/>
        </w:rPr>
        <w:t>H</w:t>
      </w:r>
      <w:r>
        <w:rPr>
          <w:color w:val="414042"/>
          <w:w w:val="89"/>
          <w:sz w:val="16"/>
        </w:rPr>
        <w:t>ou</w:t>
      </w:r>
      <w:r>
        <w:rPr>
          <w:color w:val="414042"/>
          <w:spacing w:val="2"/>
          <w:w w:val="64"/>
          <w:sz w:val="16"/>
        </w:rPr>
        <w:t>s</w:t>
      </w:r>
      <w:r>
        <w:rPr>
          <w:color w:val="414042"/>
          <w:spacing w:val="-2"/>
          <w:w w:val="82"/>
          <w:sz w:val="16"/>
        </w:rPr>
        <w:t>e</w:t>
      </w:r>
      <w:r>
        <w:rPr>
          <w:color w:val="414042"/>
          <w:w w:val="82"/>
          <w:sz w:val="16"/>
        </w:rPr>
        <w:t>h</w:t>
      </w:r>
      <w:r>
        <w:rPr>
          <w:color w:val="414042"/>
          <w:w w:val="89"/>
          <w:sz w:val="16"/>
        </w:rPr>
        <w:t>ol</w:t>
      </w:r>
      <w:r>
        <w:rPr>
          <w:color w:val="414042"/>
          <w:w w:val="90"/>
          <w:sz w:val="16"/>
        </w:rPr>
        <w:t>d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89"/>
          <w:sz w:val="16"/>
        </w:rPr>
        <w:t>in</w:t>
      </w:r>
      <w:r>
        <w:rPr>
          <w:color w:val="414042"/>
          <w:spacing w:val="-2"/>
          <w:w w:val="85"/>
          <w:sz w:val="16"/>
        </w:rPr>
        <w:t>c</w:t>
      </w:r>
      <w:r>
        <w:rPr>
          <w:color w:val="414042"/>
          <w:w w:val="85"/>
          <w:sz w:val="16"/>
        </w:rPr>
        <w:t>o</w:t>
      </w:r>
      <w:r>
        <w:rPr>
          <w:color w:val="414042"/>
          <w:w w:val="92"/>
          <w:sz w:val="16"/>
        </w:rPr>
        <w:t>m</w:t>
      </w:r>
      <w:r>
        <w:rPr>
          <w:color w:val="414042"/>
          <w:w w:val="75"/>
          <w:sz w:val="16"/>
        </w:rPr>
        <w:t>e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w w:val="89"/>
          <w:sz w:val="16"/>
        </w:rPr>
        <w:t>n</w:t>
      </w:r>
      <w:r>
        <w:rPr>
          <w:color w:val="414042"/>
          <w:w w:val="90"/>
          <w:sz w:val="16"/>
        </w:rPr>
        <w:t>d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75"/>
          <w:sz w:val="16"/>
        </w:rPr>
        <w:t>e</w:t>
      </w:r>
      <w:r>
        <w:rPr>
          <w:color w:val="414042"/>
          <w:spacing w:val="-1"/>
          <w:w w:val="83"/>
          <w:sz w:val="16"/>
        </w:rPr>
        <w:t>x</w:t>
      </w:r>
      <w:r>
        <w:rPr>
          <w:color w:val="414042"/>
          <w:spacing w:val="2"/>
          <w:w w:val="90"/>
          <w:sz w:val="16"/>
        </w:rPr>
        <w:t>p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w w:val="89"/>
          <w:sz w:val="16"/>
        </w:rPr>
        <w:t>n</w:t>
      </w:r>
      <w:r>
        <w:rPr>
          <w:color w:val="414042"/>
          <w:w w:val="90"/>
          <w:sz w:val="16"/>
        </w:rPr>
        <w:t>d</w:t>
      </w:r>
      <w:r>
        <w:rPr>
          <w:color w:val="414042"/>
          <w:spacing w:val="-2"/>
          <w:w w:val="104"/>
          <w:sz w:val="16"/>
        </w:rPr>
        <w:t>i</w:t>
      </w:r>
      <w:r>
        <w:rPr>
          <w:color w:val="414042"/>
          <w:spacing w:val="-4"/>
          <w:w w:val="104"/>
          <w:sz w:val="16"/>
        </w:rPr>
        <w:t>t</w:t>
      </w:r>
      <w:r>
        <w:rPr>
          <w:color w:val="414042"/>
          <w:w w:val="89"/>
          <w:sz w:val="16"/>
        </w:rPr>
        <w:t>u</w:t>
      </w:r>
      <w:r>
        <w:rPr>
          <w:color w:val="414042"/>
          <w:spacing w:val="-3"/>
          <w:w w:val="89"/>
          <w:sz w:val="16"/>
        </w:rPr>
        <w:t>r</w:t>
      </w:r>
      <w:r>
        <w:rPr>
          <w:color w:val="414042"/>
          <w:w w:val="75"/>
          <w:sz w:val="16"/>
        </w:rPr>
        <w:t>e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-2"/>
          <w:w w:val="83"/>
          <w:sz w:val="16"/>
        </w:rPr>
        <w:t>s</w:t>
      </w:r>
      <w:r>
        <w:rPr>
          <w:color w:val="414042"/>
          <w:spacing w:val="1"/>
          <w:w w:val="83"/>
          <w:sz w:val="16"/>
        </w:rPr>
        <w:t>t</w:t>
      </w:r>
      <w:r>
        <w:rPr>
          <w:color w:val="414042"/>
          <w:spacing w:val="-3"/>
          <w:w w:val="73"/>
          <w:sz w:val="16"/>
        </w:rPr>
        <w:t>a</w:t>
      </w:r>
      <w:r>
        <w:rPr>
          <w:color w:val="414042"/>
          <w:spacing w:val="-2"/>
          <w:w w:val="91"/>
          <w:sz w:val="16"/>
        </w:rPr>
        <w:t>tist</w:t>
      </w:r>
      <w:r>
        <w:rPr>
          <w:color w:val="414042"/>
          <w:w w:val="91"/>
          <w:sz w:val="16"/>
        </w:rPr>
        <w:t>i</w:t>
      </w:r>
      <w:r>
        <w:rPr>
          <w:color w:val="414042"/>
          <w:w w:val="82"/>
          <w:sz w:val="16"/>
        </w:rPr>
        <w:t>c</w:t>
      </w:r>
      <w:r>
        <w:rPr>
          <w:color w:val="414042"/>
          <w:spacing w:val="2"/>
          <w:w w:val="64"/>
          <w:sz w:val="16"/>
        </w:rPr>
        <w:t>s</w:t>
      </w:r>
      <w:r>
        <w:rPr>
          <w:color w:val="414042"/>
          <w:w w:val="51"/>
          <w:sz w:val="16"/>
        </w:rPr>
        <w:t>.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75"/>
          <w:sz w:val="16"/>
        </w:rPr>
        <w:t>I</w:t>
      </w:r>
      <w:r>
        <w:rPr>
          <w:color w:val="414042"/>
          <w:spacing w:val="-2"/>
          <w:w w:val="98"/>
          <w:sz w:val="16"/>
        </w:rPr>
        <w:t>n</w:t>
      </w:r>
      <w:r>
        <w:rPr>
          <w:color w:val="414042"/>
          <w:spacing w:val="-3"/>
          <w:w w:val="98"/>
          <w:sz w:val="16"/>
        </w:rPr>
        <w:t>t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-1"/>
          <w:w w:val="89"/>
          <w:sz w:val="16"/>
        </w:rPr>
        <w:t>rn</w:t>
      </w:r>
      <w:r>
        <w:rPr>
          <w:color w:val="414042"/>
          <w:spacing w:val="-3"/>
          <w:w w:val="73"/>
          <w:sz w:val="16"/>
        </w:rPr>
        <w:t>a</w:t>
      </w:r>
      <w:r>
        <w:rPr>
          <w:color w:val="414042"/>
          <w:spacing w:val="-2"/>
          <w:w w:val="104"/>
          <w:sz w:val="16"/>
        </w:rPr>
        <w:t>t</w:t>
      </w:r>
      <w:r>
        <w:rPr>
          <w:color w:val="414042"/>
          <w:w w:val="104"/>
          <w:sz w:val="16"/>
        </w:rPr>
        <w:t>i</w:t>
      </w:r>
      <w:r>
        <w:rPr>
          <w:color w:val="414042"/>
          <w:w w:val="89"/>
          <w:sz w:val="16"/>
        </w:rPr>
        <w:t>o</w:t>
      </w:r>
      <w:r>
        <w:rPr>
          <w:color w:val="414042"/>
          <w:spacing w:val="-1"/>
          <w:w w:val="89"/>
          <w:sz w:val="16"/>
        </w:rPr>
        <w:t>n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w w:val="89"/>
          <w:sz w:val="16"/>
        </w:rPr>
        <w:t>l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2"/>
          <w:w w:val="74"/>
          <w:sz w:val="16"/>
        </w:rPr>
        <w:t>L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spacing w:val="2"/>
          <w:w w:val="88"/>
          <w:sz w:val="16"/>
        </w:rPr>
        <w:t>b</w:t>
      </w:r>
      <w:r>
        <w:rPr>
          <w:color w:val="414042"/>
          <w:w w:val="89"/>
          <w:sz w:val="16"/>
        </w:rPr>
        <w:t>our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91"/>
          <w:sz w:val="16"/>
        </w:rPr>
        <w:t>O</w:t>
      </w:r>
      <w:r>
        <w:rPr>
          <w:color w:val="414042"/>
          <w:spacing w:val="-4"/>
          <w:w w:val="89"/>
          <w:sz w:val="16"/>
        </w:rPr>
        <w:t>r</w:t>
      </w:r>
      <w:r>
        <w:rPr>
          <w:color w:val="414042"/>
          <w:w w:val="78"/>
          <w:sz w:val="16"/>
        </w:rPr>
        <w:t>g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w w:val="89"/>
          <w:sz w:val="16"/>
        </w:rPr>
        <w:t>n</w:t>
      </w:r>
      <w:r>
        <w:rPr>
          <w:color w:val="414042"/>
          <w:spacing w:val="-2"/>
          <w:w w:val="89"/>
          <w:sz w:val="16"/>
        </w:rPr>
        <w:t>i</w:t>
      </w:r>
      <w:r>
        <w:rPr>
          <w:color w:val="414042"/>
          <w:spacing w:val="2"/>
          <w:w w:val="73"/>
          <w:sz w:val="16"/>
        </w:rPr>
        <w:t>z</w:t>
      </w:r>
      <w:r>
        <w:rPr>
          <w:color w:val="414042"/>
          <w:spacing w:val="-3"/>
          <w:w w:val="73"/>
          <w:sz w:val="16"/>
        </w:rPr>
        <w:t>a</w:t>
      </w:r>
      <w:r>
        <w:rPr>
          <w:color w:val="414042"/>
          <w:spacing w:val="-2"/>
          <w:w w:val="104"/>
          <w:sz w:val="16"/>
        </w:rPr>
        <w:t>t</w:t>
      </w:r>
      <w:r>
        <w:rPr>
          <w:color w:val="414042"/>
          <w:w w:val="104"/>
          <w:sz w:val="16"/>
        </w:rPr>
        <w:t>i</w:t>
      </w:r>
      <w:r>
        <w:rPr>
          <w:color w:val="414042"/>
          <w:w w:val="89"/>
          <w:sz w:val="16"/>
        </w:rPr>
        <w:t>o</w:t>
      </w:r>
      <w:r>
        <w:rPr>
          <w:color w:val="414042"/>
          <w:spacing w:val="-2"/>
          <w:w w:val="89"/>
          <w:sz w:val="16"/>
        </w:rPr>
        <w:t>n</w:t>
      </w:r>
      <w:r>
        <w:rPr>
          <w:color w:val="414042"/>
          <w:w w:val="51"/>
          <w:sz w:val="16"/>
        </w:rPr>
        <w:t>.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2"/>
          <w:w w:val="61"/>
          <w:sz w:val="16"/>
        </w:rPr>
        <w:t>S</w:t>
      </w:r>
      <w:r>
        <w:rPr>
          <w:color w:val="414042"/>
          <w:w w:val="75"/>
          <w:sz w:val="16"/>
        </w:rPr>
        <w:t>e</w:t>
      </w:r>
      <w:r>
        <w:rPr>
          <w:color w:val="414042"/>
          <w:w w:val="83"/>
          <w:sz w:val="16"/>
        </w:rPr>
        <w:t>v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-2"/>
          <w:w w:val="98"/>
          <w:sz w:val="16"/>
        </w:rPr>
        <w:t>n</w:t>
      </w:r>
      <w:r>
        <w:rPr>
          <w:color w:val="414042"/>
          <w:spacing w:val="-3"/>
          <w:w w:val="98"/>
          <w:sz w:val="16"/>
        </w:rPr>
        <w:t>t</w:t>
      </w:r>
      <w:r>
        <w:rPr>
          <w:color w:val="414042"/>
          <w:spacing w:val="1"/>
          <w:w w:val="75"/>
          <w:sz w:val="16"/>
        </w:rPr>
        <w:t>e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-2"/>
          <w:w w:val="98"/>
          <w:sz w:val="16"/>
        </w:rPr>
        <w:t>nt</w:t>
      </w:r>
      <w:r>
        <w:rPr>
          <w:color w:val="414042"/>
          <w:w w:val="90"/>
          <w:sz w:val="16"/>
        </w:rPr>
        <w:t>h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75"/>
          <w:sz w:val="16"/>
        </w:rPr>
        <w:t>I</w:t>
      </w:r>
      <w:r>
        <w:rPr>
          <w:color w:val="414042"/>
          <w:spacing w:val="-2"/>
          <w:w w:val="98"/>
          <w:sz w:val="16"/>
        </w:rPr>
        <w:t>n</w:t>
      </w:r>
      <w:r>
        <w:rPr>
          <w:color w:val="414042"/>
          <w:spacing w:val="-3"/>
          <w:w w:val="98"/>
          <w:sz w:val="16"/>
        </w:rPr>
        <w:t>t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-1"/>
          <w:w w:val="89"/>
          <w:sz w:val="16"/>
        </w:rPr>
        <w:t>rn</w:t>
      </w:r>
      <w:r>
        <w:rPr>
          <w:color w:val="414042"/>
          <w:spacing w:val="-3"/>
          <w:w w:val="73"/>
          <w:sz w:val="16"/>
        </w:rPr>
        <w:t>a</w:t>
      </w:r>
      <w:r>
        <w:rPr>
          <w:color w:val="414042"/>
          <w:spacing w:val="-2"/>
          <w:w w:val="104"/>
          <w:sz w:val="16"/>
        </w:rPr>
        <w:t>t</w:t>
      </w:r>
      <w:r>
        <w:rPr>
          <w:color w:val="414042"/>
          <w:w w:val="104"/>
          <w:sz w:val="16"/>
        </w:rPr>
        <w:t>i</w:t>
      </w:r>
      <w:r>
        <w:rPr>
          <w:color w:val="414042"/>
          <w:w w:val="89"/>
          <w:sz w:val="16"/>
        </w:rPr>
        <w:t>o</w:t>
      </w:r>
      <w:r>
        <w:rPr>
          <w:color w:val="414042"/>
          <w:spacing w:val="-1"/>
          <w:w w:val="89"/>
          <w:sz w:val="16"/>
        </w:rPr>
        <w:t>n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w w:val="89"/>
          <w:sz w:val="16"/>
        </w:rPr>
        <w:t>l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-2"/>
          <w:w w:val="84"/>
          <w:sz w:val="16"/>
        </w:rPr>
        <w:t>C</w:t>
      </w:r>
      <w:r>
        <w:rPr>
          <w:color w:val="414042"/>
          <w:w w:val="84"/>
          <w:sz w:val="16"/>
        </w:rPr>
        <w:t>o</w:t>
      </w:r>
      <w:r>
        <w:rPr>
          <w:color w:val="414042"/>
          <w:spacing w:val="-1"/>
          <w:w w:val="89"/>
          <w:sz w:val="16"/>
        </w:rPr>
        <w:t>n</w:t>
      </w:r>
      <w:r>
        <w:rPr>
          <w:color w:val="414042"/>
          <w:spacing w:val="-2"/>
          <w:w w:val="88"/>
          <w:sz w:val="16"/>
        </w:rPr>
        <w:t>f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spacing w:val="-3"/>
          <w:w w:val="89"/>
          <w:sz w:val="16"/>
        </w:rPr>
        <w:t>r</w:t>
      </w:r>
      <w:r>
        <w:rPr>
          <w:color w:val="414042"/>
          <w:spacing w:val="-2"/>
          <w:w w:val="75"/>
          <w:sz w:val="16"/>
        </w:rPr>
        <w:t>e</w:t>
      </w:r>
      <w:r>
        <w:rPr>
          <w:color w:val="414042"/>
          <w:w w:val="89"/>
          <w:sz w:val="16"/>
        </w:rPr>
        <w:t>n</w:t>
      </w:r>
      <w:r>
        <w:rPr>
          <w:color w:val="414042"/>
          <w:spacing w:val="-2"/>
          <w:w w:val="78"/>
          <w:sz w:val="16"/>
        </w:rPr>
        <w:t>c</w:t>
      </w:r>
      <w:r>
        <w:rPr>
          <w:color w:val="414042"/>
          <w:w w:val="78"/>
          <w:sz w:val="16"/>
        </w:rPr>
        <w:t>e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w w:val="89"/>
          <w:sz w:val="16"/>
        </w:rPr>
        <w:t>o</w:t>
      </w:r>
      <w:r>
        <w:rPr>
          <w:color w:val="414042"/>
          <w:w w:val="88"/>
          <w:sz w:val="16"/>
        </w:rPr>
        <w:t>f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2"/>
          <w:w w:val="74"/>
          <w:sz w:val="16"/>
        </w:rPr>
        <w:t>L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spacing w:val="2"/>
          <w:w w:val="88"/>
          <w:sz w:val="16"/>
        </w:rPr>
        <w:t>b</w:t>
      </w:r>
      <w:r>
        <w:rPr>
          <w:color w:val="414042"/>
          <w:w w:val="89"/>
          <w:sz w:val="16"/>
        </w:rPr>
        <w:t>our</w:t>
      </w:r>
      <w:r>
        <w:rPr>
          <w:color w:val="414042"/>
          <w:spacing w:val="-12"/>
          <w:sz w:val="16"/>
        </w:rPr>
        <w:t xml:space="preserve"> </w:t>
      </w:r>
      <w:r>
        <w:rPr>
          <w:color w:val="414042"/>
          <w:spacing w:val="-2"/>
          <w:w w:val="77"/>
          <w:sz w:val="16"/>
        </w:rPr>
        <w:t>S</w:t>
      </w:r>
      <w:r>
        <w:rPr>
          <w:color w:val="414042"/>
          <w:spacing w:val="1"/>
          <w:w w:val="77"/>
          <w:sz w:val="16"/>
        </w:rPr>
        <w:t>t</w:t>
      </w:r>
      <w:r>
        <w:rPr>
          <w:color w:val="414042"/>
          <w:spacing w:val="-3"/>
          <w:w w:val="73"/>
          <w:sz w:val="16"/>
        </w:rPr>
        <w:t>a</w:t>
      </w:r>
      <w:r>
        <w:rPr>
          <w:color w:val="414042"/>
          <w:spacing w:val="-2"/>
          <w:w w:val="91"/>
          <w:sz w:val="16"/>
        </w:rPr>
        <w:t>tist</w:t>
      </w:r>
      <w:r>
        <w:rPr>
          <w:color w:val="414042"/>
          <w:w w:val="91"/>
          <w:sz w:val="16"/>
        </w:rPr>
        <w:t>i</w:t>
      </w:r>
      <w:r>
        <w:rPr>
          <w:color w:val="414042"/>
          <w:spacing w:val="-1"/>
          <w:w w:val="82"/>
          <w:sz w:val="16"/>
        </w:rPr>
        <w:t>c</w:t>
      </w:r>
      <w:r>
        <w:rPr>
          <w:color w:val="414042"/>
          <w:spacing w:val="-1"/>
          <w:w w:val="89"/>
          <w:sz w:val="16"/>
        </w:rPr>
        <w:t>i</w:t>
      </w:r>
      <w:r>
        <w:rPr>
          <w:color w:val="414042"/>
          <w:spacing w:val="-1"/>
          <w:w w:val="73"/>
          <w:sz w:val="16"/>
        </w:rPr>
        <w:t>a</w:t>
      </w:r>
      <w:r>
        <w:rPr>
          <w:color w:val="414042"/>
          <w:spacing w:val="-2"/>
          <w:w w:val="78"/>
          <w:sz w:val="16"/>
        </w:rPr>
        <w:t>n</w:t>
      </w:r>
      <w:r>
        <w:rPr>
          <w:color w:val="414042"/>
          <w:spacing w:val="2"/>
          <w:w w:val="78"/>
          <w:sz w:val="16"/>
        </w:rPr>
        <w:t>s</w:t>
      </w:r>
      <w:r>
        <w:rPr>
          <w:color w:val="414042"/>
          <w:w w:val="51"/>
          <w:sz w:val="16"/>
        </w:rPr>
        <w:t xml:space="preserve">. </w:t>
      </w:r>
      <w:r>
        <w:rPr>
          <w:color w:val="414042"/>
          <w:w w:val="95"/>
          <w:sz w:val="16"/>
        </w:rPr>
        <w:t>2003.</w:t>
      </w:r>
    </w:p>
    <w:p w:rsidR="00CE62C5" w:rsidRDefault="00CE62C5">
      <w:pPr>
        <w:spacing w:line="249" w:lineRule="auto"/>
        <w:rPr>
          <w:sz w:val="16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113" w:right="1697"/>
        <w:jc w:val="both"/>
      </w:pPr>
      <w:r>
        <w:rPr>
          <w:color w:val="414042"/>
          <w:w w:val="85"/>
        </w:rPr>
        <w:lastRenderedPageBreak/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design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3"/>
          <w:w w:val="85"/>
        </w:rPr>
        <w:t>related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descriptions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reported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next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sections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refer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only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design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for </w:t>
      </w:r>
      <w:r>
        <w:rPr>
          <w:color w:val="414042"/>
          <w:w w:val="95"/>
        </w:rPr>
        <w:t>these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non-institutional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households.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113" w:right="1697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non-response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rate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nationals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(Emirati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households)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previous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conducted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 xml:space="preserve">in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been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spacing w:val="-3"/>
          <w:w w:val="85"/>
        </w:rPr>
        <w:t>relatively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small,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less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20%.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Since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present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round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WHS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involved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completion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long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complex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questionnaires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individual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household,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coupled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many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1"/>
        </w:rPr>
        <w:t>um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8"/>
        </w:rPr>
        <w:t>n-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was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anticipated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households.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Hence,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proportion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5"/>
        </w:rPr>
        <w:t>sample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frame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doubled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40%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(as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against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approximately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20%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proportion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Emiratis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general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population).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remaining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60%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frame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comprised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non-Emirati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households.</w:t>
      </w:r>
    </w:p>
    <w:p w:rsidR="00CE62C5" w:rsidRDefault="00280DE0">
      <w:pPr>
        <w:pStyle w:val="Heading2"/>
        <w:spacing w:before="100"/>
        <w:ind w:left="113"/>
        <w:jc w:val="both"/>
      </w:pPr>
      <w:bookmarkStart w:id="9" w:name="_TOC_250020"/>
      <w:bookmarkEnd w:id="9"/>
      <w:r>
        <w:rPr>
          <w:color w:val="58595B"/>
        </w:rPr>
        <w:t>Sampling Frame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113" w:right="1697"/>
        <w:jc w:val="both"/>
      </w:pPr>
      <w:r>
        <w:rPr>
          <w:color w:val="414042"/>
          <w:w w:val="85"/>
        </w:rPr>
        <w:t>While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Abu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Dhabi,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Dubai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Sharjah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recently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held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censuses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respective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Emirates </w:t>
      </w:r>
      <w:r>
        <w:rPr>
          <w:color w:val="414042"/>
          <w:w w:val="90"/>
        </w:rPr>
        <w:t xml:space="preserve">for immediate </w:t>
      </w:r>
      <w:r>
        <w:rPr>
          <w:color w:val="414042"/>
          <w:spacing w:val="-3"/>
          <w:w w:val="90"/>
        </w:rPr>
        <w:t xml:space="preserve">reference </w:t>
      </w:r>
      <w:r>
        <w:rPr>
          <w:color w:val="414042"/>
          <w:w w:val="90"/>
        </w:rPr>
        <w:t>to prepare a sampling frame, the Northern Emirates of Ajman, Umm Al Q</w:t>
      </w:r>
      <w:r>
        <w:rPr>
          <w:color w:val="414042"/>
          <w:spacing w:val="-4"/>
          <w:w w:val="88"/>
        </w:rPr>
        <w:t>u</w:t>
      </w:r>
      <w:r>
        <w:rPr>
          <w:color w:val="414042"/>
          <w:w w:val="89"/>
        </w:rPr>
        <w:t>w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>i</w:t>
      </w:r>
      <w:r>
        <w:rPr>
          <w:color w:val="414042"/>
          <w:spacing w:val="-2"/>
          <w:w w:val="88"/>
        </w:rPr>
        <w:t>n</w:t>
      </w:r>
      <w:r>
        <w:rPr>
          <w:color w:val="414042"/>
          <w:w w:val="50"/>
        </w:rPr>
        <w:t>,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4"/>
          <w:w w:val="68"/>
        </w:rPr>
        <w:t>F</w:t>
      </w:r>
      <w:r>
        <w:rPr>
          <w:color w:val="414042"/>
          <w:spacing w:val="1"/>
          <w:w w:val="88"/>
        </w:rPr>
        <w:t>u</w:t>
      </w:r>
      <w:r>
        <w:rPr>
          <w:color w:val="414042"/>
          <w:spacing w:val="-2"/>
          <w:w w:val="88"/>
        </w:rPr>
        <w:t>j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>ir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9"/>
        </w:rPr>
        <w:t>h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89"/>
        </w:rPr>
        <w:t>nd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4"/>
          <w:w w:val="69"/>
        </w:rPr>
        <w:t>R</w:t>
      </w:r>
      <w:r>
        <w:rPr>
          <w:color w:val="414042"/>
          <w:spacing w:val="1"/>
          <w:w w:val="7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1"/>
          <w:w w:val="91"/>
        </w:rPr>
        <w:t>A</w:t>
      </w:r>
      <w:r>
        <w:rPr>
          <w:color w:val="414042"/>
          <w:w w:val="88"/>
        </w:rPr>
        <w:t>l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1"/>
          <w:w w:val="82"/>
        </w:rPr>
        <w:t>K</w:t>
      </w:r>
      <w:r>
        <w:rPr>
          <w:color w:val="414042"/>
          <w:spacing w:val="-2"/>
          <w:w w:val="89"/>
        </w:rPr>
        <w:t>h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91"/>
        </w:rPr>
        <w:t>i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9"/>
        </w:rPr>
        <w:t>h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did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8"/>
        </w:rPr>
        <w:t>o</w:t>
      </w:r>
      <w:r>
        <w:rPr>
          <w:color w:val="414042"/>
          <w:w w:val="115"/>
        </w:rPr>
        <w:t>t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89"/>
        </w:rPr>
        <w:t>h</w:t>
      </w:r>
      <w:r>
        <w:rPr>
          <w:color w:val="414042"/>
          <w:spacing w:val="-4"/>
          <w:w w:val="72"/>
        </w:rPr>
        <w:t>a</w:t>
      </w:r>
      <w:r>
        <w:rPr>
          <w:color w:val="414042"/>
          <w:w w:val="82"/>
        </w:rPr>
        <w:t>v</w:t>
      </w:r>
      <w:r>
        <w:rPr>
          <w:color w:val="414042"/>
          <w:w w:val="74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w w:val="72"/>
        </w:rPr>
        <w:t>a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74"/>
        </w:rPr>
        <w:t>e</w:t>
      </w:r>
      <w:r>
        <w:rPr>
          <w:color w:val="414042"/>
          <w:spacing w:val="-3"/>
          <w:w w:val="81"/>
        </w:rPr>
        <w:t>c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5"/>
        </w:rPr>
        <w:t>t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3"/>
          <w:w w:val="89"/>
        </w:rPr>
        <w:t>p</w:t>
      </w:r>
      <w:r>
        <w:rPr>
          <w:color w:val="414042"/>
          <w:w w:val="88"/>
        </w:rPr>
        <w:t>o</w:t>
      </w:r>
      <w:r>
        <w:rPr>
          <w:color w:val="414042"/>
          <w:w w:val="89"/>
        </w:rPr>
        <w:t>p</w:t>
      </w:r>
      <w:r>
        <w:rPr>
          <w:color w:val="414042"/>
          <w:w w:val="81"/>
        </w:rPr>
        <w:t>ul</w:t>
      </w:r>
      <w:r>
        <w:rPr>
          <w:color w:val="414042"/>
          <w:spacing w:val="-4"/>
          <w:w w:val="81"/>
        </w:rPr>
        <w:t>a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8"/>
        </w:rPr>
        <w:t>io</w:t>
      </w:r>
      <w:r>
        <w:rPr>
          <w:color w:val="414042"/>
          <w:w w:val="89"/>
        </w:rPr>
        <w:t>n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74"/>
        </w:rPr>
        <w:t>e</w:t>
      </w:r>
      <w:r>
        <w:rPr>
          <w:color w:val="414042"/>
          <w:spacing w:val="-1"/>
          <w:w w:val="77"/>
        </w:rPr>
        <w:t>g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w w:val="88"/>
        </w:rPr>
        <w:t>r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88"/>
        </w:rPr>
        <w:t>o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4"/>
        </w:rPr>
        <w:t>e</w:t>
      </w:r>
      <w:r>
        <w:rPr>
          <w:color w:val="414042"/>
          <w:spacing w:val="-2"/>
          <w:w w:val="87"/>
        </w:rPr>
        <w:t>f</w:t>
      </w:r>
      <w:r>
        <w:rPr>
          <w:color w:val="414042"/>
          <w:spacing w:val="-2"/>
          <w:w w:val="74"/>
        </w:rPr>
        <w:t>e</w:t>
      </w:r>
      <w:r>
        <w:rPr>
          <w:color w:val="414042"/>
          <w:w w:val="88"/>
        </w:rPr>
        <w:t>r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3"/>
          <w:w w:val="88"/>
        </w:rPr>
        <w:t>o</w:t>
      </w:r>
      <w:r>
        <w:rPr>
          <w:color w:val="414042"/>
          <w:w w:val="50"/>
        </w:rPr>
        <w:t>.</w:t>
      </w:r>
      <w:r>
        <w:rPr>
          <w:color w:val="414042"/>
          <w:spacing w:val="-21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1"/>
          <w:w w:val="115"/>
        </w:rPr>
        <w:t>t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3"/>
          <w:w w:val="115"/>
        </w:rPr>
        <w:t>t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8"/>
        </w:rPr>
        <w:t>i</w:t>
      </w:r>
      <w:r>
        <w:rPr>
          <w:color w:val="414042"/>
          <w:spacing w:val="1"/>
          <w:w w:val="81"/>
        </w:rPr>
        <w:t>c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 xml:space="preserve">l </w:t>
      </w:r>
      <w:r>
        <w:rPr>
          <w:color w:val="414042"/>
          <w:w w:val="90"/>
        </w:rPr>
        <w:t>Authorities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Abu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Dhabi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Dubai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provided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frames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regions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whereas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FCSA </w:t>
      </w:r>
      <w:r>
        <w:rPr>
          <w:color w:val="414042"/>
          <w:w w:val="89"/>
        </w:rPr>
        <w:t>p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-1"/>
          <w:w w:val="88"/>
        </w:rPr>
        <w:t>o</w:t>
      </w:r>
      <w:r>
        <w:rPr>
          <w:color w:val="414042"/>
          <w:spacing w:val="-1"/>
          <w:w w:val="82"/>
        </w:rPr>
        <w:t>v</w:t>
      </w:r>
      <w:r>
        <w:rPr>
          <w:color w:val="414042"/>
          <w:w w:val="88"/>
        </w:rPr>
        <w:t>i</w:t>
      </w:r>
      <w:r>
        <w:rPr>
          <w:color w:val="414042"/>
          <w:spacing w:val="1"/>
          <w:w w:val="89"/>
        </w:rPr>
        <w:t>d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8"/>
        </w:rPr>
        <w:t>l</w:t>
      </w:r>
      <w:r>
        <w:rPr>
          <w:color w:val="414042"/>
          <w:w w:val="74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w w:val="87"/>
        </w:rPr>
        <w:t>f</w:t>
      </w:r>
      <w:r>
        <w:rPr>
          <w:color w:val="414042"/>
          <w:w w:val="88"/>
        </w:rPr>
        <w:t>r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1"/>
        </w:rPr>
        <w:t>m</w:t>
      </w:r>
      <w:r>
        <w:rPr>
          <w:color w:val="414042"/>
          <w:w w:val="74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87"/>
        </w:rPr>
        <w:t>f</w:t>
      </w:r>
      <w:r>
        <w:rPr>
          <w:color w:val="414042"/>
          <w:w w:val="88"/>
        </w:rPr>
        <w:t>or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61"/>
        </w:rPr>
        <w:t>S</w:t>
      </w:r>
      <w:r>
        <w:rPr>
          <w:color w:val="414042"/>
          <w:spacing w:val="-2"/>
          <w:w w:val="89"/>
        </w:rPr>
        <w:t>h</w:t>
      </w:r>
      <w:r>
        <w:rPr>
          <w:color w:val="414042"/>
          <w:spacing w:val="-2"/>
          <w:w w:val="72"/>
        </w:rPr>
        <w:t>a</w:t>
      </w:r>
      <w:r>
        <w:rPr>
          <w:color w:val="414042"/>
          <w:spacing w:val="-2"/>
          <w:w w:val="88"/>
        </w:rPr>
        <w:t>rj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9"/>
        </w:rPr>
        <w:t>h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89"/>
        </w:rPr>
        <w:t>nd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w w:val="78"/>
        </w:rPr>
        <w:t>4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90"/>
        </w:rPr>
        <w:t>N</w:t>
      </w:r>
      <w:r>
        <w:rPr>
          <w:color w:val="414042"/>
          <w:w w:val="88"/>
        </w:rPr>
        <w:t>o</w:t>
      </w:r>
      <w:r>
        <w:rPr>
          <w:color w:val="414042"/>
          <w:spacing w:val="1"/>
          <w:w w:val="88"/>
        </w:rPr>
        <w:t>r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1"/>
          <w:w w:val="88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63"/>
        </w:rPr>
        <w:t>E</w:t>
      </w:r>
      <w:r>
        <w:rPr>
          <w:color w:val="414042"/>
          <w:w w:val="90"/>
        </w:rPr>
        <w:t>mir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74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0"/>
        </w:rPr>
        <w:t>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9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task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compiling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frames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7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Emirates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providing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spacing w:val="-3"/>
          <w:w w:val="85"/>
        </w:rPr>
        <w:t>target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frame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for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field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team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led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by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FCSA.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7"/>
        <w:jc w:val="both"/>
      </w:pPr>
      <w:r>
        <w:rPr>
          <w:color w:val="414042"/>
          <w:w w:val="87"/>
        </w:rPr>
        <w:t>D</w:t>
      </w:r>
      <w:r>
        <w:rPr>
          <w:color w:val="414042"/>
          <w:w w:val="88"/>
        </w:rPr>
        <w:t>u</w:t>
      </w:r>
      <w:r>
        <w:rPr>
          <w:color w:val="414042"/>
          <w:w w:val="74"/>
        </w:rPr>
        <w:t>e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88"/>
        </w:rPr>
        <w:t>o</w:t>
      </w:r>
      <w:r>
        <w:rPr>
          <w:color w:val="414042"/>
          <w:spacing w:val="-23"/>
        </w:rPr>
        <w:t xml:space="preserve"> </w:t>
      </w:r>
      <w:r>
        <w:rPr>
          <w:color w:val="414042"/>
          <w:w w:val="90"/>
        </w:rPr>
        <w:t>dif</w:t>
      </w:r>
      <w:r>
        <w:rPr>
          <w:color w:val="414042"/>
          <w:spacing w:val="-2"/>
          <w:w w:val="90"/>
        </w:rPr>
        <w:t>f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5"/>
        </w:rPr>
        <w:t>t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3"/>
          <w:w w:val="77"/>
        </w:rPr>
        <w:t>g</w:t>
      </w:r>
      <w:r>
        <w:rPr>
          <w:color w:val="414042"/>
          <w:spacing w:val="1"/>
          <w:w w:val="74"/>
        </w:rPr>
        <w:t>e</w:t>
      </w:r>
      <w:r>
        <w:rPr>
          <w:color w:val="414042"/>
          <w:spacing w:val="2"/>
          <w:w w:val="88"/>
        </w:rPr>
        <w:t>o</w:t>
      </w:r>
      <w:r>
        <w:rPr>
          <w:color w:val="414042"/>
          <w:spacing w:val="-2"/>
          <w:w w:val="77"/>
        </w:rPr>
        <w:t>g</w:t>
      </w:r>
      <w:r>
        <w:rPr>
          <w:color w:val="414042"/>
          <w:w w:val="88"/>
        </w:rPr>
        <w:t>r</w:t>
      </w:r>
      <w:r>
        <w:rPr>
          <w:color w:val="414042"/>
          <w:spacing w:val="-2"/>
          <w:w w:val="72"/>
        </w:rPr>
        <w:t>a</w:t>
      </w:r>
      <w:r>
        <w:rPr>
          <w:color w:val="414042"/>
          <w:spacing w:val="1"/>
          <w:w w:val="89"/>
        </w:rPr>
        <w:t>p</w:t>
      </w:r>
      <w:r>
        <w:rPr>
          <w:color w:val="414042"/>
          <w:w w:val="88"/>
        </w:rPr>
        <w:t>hi</w:t>
      </w:r>
      <w:r>
        <w:rPr>
          <w:color w:val="414042"/>
          <w:w w:val="81"/>
        </w:rPr>
        <w:t>c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4"/>
        </w:rPr>
        <w:t>e</w:t>
      </w:r>
      <w:r>
        <w:rPr>
          <w:color w:val="414042"/>
          <w:spacing w:val="-5"/>
          <w:w w:val="115"/>
        </w:rPr>
        <w:t>t</w:t>
      </w:r>
      <w:r>
        <w:rPr>
          <w:color w:val="414042"/>
          <w:spacing w:val="-2"/>
          <w:w w:val="115"/>
        </w:rPr>
        <w:t>t</w:t>
      </w:r>
      <w:r>
        <w:rPr>
          <w:color w:val="414042"/>
          <w:spacing w:val="1"/>
          <w:w w:val="88"/>
        </w:rPr>
        <w:t>l</w:t>
      </w:r>
      <w:r>
        <w:rPr>
          <w:color w:val="414042"/>
          <w:spacing w:val="-2"/>
          <w:w w:val="74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5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3"/>
        </w:rPr>
        <w:t xml:space="preserve"> </w:t>
      </w:r>
      <w:r>
        <w:rPr>
          <w:color w:val="414042"/>
          <w:w w:val="88"/>
        </w:rPr>
        <w:t>o</w:t>
      </w:r>
      <w:r>
        <w:rPr>
          <w:color w:val="414042"/>
          <w:w w:val="87"/>
        </w:rPr>
        <w:t>f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1"/>
          <w:w w:val="63"/>
        </w:rPr>
        <w:t>E</w:t>
      </w:r>
      <w:r>
        <w:rPr>
          <w:color w:val="414042"/>
          <w:w w:val="90"/>
        </w:rPr>
        <w:t>mir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8"/>
        </w:rPr>
        <w:t>i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89"/>
        </w:rPr>
        <w:t>nd</w:t>
      </w:r>
      <w:r>
        <w:rPr>
          <w:color w:val="414042"/>
          <w:spacing w:val="-23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w w:val="88"/>
        </w:rPr>
        <w:t>o</w:t>
      </w:r>
      <w:r>
        <w:rPr>
          <w:color w:val="414042"/>
          <w:w w:val="77"/>
        </w:rPr>
        <w:t>n-</w:t>
      </w:r>
      <w:r>
        <w:rPr>
          <w:color w:val="414042"/>
          <w:spacing w:val="-1"/>
          <w:w w:val="77"/>
        </w:rPr>
        <w:t>E</w:t>
      </w:r>
      <w:r>
        <w:rPr>
          <w:color w:val="414042"/>
          <w:w w:val="90"/>
        </w:rPr>
        <w:t>mir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3"/>
          <w:w w:val="115"/>
        </w:rPr>
        <w:t>t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0"/>
        </w:rPr>
        <w:t>,</w:t>
      </w:r>
      <w:r>
        <w:rPr>
          <w:color w:val="414042"/>
          <w:spacing w:val="-23"/>
        </w:rPr>
        <w:t xml:space="preserve"> </w:t>
      </w:r>
      <w:r>
        <w:rPr>
          <w:color w:val="414042"/>
          <w:w w:val="72"/>
        </w:rPr>
        <w:t>a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8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11"/>
          <w:w w:val="88"/>
        </w:rPr>
        <w:t>r</w:t>
      </w:r>
      <w:r>
        <w:rPr>
          <w:color w:val="414042"/>
          <w:w w:val="86"/>
        </w:rPr>
        <w:t>-</w:t>
      </w:r>
      <w:r>
        <w:rPr>
          <w:color w:val="414042"/>
          <w:spacing w:val="1"/>
          <w:w w:val="86"/>
        </w:rPr>
        <w:t>b</w:t>
      </w:r>
      <w:r>
        <w:rPr>
          <w:color w:val="414042"/>
          <w:spacing w:val="1"/>
          <w:w w:val="72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89"/>
        </w:rPr>
        <w:t>pp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88"/>
        </w:rPr>
        <w:t>o</w:t>
      </w:r>
      <w:r>
        <w:rPr>
          <w:color w:val="414042"/>
          <w:w w:val="72"/>
        </w:rPr>
        <w:t>a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88"/>
        </w:rPr>
        <w:t>o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8"/>
        </w:rPr>
        <w:t>l</w:t>
      </w:r>
      <w:r>
        <w:rPr>
          <w:color w:val="414042"/>
          <w:w w:val="74"/>
        </w:rPr>
        <w:t xml:space="preserve">e </w:t>
      </w:r>
      <w:r>
        <w:rPr>
          <w:color w:val="414042"/>
          <w:w w:val="85"/>
        </w:rPr>
        <w:t>was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adopted.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Each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cluster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identified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fairly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homogenous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type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(Emirati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non-Emirati). A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1000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clusters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identified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across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7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Emirates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based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frames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 xml:space="preserve">provided </w:t>
      </w:r>
      <w:r>
        <w:rPr>
          <w:color w:val="414042"/>
          <w:spacing w:val="-1"/>
          <w:w w:val="87"/>
        </w:rPr>
        <w:t>b</w:t>
      </w:r>
      <w:r>
        <w:rPr>
          <w:color w:val="414042"/>
          <w:w w:val="80"/>
        </w:rPr>
        <w:t>y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4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89"/>
        </w:rPr>
        <w:t>p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1"/>
        </w:rPr>
        <w:t>c</w:t>
      </w:r>
      <w:r>
        <w:rPr>
          <w:color w:val="414042"/>
          <w:spacing w:val="-3"/>
          <w:w w:val="115"/>
        </w:rPr>
        <w:t>t</w:t>
      </w:r>
      <w:r>
        <w:rPr>
          <w:color w:val="414042"/>
          <w:spacing w:val="-2"/>
          <w:w w:val="88"/>
        </w:rPr>
        <w:t>i</w:t>
      </w:r>
      <w:r>
        <w:rPr>
          <w:color w:val="414042"/>
          <w:w w:val="82"/>
        </w:rPr>
        <w:t>v</w:t>
      </w:r>
      <w:r>
        <w:rPr>
          <w:color w:val="414042"/>
          <w:w w:val="74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5"/>
        </w:rPr>
        <w:t>t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3"/>
          <w:w w:val="115"/>
        </w:rPr>
        <w:t>t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8"/>
        </w:rPr>
        <w:t>i</w:t>
      </w:r>
      <w:r>
        <w:rPr>
          <w:color w:val="414042"/>
          <w:spacing w:val="1"/>
          <w:w w:val="81"/>
        </w:rPr>
        <w:t>c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>l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spacing w:val="-2"/>
          <w:w w:val="88"/>
        </w:rPr>
        <w:t>u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88"/>
        </w:rPr>
        <w:t>o</w:t>
      </w:r>
      <w:r>
        <w:rPr>
          <w:color w:val="414042"/>
          <w:spacing w:val="-2"/>
          <w:w w:val="88"/>
        </w:rPr>
        <w:t>r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8"/>
        </w:rPr>
        <w:t>i</w:t>
      </w:r>
      <w:r>
        <w:rPr>
          <w:color w:val="414042"/>
          <w:w w:val="74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0"/>
        </w:rPr>
        <w:t>.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91"/>
        </w:rPr>
        <w:t>A</w:t>
      </w:r>
      <w:r>
        <w:rPr>
          <w:color w:val="414042"/>
          <w:spacing w:val="-2"/>
          <w:w w:val="87"/>
        </w:rPr>
        <w:t>f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w w:val="88"/>
        </w:rPr>
        <w:t>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4"/>
        </w:rPr>
        <w:t>e</w:t>
      </w:r>
      <w:r>
        <w:rPr>
          <w:color w:val="414042"/>
          <w:spacing w:val="1"/>
          <w:w w:val="88"/>
        </w:rPr>
        <w:t>l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1"/>
        </w:rPr>
        <w:t>c</w:t>
      </w:r>
      <w:r>
        <w:rPr>
          <w:color w:val="414042"/>
          <w:spacing w:val="-3"/>
          <w:w w:val="115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74"/>
        </w:rPr>
        <w:t>e</w:t>
      </w:r>
      <w:r>
        <w:rPr>
          <w:color w:val="414042"/>
          <w:spacing w:val="-3"/>
          <w:w w:val="87"/>
        </w:rPr>
        <w:t>q</w:t>
      </w:r>
      <w:r>
        <w:rPr>
          <w:color w:val="414042"/>
          <w:w w:val="88"/>
        </w:rPr>
        <w:t>ui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8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2"/>
          <w:w w:val="88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7"/>
        </w:rPr>
        <w:t>f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88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74"/>
        </w:rPr>
        <w:t>e</w:t>
      </w:r>
      <w:r>
        <w:rPr>
          <w:color w:val="414042"/>
          <w:w w:val="72"/>
        </w:rPr>
        <w:t>a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3"/>
        </w:rPr>
        <w:t xml:space="preserve"> </w:t>
      </w:r>
      <w:r>
        <w:rPr>
          <w:color w:val="414042"/>
          <w:w w:val="88"/>
        </w:rPr>
        <w:t>o</w:t>
      </w:r>
      <w:r>
        <w:rPr>
          <w:color w:val="414042"/>
          <w:w w:val="87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63"/>
        </w:rPr>
        <w:t>E</w:t>
      </w:r>
      <w:r>
        <w:rPr>
          <w:color w:val="414042"/>
          <w:w w:val="90"/>
        </w:rPr>
        <w:t>mir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74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0"/>
        </w:rPr>
        <w:t xml:space="preserve">, </w:t>
      </w:r>
      <w:r>
        <w:rPr>
          <w:color w:val="414042"/>
          <w:w w:val="90"/>
        </w:rPr>
        <w:t>based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probability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proportionate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size,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within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these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clusters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were enumerated.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cluster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equal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chance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being </w:t>
      </w:r>
      <w:r>
        <w:rPr>
          <w:color w:val="414042"/>
          <w:w w:val="95"/>
        </w:rPr>
        <w:t>selected in the final sampling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frame.</w:t>
      </w:r>
    </w:p>
    <w:p w:rsidR="00CE62C5" w:rsidRDefault="00CE62C5">
      <w:pPr>
        <w:pStyle w:val="BodyText"/>
        <w:spacing w:before="11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7" w:firstLine="101"/>
        <w:jc w:val="both"/>
      </w:pPr>
      <w:r>
        <w:rPr>
          <w:color w:val="414042"/>
          <w:w w:val="90"/>
        </w:rPr>
        <w:t>After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enumeration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procedure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has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been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completed,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final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7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obtained.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 xml:space="preserve">Random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4"/>
        </w:rPr>
        <w:t>ling</w:t>
      </w:r>
      <w:r>
        <w:rPr>
          <w:color w:val="414042"/>
          <w:spacing w:val="-14"/>
        </w:rPr>
        <w:t xml:space="preserve"> </w:t>
      </w:r>
      <w:r>
        <w:rPr>
          <w:color w:val="414042"/>
          <w:w w:val="91"/>
        </w:rPr>
        <w:t>m</w:t>
      </w:r>
      <w:r>
        <w:rPr>
          <w:color w:val="414042"/>
          <w:spacing w:val="-4"/>
          <w:w w:val="74"/>
        </w:rPr>
        <w:t>e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3"/>
          <w:w w:val="88"/>
        </w:rPr>
        <w:t>o</w:t>
      </w:r>
      <w:r>
        <w:rPr>
          <w:color w:val="414042"/>
          <w:spacing w:val="-2"/>
          <w:w w:val="89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w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4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im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8"/>
        </w:rPr>
        <w:t>l</w:t>
      </w:r>
      <w:r>
        <w:rPr>
          <w:color w:val="414042"/>
          <w:spacing w:val="-2"/>
          <w:w w:val="74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88"/>
        </w:rPr>
        <w:t>o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8"/>
        </w:rPr>
        <w:t>o</w:t>
      </w:r>
      <w:r>
        <w:rPr>
          <w:color w:val="414042"/>
          <w:spacing w:val="-1"/>
          <w:w w:val="87"/>
        </w:rPr>
        <w:t>b</w:t>
      </w:r>
      <w:r>
        <w:rPr>
          <w:color w:val="414042"/>
          <w:spacing w:val="1"/>
          <w:w w:val="115"/>
        </w:rPr>
        <w:t>t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>in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5"/>
        </w:rPr>
        <w:t>t</w:t>
      </w:r>
      <w:r>
        <w:rPr>
          <w:color w:val="414042"/>
          <w:w w:val="89"/>
        </w:rPr>
        <w:t>h</w:t>
      </w:r>
      <w:r>
        <w:rPr>
          <w:color w:val="414042"/>
          <w:w w:val="74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fi</w:t>
      </w:r>
      <w:r>
        <w:rPr>
          <w:color w:val="414042"/>
          <w:spacing w:val="-2"/>
          <w:w w:val="90"/>
        </w:rPr>
        <w:t>n</w:t>
      </w:r>
      <w:r>
        <w:rPr>
          <w:color w:val="414042"/>
          <w:spacing w:val="-1"/>
          <w:w w:val="72"/>
        </w:rPr>
        <w:t>a</w:t>
      </w:r>
      <w:r>
        <w:rPr>
          <w:color w:val="414042"/>
          <w:w w:val="88"/>
        </w:rPr>
        <w:t>l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8"/>
        </w:rPr>
        <w:t>l</w:t>
      </w:r>
      <w:r>
        <w:rPr>
          <w:color w:val="414042"/>
          <w:w w:val="74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88"/>
        </w:rPr>
        <w:t>o</w:t>
      </w:r>
      <w:r>
        <w:rPr>
          <w:color w:val="414042"/>
          <w:w w:val="87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w w:val="78"/>
        </w:rPr>
        <w:t>15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w w:val="88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4"/>
        </w:rPr>
        <w:t>e</w:t>
      </w:r>
      <w:r>
        <w:rPr>
          <w:color w:val="414042"/>
          <w:w w:val="89"/>
        </w:rPr>
        <w:t>h</w:t>
      </w:r>
      <w:r>
        <w:rPr>
          <w:color w:val="414042"/>
          <w:spacing w:val="1"/>
          <w:w w:val="88"/>
        </w:rPr>
        <w:t>ol</w:t>
      </w:r>
      <w:r>
        <w:rPr>
          <w:color w:val="414042"/>
          <w:spacing w:val="-2"/>
          <w:w w:val="89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7"/>
        </w:rPr>
        <w:t>f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88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74"/>
        </w:rPr>
        <w:t>e</w:t>
      </w:r>
      <w:r>
        <w:rPr>
          <w:color w:val="414042"/>
          <w:w w:val="72"/>
        </w:rPr>
        <w:t>a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w w:val="88"/>
        </w:rPr>
        <w:t>o</w:t>
      </w:r>
      <w:r>
        <w:rPr>
          <w:color w:val="414042"/>
          <w:w w:val="87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8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14"/>
          <w:w w:val="88"/>
        </w:rPr>
        <w:t>r</w:t>
      </w:r>
      <w:r>
        <w:rPr>
          <w:color w:val="414042"/>
          <w:w w:val="50"/>
        </w:rPr>
        <w:t xml:space="preserve">. </w:t>
      </w:r>
      <w:r>
        <w:rPr>
          <w:color w:val="414042"/>
          <w:w w:val="85"/>
        </w:rPr>
        <w:t>These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15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identified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details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name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head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household,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building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name,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5"/>
          <w:w w:val="88"/>
        </w:rPr>
        <w:t>r</w:t>
      </w:r>
      <w:r>
        <w:rPr>
          <w:color w:val="414042"/>
          <w:spacing w:val="1"/>
          <w:w w:val="74"/>
        </w:rPr>
        <w:t>e</w:t>
      </w:r>
      <w:r>
        <w:rPr>
          <w:color w:val="414042"/>
          <w:spacing w:val="-4"/>
          <w:w w:val="74"/>
        </w:rPr>
        <w:t>e</w:t>
      </w:r>
      <w:r>
        <w:rPr>
          <w:color w:val="414042"/>
          <w:w w:val="115"/>
        </w:rPr>
        <w:t>t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1"/>
        </w:rPr>
        <w:t>m</w:t>
      </w:r>
      <w:r>
        <w:rPr>
          <w:color w:val="414042"/>
          <w:w w:val="74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89"/>
        </w:rPr>
        <w:t>nd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81"/>
        </w:rPr>
        <w:t>c</w:t>
      </w:r>
      <w:r>
        <w:rPr>
          <w:color w:val="414042"/>
          <w:spacing w:val="-3"/>
          <w:w w:val="88"/>
        </w:rPr>
        <w:t>i</w:t>
      </w:r>
      <w:r>
        <w:rPr>
          <w:color w:val="414042"/>
          <w:spacing w:val="2"/>
          <w:w w:val="115"/>
        </w:rPr>
        <w:t>t</w:t>
      </w:r>
      <w:r>
        <w:rPr>
          <w:color w:val="414042"/>
          <w:w w:val="80"/>
        </w:rPr>
        <w:t>y</w:t>
      </w:r>
      <w:r>
        <w:rPr>
          <w:color w:val="414042"/>
          <w:spacing w:val="-18"/>
        </w:rPr>
        <w:t xml:space="preserve"> </w:t>
      </w:r>
      <w:r>
        <w:rPr>
          <w:color w:val="414042"/>
          <w:w w:val="88"/>
        </w:rPr>
        <w:t>in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1"/>
          <w:w w:val="74"/>
        </w:rPr>
        <w:t>e</w:t>
      </w:r>
      <w:r>
        <w:rPr>
          <w:color w:val="414042"/>
          <w:w w:val="72"/>
        </w:rPr>
        <w:t>a</w:t>
      </w:r>
      <w:r>
        <w:rPr>
          <w:color w:val="414042"/>
          <w:spacing w:val="-2"/>
          <w:w w:val="81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1"/>
          <w:w w:val="63"/>
        </w:rPr>
        <w:t>E</w:t>
      </w:r>
      <w:r>
        <w:rPr>
          <w:color w:val="414042"/>
          <w:w w:val="90"/>
        </w:rPr>
        <w:t>mir</w:t>
      </w:r>
      <w:r>
        <w:rPr>
          <w:color w:val="414042"/>
          <w:spacing w:val="-4"/>
          <w:w w:val="72"/>
        </w:rPr>
        <w:t>a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50"/>
        </w:rPr>
        <w:t>.</w:t>
      </w:r>
      <w:r>
        <w:rPr>
          <w:color w:val="414042"/>
          <w:spacing w:val="-18"/>
        </w:rPr>
        <w:t xml:space="preserve"> </w:t>
      </w:r>
      <w:r>
        <w:rPr>
          <w:color w:val="414042"/>
          <w:w w:val="78"/>
        </w:rPr>
        <w:t>10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w w:val="88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4"/>
        </w:rPr>
        <w:t>e</w:t>
      </w:r>
      <w:r>
        <w:rPr>
          <w:color w:val="414042"/>
          <w:w w:val="89"/>
        </w:rPr>
        <w:t>h</w:t>
      </w:r>
      <w:r>
        <w:rPr>
          <w:color w:val="414042"/>
          <w:spacing w:val="1"/>
          <w:w w:val="88"/>
        </w:rPr>
        <w:t>ol</w:t>
      </w:r>
      <w:r>
        <w:rPr>
          <w:color w:val="414042"/>
          <w:spacing w:val="-2"/>
          <w:w w:val="89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w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5"/>
          <w:w w:val="88"/>
        </w:rPr>
        <w:t>r</w:t>
      </w:r>
      <w:r>
        <w:rPr>
          <w:color w:val="414042"/>
          <w:w w:val="74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89"/>
        </w:rPr>
        <w:t>d</w:t>
      </w:r>
      <w:r>
        <w:rPr>
          <w:color w:val="414042"/>
          <w:spacing w:val="-4"/>
          <w:w w:val="74"/>
        </w:rPr>
        <w:t>e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-2"/>
          <w:w w:val="74"/>
        </w:rPr>
        <w:t>e</w:t>
      </w:r>
      <w:r>
        <w:rPr>
          <w:color w:val="414042"/>
          <w:spacing w:val="-1"/>
          <w:w w:val="88"/>
        </w:rPr>
        <w:t>r</w:t>
      </w:r>
      <w:r>
        <w:rPr>
          <w:color w:val="414042"/>
          <w:w w:val="90"/>
        </w:rPr>
        <w:t>min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4"/>
          <w:w w:val="115"/>
        </w:rPr>
        <w:t>t</w:t>
      </w:r>
      <w:r>
        <w:rPr>
          <w:color w:val="414042"/>
          <w:w w:val="88"/>
        </w:rPr>
        <w:t>o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3"/>
          <w:w w:val="87"/>
        </w:rPr>
        <w:t>b</w:t>
      </w:r>
      <w:r>
        <w:rPr>
          <w:color w:val="414042"/>
          <w:w w:val="74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4"/>
        </w:rPr>
        <w:t>e</w:t>
      </w:r>
      <w:r>
        <w:rPr>
          <w:color w:val="414042"/>
          <w:spacing w:val="1"/>
          <w:w w:val="88"/>
        </w:rPr>
        <w:t>l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1"/>
        </w:rPr>
        <w:t>c</w:t>
      </w:r>
      <w:r>
        <w:rPr>
          <w:color w:val="414042"/>
          <w:spacing w:val="-4"/>
          <w:w w:val="115"/>
        </w:rPr>
        <w:t>t</w:t>
      </w:r>
      <w:r>
        <w:rPr>
          <w:color w:val="414042"/>
          <w:spacing w:val="1"/>
          <w:w w:val="74"/>
        </w:rPr>
        <w:t>e</w:t>
      </w:r>
      <w:r>
        <w:rPr>
          <w:color w:val="414042"/>
          <w:w w:val="89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87"/>
        </w:rPr>
        <w:t>f</w:t>
      </w:r>
      <w:r>
        <w:rPr>
          <w:color w:val="414042"/>
          <w:w w:val="88"/>
        </w:rPr>
        <w:t>or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p</w:t>
      </w:r>
      <w:r>
        <w:rPr>
          <w:color w:val="414042"/>
          <w:spacing w:val="-2"/>
          <w:w w:val="88"/>
        </w:rPr>
        <w:t>r</w:t>
      </w:r>
      <w:r>
        <w:rPr>
          <w:color w:val="414042"/>
          <w:w w:val="91"/>
        </w:rPr>
        <w:t>i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2"/>
          <w:w w:val="72"/>
        </w:rPr>
        <w:t>a</w:t>
      </w:r>
      <w:r>
        <w:rPr>
          <w:color w:val="414042"/>
          <w:spacing w:val="5"/>
          <w:w w:val="88"/>
        </w:rPr>
        <w:t>r</w:t>
      </w:r>
      <w:r>
        <w:rPr>
          <w:color w:val="414042"/>
          <w:w w:val="80"/>
        </w:rPr>
        <w:t>y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2"/>
        </w:rPr>
        <w:t>a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8"/>
        </w:rPr>
        <w:t>l</w:t>
      </w:r>
      <w:r>
        <w:rPr>
          <w:color w:val="414042"/>
          <w:w w:val="74"/>
        </w:rPr>
        <w:t xml:space="preserve">e </w:t>
      </w:r>
      <w:r>
        <w:rPr>
          <w:color w:val="414042"/>
          <w:w w:val="85"/>
        </w:rPr>
        <w:t>whereas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5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determined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kept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reserve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sample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compensate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low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response </w:t>
      </w:r>
      <w:r>
        <w:rPr>
          <w:color w:val="414042"/>
          <w:w w:val="95"/>
        </w:rPr>
        <w:t>or</w:t>
      </w:r>
      <w:r>
        <w:rPr>
          <w:color w:val="414042"/>
          <w:spacing w:val="3"/>
          <w:w w:val="95"/>
        </w:rPr>
        <w:t xml:space="preserve"> </w:t>
      </w:r>
      <w:r>
        <w:rPr>
          <w:color w:val="414042"/>
          <w:w w:val="95"/>
        </w:rPr>
        <w:t>refusals.</w:t>
      </w:r>
    </w:p>
    <w:p w:rsidR="00CE62C5" w:rsidRDefault="00280DE0">
      <w:pPr>
        <w:pStyle w:val="BodyText"/>
        <w:spacing w:line="267" w:lineRule="exact"/>
        <w:ind w:left="113"/>
        <w:jc w:val="both"/>
      </w:pPr>
      <w:r>
        <w:rPr>
          <w:color w:val="DA1A32"/>
          <w:w w:val="90"/>
        </w:rPr>
        <w:t>Table 2.1 Sample size spread across the UAE</w:t>
      </w:r>
    </w:p>
    <w:p w:rsidR="00CE62C5" w:rsidRDefault="00CE62C5">
      <w:pPr>
        <w:pStyle w:val="BodyText"/>
        <w:spacing w:before="7"/>
        <w:rPr>
          <w:sz w:val="9"/>
        </w:r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814"/>
        <w:gridCol w:w="1814"/>
        <w:gridCol w:w="1814"/>
        <w:gridCol w:w="1814"/>
        <w:gridCol w:w="1814"/>
      </w:tblGrid>
      <w:tr w:rsidR="00CE62C5">
        <w:trPr>
          <w:trHeight w:val="398"/>
        </w:trPr>
        <w:tc>
          <w:tcPr>
            <w:tcW w:w="9070" w:type="dxa"/>
            <w:gridSpan w:val="5"/>
            <w:tcBorders>
              <w:top w:val="nil"/>
              <w:left w:val="nil"/>
              <w:bottom w:val="nil"/>
              <w:right w:val="nil"/>
            </w:tcBorders>
            <w:shd w:val="clear" w:color="auto" w:fill="AD833B"/>
          </w:tcPr>
          <w:p w:rsidR="00CE62C5" w:rsidRDefault="00280DE0">
            <w:pPr>
              <w:pStyle w:val="TableParagraph"/>
              <w:spacing w:before="75"/>
              <w:ind w:left="3982" w:right="3977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FFFFFF"/>
              </w:rPr>
              <w:t>Households</w:t>
            </w:r>
          </w:p>
        </w:tc>
      </w:tr>
      <w:tr w:rsidR="00CE62C5">
        <w:trPr>
          <w:trHeight w:val="414"/>
        </w:trPr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7" w:right="212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No. of Clusters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670"/>
              <w:jc w:val="right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Total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7" w:right="211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Non-Emirati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7" w:right="212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Emirati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7" w:right="212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Emirate</w:t>
            </w:r>
          </w:p>
        </w:tc>
      </w:tr>
      <w:tr w:rsidR="00CE62C5">
        <w:trPr>
          <w:trHeight w:val="408"/>
        </w:trPr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1800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1200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sz w:val="24"/>
              </w:rPr>
              <w:t>AUH</w:t>
            </w:r>
          </w:p>
        </w:tc>
      </w:tr>
      <w:tr w:rsidR="00CE62C5">
        <w:trPr>
          <w:trHeight w:val="408"/>
        </w:trPr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1830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DXB</w:t>
            </w:r>
          </w:p>
        </w:tc>
      </w:tr>
      <w:tr w:rsidR="00CE62C5">
        <w:trPr>
          <w:trHeight w:val="408"/>
        </w:trPr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1460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SHJ</w:t>
            </w:r>
          </w:p>
        </w:tc>
      </w:tr>
      <w:tr w:rsidR="00CE62C5">
        <w:trPr>
          <w:trHeight w:val="408"/>
        </w:trPr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AJM</w:t>
            </w:r>
          </w:p>
        </w:tc>
      </w:tr>
      <w:tr w:rsidR="00CE62C5">
        <w:trPr>
          <w:trHeight w:val="408"/>
        </w:trPr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sz w:val="24"/>
              </w:rPr>
              <w:t>UAQ</w:t>
            </w:r>
          </w:p>
        </w:tc>
      </w:tr>
      <w:tr w:rsidR="00CE62C5">
        <w:trPr>
          <w:trHeight w:val="408"/>
        </w:trPr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86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860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RAK</w:t>
            </w:r>
          </w:p>
        </w:tc>
      </w:tr>
      <w:tr w:rsidR="00CE62C5">
        <w:trPr>
          <w:trHeight w:val="408"/>
        </w:trPr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09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FUJ</w:t>
            </w:r>
          </w:p>
        </w:tc>
      </w:tr>
      <w:tr w:rsidR="00CE62C5">
        <w:trPr>
          <w:trHeight w:val="393"/>
        </w:trPr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1,000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right="600"/>
              <w:jc w:val="right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  <w:w w:val="95"/>
              </w:rPr>
              <w:t>10,000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5,970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</w:rPr>
              <w:t>4,030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rFonts w:ascii="Calibri"/>
                <w:b/>
              </w:rPr>
            </w:pPr>
            <w:r>
              <w:rPr>
                <w:rFonts w:ascii="Calibri"/>
                <w:b/>
                <w:color w:val="58595B"/>
                <w:w w:val="110"/>
              </w:rPr>
              <w:t>TOTAL</w:t>
            </w:r>
          </w:p>
        </w:tc>
      </w:tr>
    </w:tbl>
    <w:p w:rsidR="00CE62C5" w:rsidRDefault="00CE62C5">
      <w:pPr>
        <w:rPr>
          <w:rFonts w:ascii="Calibri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Heading2"/>
        <w:spacing w:before="54"/>
        <w:jc w:val="both"/>
      </w:pPr>
      <w:bookmarkStart w:id="10" w:name="_TOC_250019"/>
      <w:bookmarkEnd w:id="10"/>
      <w:r>
        <w:rPr>
          <w:color w:val="58595B"/>
        </w:rPr>
        <w:lastRenderedPageBreak/>
        <w:t>Sample weights:</w:t>
      </w:r>
    </w:p>
    <w:p w:rsidR="00CE62C5" w:rsidRDefault="00CE62C5">
      <w:pPr>
        <w:pStyle w:val="BodyText"/>
        <w:spacing w:before="5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rPr>
          <w:color w:val="414042"/>
          <w:w w:val="90"/>
        </w:rPr>
        <w:t>Prior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tabulations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analysis,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weighted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account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differential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selection probabilities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differential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sizes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clusters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selection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final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of households.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These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weights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calculated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sizes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different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PSUs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account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 xml:space="preserve">for </w:t>
      </w:r>
      <w:r>
        <w:rPr>
          <w:color w:val="414042"/>
          <w:w w:val="95"/>
        </w:rPr>
        <w:t>households that did not respond to the</w:t>
      </w:r>
      <w:r>
        <w:rPr>
          <w:color w:val="414042"/>
          <w:spacing w:val="42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design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self-weighting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design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country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level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mentioned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before,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but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it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is self-weighting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3"/>
          <w:w w:val="90"/>
        </w:rPr>
        <w:t>stratum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level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prior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conducting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Due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changes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could </w:t>
      </w:r>
      <w:r>
        <w:rPr>
          <w:color w:val="414042"/>
          <w:w w:val="85"/>
        </w:rPr>
        <w:t>happen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after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conducting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like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changes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number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households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covered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each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cluster or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non-response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some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households;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so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important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calculate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final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weights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after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completing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6"/>
        </w:rPr>
        <w:t>ning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680" w:right="1130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basic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weight</w:t>
      </w:r>
      <w:r>
        <w:rPr>
          <w:color w:val="414042"/>
          <w:spacing w:val="-10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equals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reverse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probability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>selection</w:t>
      </w:r>
      <w:r>
        <w:rPr>
          <w:color w:val="414042"/>
          <w:spacing w:val="-9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household in the sample (it calculated by multiply the probability of all</w:t>
      </w:r>
      <w:r>
        <w:rPr>
          <w:color w:val="414042"/>
          <w:spacing w:val="4"/>
          <w:w w:val="95"/>
        </w:rPr>
        <w:t xml:space="preserve"> </w:t>
      </w:r>
      <w:r>
        <w:rPr>
          <w:color w:val="414042"/>
          <w:w w:val="95"/>
        </w:rPr>
        <w:t>stages).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w w:val="90"/>
        </w:rPr>
        <w:t>Relative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weight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calculated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find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factor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change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sample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self-weighting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5"/>
        </w:rPr>
        <w:t>self-weighting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sample,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factor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called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spacing w:val="-3"/>
          <w:w w:val="85"/>
        </w:rPr>
        <w:t>relative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weight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operation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applied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make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 xml:space="preserve">use </w:t>
      </w:r>
      <w:r>
        <w:rPr>
          <w:color w:val="414042"/>
          <w:w w:val="95"/>
        </w:rPr>
        <w:t>of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spacing w:val="-3"/>
          <w:w w:val="95"/>
        </w:rPr>
        <w:t>relative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weight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advantage.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680" w:right="1131"/>
        <w:jc w:val="both"/>
      </w:pPr>
      <w:r>
        <w:rPr>
          <w:color w:val="414042"/>
          <w:w w:val="85"/>
        </w:rPr>
        <w:t>Therefore,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relative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weight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calculated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each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observation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summation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relative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weights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will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1"/>
        </w:rPr>
        <w:t>u</w:t>
      </w:r>
      <w:r>
        <w:rPr>
          <w:color w:val="414042"/>
          <w:spacing w:val="-1"/>
          <w:w w:val="81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8"/>
        </w:rPr>
        <w:t>b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7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7"/>
        </w:rPr>
        <w:t xml:space="preserve"> </w:t>
      </w:r>
      <w:r>
        <w:rPr>
          <w:color w:val="414042"/>
          <w:w w:val="93"/>
        </w:rPr>
        <w:t>f</w:t>
      </w:r>
      <w:r>
        <w:rPr>
          <w:color w:val="414042"/>
          <w:spacing w:val="1"/>
          <w:w w:val="93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w w:val="88"/>
        </w:rPr>
        <w:t>i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when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using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analysis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purposes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deals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results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best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way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estimate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means, </w:t>
      </w:r>
      <w:r>
        <w:rPr>
          <w:color w:val="414042"/>
          <w:w w:val="89"/>
        </w:rPr>
        <w:t>or</w:t>
      </w:r>
      <w:r>
        <w:rPr>
          <w:color w:val="414042"/>
          <w:spacing w:val="1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5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15"/>
        </w:rPr>
        <w:t xml:space="preserve"> </w:t>
      </w:r>
      <w:r>
        <w:rPr>
          <w:color w:val="414042"/>
          <w:w w:val="91"/>
        </w:rPr>
        <w:t>dif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5"/>
        </w:rPr>
        <w:t xml:space="preserve"> </w:t>
      </w:r>
      <w:r>
        <w:rPr>
          <w:color w:val="414042"/>
          <w:w w:val="87"/>
        </w:rPr>
        <w:t>li</w:t>
      </w:r>
      <w:r>
        <w:rPr>
          <w:color w:val="414042"/>
          <w:spacing w:val="-4"/>
          <w:w w:val="87"/>
        </w:rPr>
        <w:t>k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  <w:r>
        <w:rPr>
          <w:color w:val="414042"/>
          <w:spacing w:val="15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 household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specific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cluster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equal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adjusted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weight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cluster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divided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result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6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2"/>
          <w:w w:val="91"/>
        </w:rPr>
        <w:t>l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li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oun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51"/>
        </w:rPr>
        <w:t>;</w:t>
      </w:r>
      <w:r>
        <w:rPr>
          <w:color w:val="414042"/>
          <w:spacing w:val="-13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case,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count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rounded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nearest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whole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number.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Therefore,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one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will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observe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many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2"/>
        </w:rPr>
        <w:t>c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0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10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0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10"/>
        </w:rPr>
        <w:t xml:space="preserve"> </w:t>
      </w:r>
      <w:r>
        <w:rPr>
          <w:color w:val="414042"/>
          <w:w w:val="91"/>
        </w:rPr>
        <w:t>dif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0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1"/>
        <w:rPr>
          <w:sz w:val="25"/>
        </w:rPr>
      </w:pPr>
    </w:p>
    <w:p w:rsidR="00CE62C5" w:rsidRDefault="00280DE0">
      <w:pPr>
        <w:pStyle w:val="Heading2"/>
        <w:jc w:val="both"/>
      </w:pPr>
      <w:bookmarkStart w:id="11" w:name="_TOC_250018"/>
      <w:r>
        <w:rPr>
          <w:color w:val="58595B"/>
        </w:rPr>
        <w:t>Survey</w:t>
      </w:r>
      <w:r>
        <w:rPr>
          <w:color w:val="58595B"/>
          <w:spacing w:val="-33"/>
        </w:rPr>
        <w:t xml:space="preserve"> </w:t>
      </w:r>
      <w:r>
        <w:rPr>
          <w:color w:val="58595B"/>
        </w:rPr>
        <w:t>Process</w:t>
      </w:r>
      <w:r>
        <w:rPr>
          <w:color w:val="58595B"/>
          <w:spacing w:val="-32"/>
        </w:rPr>
        <w:t xml:space="preserve"> </w:t>
      </w:r>
      <w:r>
        <w:rPr>
          <w:color w:val="58595B"/>
        </w:rPr>
        <w:t>and</w:t>
      </w:r>
      <w:r>
        <w:rPr>
          <w:color w:val="58595B"/>
          <w:spacing w:val="-32"/>
        </w:rPr>
        <w:t xml:space="preserve"> </w:t>
      </w:r>
      <w:bookmarkEnd w:id="11"/>
      <w:r>
        <w:rPr>
          <w:color w:val="58595B"/>
        </w:rPr>
        <w:t>Questionnaires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questionnaires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WHS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adapted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international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instruments 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8"/>
          <w:w w:val="91"/>
        </w:rPr>
        <w:t>O</w:t>
      </w:r>
      <w:r>
        <w:rPr>
          <w:color w:val="414042"/>
          <w:w w:val="51"/>
        </w:rPr>
        <w:t>,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20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iou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0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 xml:space="preserve">s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inp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 xml:space="preserve">s </w:t>
      </w:r>
      <w:r>
        <w:rPr>
          <w:color w:val="414042"/>
          <w:w w:val="95"/>
        </w:rPr>
        <w:t>function.</w:t>
      </w:r>
    </w:p>
    <w:p w:rsidR="00CE62C5" w:rsidRDefault="00CE62C5">
      <w:pPr>
        <w:pStyle w:val="BodyText"/>
        <w:spacing w:before="7"/>
        <w:rPr>
          <w:sz w:val="21"/>
        </w:rPr>
      </w:pPr>
    </w:p>
    <w:p w:rsidR="00CE62C5" w:rsidRDefault="00280DE0">
      <w:pPr>
        <w:pStyle w:val="BodyText"/>
        <w:ind w:left="680"/>
        <w:jc w:val="both"/>
      </w:pPr>
      <w:r>
        <w:rPr>
          <w:color w:val="414042"/>
          <w:w w:val="95"/>
        </w:rPr>
        <w:t>The different modules cover:</w:t>
      </w:r>
    </w:p>
    <w:p w:rsidR="00CE62C5" w:rsidRDefault="00280DE0">
      <w:pPr>
        <w:pStyle w:val="BodyText"/>
        <w:spacing w:before="186" w:line="268" w:lineRule="exact"/>
        <w:ind w:left="680"/>
      </w:pPr>
      <w:r>
        <w:rPr>
          <w:color w:val="AD833B"/>
          <w:w w:val="150"/>
          <w:sz w:val="16"/>
        </w:rPr>
        <w:t xml:space="preserve">± </w:t>
      </w:r>
      <w:r>
        <w:rPr>
          <w:color w:val="414042"/>
        </w:rPr>
        <w:t>The health states of the population: measuring health in multiple domains.</w:t>
      </w:r>
    </w:p>
    <w:p w:rsidR="00CE62C5" w:rsidRDefault="00280DE0">
      <w:pPr>
        <w:pStyle w:val="BodyText"/>
        <w:spacing w:before="5" w:line="225" w:lineRule="auto"/>
        <w:ind w:left="1040" w:right="905" w:hanging="360"/>
      </w:pPr>
      <w:r>
        <w:rPr>
          <w:color w:val="AD833B"/>
          <w:w w:val="179"/>
          <w:sz w:val="16"/>
        </w:rPr>
        <w:t>±</w:t>
      </w:r>
      <w:r>
        <w:rPr>
          <w:color w:val="AD833B"/>
          <w:sz w:val="16"/>
        </w:rPr>
        <w:t xml:space="preserve"> </w:t>
      </w:r>
      <w:r>
        <w:rPr>
          <w:color w:val="AD833B"/>
          <w:spacing w:val="-20"/>
          <w:sz w:val="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-2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29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iou</w:t>
      </w:r>
      <w:r>
        <w:rPr>
          <w:color w:val="414042"/>
          <w:w w:val="64"/>
        </w:rPr>
        <w:t>s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spacing w:val="-3"/>
          <w:w w:val="89"/>
        </w:rPr>
        <w:t>o</w:t>
      </w:r>
      <w:r>
        <w:rPr>
          <w:color w:val="414042"/>
          <w:w w:val="51"/>
        </w:rPr>
        <w:t xml:space="preserve">, </w:t>
      </w:r>
      <w:r>
        <w:rPr>
          <w:color w:val="414042"/>
        </w:rPr>
        <w:t>nutrition</w:t>
      </w:r>
      <w:r>
        <w:rPr>
          <w:color w:val="414042"/>
          <w:spacing w:val="-38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physical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activity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levels.</w:t>
      </w:r>
    </w:p>
    <w:p w:rsidR="00CE62C5" w:rsidRDefault="00280DE0">
      <w:pPr>
        <w:pStyle w:val="BodyText"/>
        <w:spacing w:before="1" w:line="225" w:lineRule="auto"/>
        <w:ind w:left="1040" w:right="905" w:hanging="360"/>
      </w:pPr>
      <w:r>
        <w:pict>
          <v:shape id="_x0000_s1557" type="#_x0000_t202" style="position:absolute;left:0;text-align:left;margin-left:546.65pt;margin-top:10.3pt;width:11.15pt;height:140.65pt;z-index:251759616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AD833B"/>
          <w:w w:val="179"/>
          <w:sz w:val="16"/>
        </w:rPr>
        <w:t>±</w:t>
      </w:r>
      <w:r>
        <w:rPr>
          <w:color w:val="AD833B"/>
          <w:sz w:val="16"/>
        </w:rPr>
        <w:t xml:space="preserve"> </w:t>
      </w:r>
      <w:r>
        <w:rPr>
          <w:color w:val="AD833B"/>
          <w:spacing w:val="-20"/>
          <w:sz w:val="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2"/>
        </w:rPr>
        <w:t>he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opul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" w:line="225" w:lineRule="auto"/>
        <w:ind w:left="1040" w:right="905" w:hanging="360"/>
      </w:pPr>
      <w:r>
        <w:rPr>
          <w:color w:val="AD833B"/>
          <w:w w:val="179"/>
          <w:sz w:val="16"/>
        </w:rPr>
        <w:t>±</w:t>
      </w:r>
      <w:r>
        <w:rPr>
          <w:color w:val="AD833B"/>
          <w:sz w:val="16"/>
        </w:rPr>
        <w:t xml:space="preserve"> </w:t>
      </w:r>
      <w:r>
        <w:rPr>
          <w:color w:val="AD833B"/>
          <w:spacing w:val="-20"/>
          <w:sz w:val="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91"/>
        </w:rPr>
        <w:t>immun</w:t>
      </w:r>
      <w:r>
        <w:rPr>
          <w:color w:val="414042"/>
          <w:spacing w:val="-2"/>
          <w:w w:val="91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dh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 xml:space="preserve">d </w:t>
      </w:r>
      <w:r>
        <w:rPr>
          <w:color w:val="414042"/>
          <w:w w:val="89"/>
        </w:rPr>
        <w:t>illn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line="264" w:lineRule="exact"/>
        <w:ind w:left="680"/>
      </w:pPr>
      <w:r>
        <w:rPr>
          <w:color w:val="AD833B"/>
          <w:w w:val="179"/>
          <w:sz w:val="16"/>
        </w:rPr>
        <w:t>±</w:t>
      </w:r>
      <w:r>
        <w:rPr>
          <w:color w:val="AD833B"/>
          <w:sz w:val="16"/>
        </w:rPr>
        <w:t xml:space="preserve"> </w:t>
      </w:r>
      <w:r>
        <w:rPr>
          <w:color w:val="AD833B"/>
          <w:spacing w:val="-20"/>
          <w:sz w:val="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w w:val="51"/>
        </w:rPr>
        <w:t>.</w:t>
      </w:r>
    </w:p>
    <w:p w:rsidR="00CE62C5" w:rsidRDefault="00CE62C5">
      <w:pPr>
        <w:spacing w:line="264" w:lineRule="exact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/>
        <w:ind w:left="113"/>
      </w:pPr>
      <w:r>
        <w:rPr>
          <w:color w:val="DA1A32"/>
          <w:w w:val="95"/>
        </w:rPr>
        <w:lastRenderedPageBreak/>
        <w:t>There were totally 3 distinct questionnaires used in the survey.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spacing w:before="220" w:line="225" w:lineRule="auto"/>
        <w:ind w:left="113" w:right="1698"/>
        <w:jc w:val="both"/>
      </w:pPr>
      <w:r>
        <w:pict>
          <v:group id="_x0000_s1540" style="position:absolute;left:0;text-align:left;margin-left:56.7pt;margin-top:-125.15pt;width:453.2pt;height:137.3pt;z-index:251764736;mso-position-horizontal-relative:page" coordorigin="1134,-2503" coordsize="9064,2746">
            <v:rect id="_x0000_s1556" style="position:absolute;left:1859;top:-2501;width:8220;height:604" fillcolor="#ededee" stroked="f"/>
            <v:line id="_x0000_s1555" style="position:absolute" from="10138,-2501" to="10138,-1897" strokecolor="#c0c2c4" strokeweight="2.08528mm"/>
            <v:line id="_x0000_s1554" style="position:absolute" from="1795,-2501" to="1795,-1897" strokecolor="#c0c2c4" strokeweight="2.24967mm"/>
            <v:rect id="_x0000_s1553" style="position:absolute;left:1136;top:-2501;width:525;height:604" filled="f" strokecolor="#b1b4b6" strokeweight=".25pt"/>
            <v:rect id="_x0000_s1552" style="position:absolute;left:1859;top:-1849;width:8220;height:1171" fillcolor="#ededee" stroked="f"/>
            <v:line id="_x0000_s1551" style="position:absolute" from="10138,-1849" to="10138,-678" strokecolor="#cfb58a" strokeweight="2.08528mm"/>
            <v:line id="_x0000_s1550" style="position:absolute" from="1795,-1849" to="1795,-678" strokecolor="#cfb58a" strokeweight="2.24967mm"/>
            <v:rect id="_x0000_s1549" style="position:absolute;left:1136;top:-1849;width:525;height:1171" filled="f" strokecolor="#c2a16c" strokeweight=".25pt"/>
            <v:rect id="_x0000_s1548" style="position:absolute;left:1859;top:-631;width:8220;height:873" fillcolor="#ededee" stroked="f"/>
            <v:line id="_x0000_s1547" style="position:absolute" from="10138,-630" to="10138,242" strokecolor="#c0c2c4" strokeweight="2.08528mm"/>
            <v:line id="_x0000_s1546" style="position:absolute" from="1795,-630" to="1795,242" strokecolor="#c0c2c4" strokeweight="2.24967mm"/>
            <v:rect id="_x0000_s1545" style="position:absolute;left:1136;top:-631;width:525;height:859" filled="f" strokecolor="#b1b4b6" strokeweight=".25pt"/>
            <v:shape id="_x0000_s1544" type="#_x0000_t202" style="position:absolute;left:1133;top:-2504;width:9064;height:2746" filled="f" stroked="f">
              <v:textbox inset="0,0,0,0">
                <w:txbxContent>
                  <w:p w:rsidR="00CE62C5" w:rsidRDefault="00280DE0">
                    <w:pPr>
                      <w:spacing w:before="156"/>
                      <w:ind w:left="824"/>
                      <w:jc w:val="both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5"/>
                        <w:sz w:val="24"/>
                      </w:rPr>
                      <w:t>The household questionnaire</w:t>
                    </w:r>
                  </w:p>
                  <w:p w:rsidR="00CE62C5" w:rsidRDefault="00CE62C5">
                    <w:pPr>
                      <w:spacing w:before="4"/>
                      <w:rPr>
                        <w:sz w:val="31"/>
                      </w:rPr>
                    </w:pPr>
                  </w:p>
                  <w:p w:rsidR="00CE62C5" w:rsidRDefault="00280DE0">
                    <w:pPr>
                      <w:spacing w:before="1" w:line="249" w:lineRule="auto"/>
                      <w:ind w:left="824" w:right="193"/>
                      <w:jc w:val="both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0"/>
                        <w:sz w:val="24"/>
                      </w:rPr>
                      <w:t xml:space="preserve">The adult questionnaire comprising of a detailed behavioral component and another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smaller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questionnaire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referred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as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STEPS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questionnaire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that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used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assess</w:t>
                    </w:r>
                    <w:r>
                      <w:rPr>
                        <w:color w:val="414042"/>
                        <w:spacing w:val="-39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certain</w:t>
                    </w:r>
                    <w:r>
                      <w:rPr>
                        <w:color w:val="414042"/>
                        <w:spacing w:val="-38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physical 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n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1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spacing w:val="3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-2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92"/>
                        <w:sz w:val="24"/>
                      </w:rPr>
                      <w:t>mi</w:t>
                    </w:r>
                    <w:r>
                      <w:rPr>
                        <w:color w:val="414042"/>
                        <w:spacing w:val="1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1"/>
                        <w:w w:val="90"/>
                        <w:sz w:val="24"/>
                      </w:rPr>
                      <w:t>p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2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w w:val="92"/>
                        <w:sz w:val="24"/>
                      </w:rPr>
                      <w:t>m</w:t>
                    </w:r>
                    <w:r>
                      <w:rPr>
                        <w:color w:val="414042"/>
                        <w:spacing w:val="-4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w w:val="88"/>
                        <w:sz w:val="24"/>
                      </w:rPr>
                      <w:t>f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-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-1"/>
                        <w:w w:val="73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spacing w:val="-3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77"/>
                        <w:sz w:val="24"/>
                      </w:rPr>
                      <w:t>l</w:t>
                    </w:r>
                    <w:r>
                      <w:rPr>
                        <w:color w:val="414042"/>
                        <w:spacing w:val="-4"/>
                        <w:w w:val="77"/>
                        <w:sz w:val="24"/>
                      </w:rPr>
                      <w:t>a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4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h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2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u</w:t>
                    </w:r>
                    <w:r>
                      <w:rPr>
                        <w:color w:val="414042"/>
                        <w:spacing w:val="5"/>
                        <w:w w:val="89"/>
                        <w:sz w:val="24"/>
                      </w:rPr>
                      <w:t>r</w:t>
                    </w:r>
                    <w:r>
                      <w:rPr>
                        <w:color w:val="414042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1"/>
                        <w:sz w:val="24"/>
                      </w:rPr>
                      <w:t>y</w:t>
                    </w:r>
                    <w:r>
                      <w:rPr>
                        <w:color w:val="414042"/>
                        <w:spacing w:val="7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1"/>
                        <w:w w:val="89"/>
                        <w:sz w:val="24"/>
                      </w:rPr>
                      <w:t>o</w:t>
                    </w:r>
                    <w:r>
                      <w:rPr>
                        <w:color w:val="414042"/>
                        <w:spacing w:val="1"/>
                        <w:w w:val="88"/>
                        <w:sz w:val="24"/>
                      </w:rPr>
                      <w:t>b</w:t>
                    </w:r>
                    <w:r>
                      <w:rPr>
                        <w:color w:val="414042"/>
                        <w:w w:val="89"/>
                        <w:sz w:val="24"/>
                      </w:rPr>
                      <w:t>j</w:t>
                    </w:r>
                    <w:r>
                      <w:rPr>
                        <w:color w:val="414042"/>
                        <w:spacing w:val="1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w w:val="82"/>
                        <w:sz w:val="24"/>
                      </w:rPr>
                      <w:t>c</w:t>
                    </w:r>
                    <w:r>
                      <w:rPr>
                        <w:color w:val="414042"/>
                        <w:spacing w:val="-3"/>
                        <w:w w:val="116"/>
                        <w:sz w:val="24"/>
                      </w:rPr>
                      <w:t>t</w:t>
                    </w:r>
                    <w:r>
                      <w:rPr>
                        <w:color w:val="414042"/>
                        <w:spacing w:val="-2"/>
                        <w:w w:val="89"/>
                        <w:sz w:val="24"/>
                      </w:rPr>
                      <w:t>i</w:t>
                    </w:r>
                    <w:r>
                      <w:rPr>
                        <w:color w:val="414042"/>
                        <w:w w:val="83"/>
                        <w:sz w:val="24"/>
                      </w:rPr>
                      <w:t>v</w:t>
                    </w:r>
                    <w:r>
                      <w:rPr>
                        <w:color w:val="414042"/>
                        <w:w w:val="75"/>
                        <w:sz w:val="24"/>
                      </w:rPr>
                      <w:t>e</w:t>
                    </w:r>
                    <w:r>
                      <w:rPr>
                        <w:color w:val="414042"/>
                        <w:spacing w:val="3"/>
                        <w:w w:val="64"/>
                        <w:sz w:val="24"/>
                      </w:rPr>
                      <w:t>s</w:t>
                    </w:r>
                    <w:r>
                      <w:rPr>
                        <w:color w:val="414042"/>
                        <w:w w:val="51"/>
                        <w:sz w:val="24"/>
                      </w:rPr>
                      <w:t>.</w:t>
                    </w:r>
                  </w:p>
                  <w:p w:rsidR="00CE62C5" w:rsidRDefault="00CE62C5">
                    <w:pPr>
                      <w:spacing w:before="9"/>
                      <w:rPr>
                        <w:sz w:val="29"/>
                      </w:rPr>
                    </w:pPr>
                  </w:p>
                  <w:p w:rsidR="00CE62C5" w:rsidRDefault="00280DE0">
                    <w:pPr>
                      <w:spacing w:line="249" w:lineRule="auto"/>
                      <w:ind w:left="824" w:right="195"/>
                      <w:jc w:val="both"/>
                      <w:rPr>
                        <w:sz w:val="24"/>
                      </w:rPr>
                    </w:pPr>
                    <w:r>
                      <w:rPr>
                        <w:color w:val="414042"/>
                        <w:w w:val="85"/>
                        <w:sz w:val="24"/>
                      </w:rPr>
                      <w:t>The ever-married questionnaire used to assess health parameters of married women</w:t>
                    </w:r>
                    <w:r>
                      <w:rPr>
                        <w:color w:val="414042"/>
                        <w:spacing w:val="-3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and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health status of children under</w:t>
                    </w:r>
                    <w:r>
                      <w:rPr>
                        <w:color w:val="414042"/>
                        <w:spacing w:val="-1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5.</w:t>
                    </w:r>
                  </w:p>
                </w:txbxContent>
              </v:textbox>
            </v:shape>
            <v:shape id="_x0000_s1543" type="#_x0000_t202" style="position:absolute;left:1138;top:-652;width:520;height:878" fillcolor="#ededee" stroked="f">
              <v:textbox inset="0,0,0,0">
                <w:txbxContent>
                  <w:p w:rsidR="00CE62C5" w:rsidRDefault="00280DE0">
                    <w:pPr>
                      <w:spacing w:before="235"/>
                      <w:ind w:left="9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3</w:t>
                    </w:r>
                  </w:p>
                </w:txbxContent>
              </v:textbox>
            </v:shape>
            <v:shape id="_x0000_s1542" type="#_x0000_t202" style="position:absolute;left:1138;top:-1871;width:520;height:1214" fillcolor="#ededee" stroked="f">
              <v:textbox inset="0,0,0,0">
                <w:txbxContent>
                  <w:p w:rsidR="00CE62C5" w:rsidRDefault="00CE62C5">
                    <w:pPr>
                      <w:spacing w:before="10"/>
                      <w:rPr>
                        <w:sz w:val="36"/>
                      </w:rPr>
                    </w:pPr>
                  </w:p>
                  <w:p w:rsidR="00CE62C5" w:rsidRDefault="00280DE0">
                    <w:pPr>
                      <w:ind w:left="9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2</w:t>
                    </w:r>
                  </w:p>
                </w:txbxContent>
              </v:textbox>
            </v:shape>
            <v:shape id="_x0000_s1541" type="#_x0000_t202" style="position:absolute;left:1138;top:-2499;width:520;height:623" fillcolor="#ededee" stroked="f">
              <v:textbox inset="0,0,0,0">
                <w:txbxContent>
                  <w:p w:rsidR="00CE62C5" w:rsidRDefault="00280DE0">
                    <w:pPr>
                      <w:spacing w:before="108"/>
                      <w:ind w:left="9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1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w w:val="90"/>
        </w:rPr>
        <w:t>While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questionnaires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retained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core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variables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WHO,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certain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sections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modified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 xml:space="preserve">to </w:t>
      </w:r>
      <w:r>
        <w:rPr>
          <w:color w:val="414042"/>
          <w:w w:val="85"/>
        </w:rPr>
        <w:t>include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specific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context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such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functioning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assessment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elderly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60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old.</w:t>
      </w:r>
    </w:p>
    <w:p w:rsidR="00CE62C5" w:rsidRDefault="00280DE0">
      <w:pPr>
        <w:spacing w:before="98"/>
        <w:ind w:left="113"/>
        <w:jc w:val="both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Face-to-face Interviews</w:t>
      </w:r>
    </w:p>
    <w:p w:rsidR="00CE62C5" w:rsidRDefault="00CE62C5">
      <w:pPr>
        <w:pStyle w:val="BodyText"/>
        <w:spacing w:before="3"/>
        <w:rPr>
          <w:rFonts w:ascii="Calibri"/>
          <w:b/>
          <w:sz w:val="23"/>
        </w:rPr>
      </w:pPr>
    </w:p>
    <w:p w:rsidR="00CE62C5" w:rsidRDefault="00280DE0">
      <w:pPr>
        <w:pStyle w:val="BodyText"/>
        <w:ind w:left="113"/>
      </w:pPr>
      <w:r>
        <w:rPr>
          <w:color w:val="DA1A32"/>
          <w:spacing w:val="1"/>
          <w:w w:val="88"/>
        </w:rPr>
        <w:t>H</w:t>
      </w:r>
      <w:r>
        <w:rPr>
          <w:color w:val="DA1A32"/>
          <w:w w:val="89"/>
        </w:rPr>
        <w:t>ou</w:t>
      </w:r>
      <w:r>
        <w:rPr>
          <w:color w:val="DA1A32"/>
          <w:spacing w:val="3"/>
          <w:w w:val="64"/>
        </w:rPr>
        <w:t>s</w:t>
      </w:r>
      <w:r>
        <w:rPr>
          <w:color w:val="DA1A32"/>
          <w:spacing w:val="-3"/>
          <w:w w:val="75"/>
        </w:rPr>
        <w:t>e</w:t>
      </w:r>
      <w:r>
        <w:rPr>
          <w:color w:val="DA1A32"/>
          <w:w w:val="89"/>
        </w:rPr>
        <w:t>h</w:t>
      </w:r>
      <w:r>
        <w:rPr>
          <w:color w:val="DA1A32"/>
          <w:spacing w:val="1"/>
          <w:w w:val="89"/>
        </w:rPr>
        <w:t>ol</w:t>
      </w:r>
      <w:r>
        <w:rPr>
          <w:color w:val="DA1A32"/>
          <w:w w:val="90"/>
        </w:rPr>
        <w:t>d</w:t>
      </w:r>
      <w:r>
        <w:rPr>
          <w:color w:val="DA1A32"/>
          <w:spacing w:val="-16"/>
        </w:rPr>
        <w:t xml:space="preserve"> </w:t>
      </w:r>
      <w:r>
        <w:rPr>
          <w:color w:val="DA1A32"/>
          <w:w w:val="91"/>
        </w:rPr>
        <w:t>Q</w:t>
      </w:r>
      <w:r>
        <w:rPr>
          <w:color w:val="DA1A32"/>
          <w:w w:val="82"/>
        </w:rPr>
        <w:t>ue</w:t>
      </w:r>
      <w:r>
        <w:rPr>
          <w:color w:val="DA1A32"/>
          <w:spacing w:val="-3"/>
          <w:w w:val="64"/>
        </w:rPr>
        <w:t>s</w:t>
      </w:r>
      <w:r>
        <w:rPr>
          <w:color w:val="DA1A32"/>
          <w:spacing w:val="-3"/>
          <w:w w:val="116"/>
        </w:rPr>
        <w:t>t</w:t>
      </w:r>
      <w:r>
        <w:rPr>
          <w:color w:val="DA1A32"/>
          <w:w w:val="89"/>
        </w:rPr>
        <w:t>io</w:t>
      </w:r>
      <w:r>
        <w:rPr>
          <w:color w:val="DA1A32"/>
          <w:spacing w:val="-1"/>
          <w:w w:val="89"/>
        </w:rPr>
        <w:t>n</w:t>
      </w:r>
      <w:r>
        <w:rPr>
          <w:color w:val="DA1A32"/>
          <w:spacing w:val="-2"/>
          <w:w w:val="89"/>
        </w:rPr>
        <w:t>n</w:t>
      </w:r>
      <w:r>
        <w:rPr>
          <w:color w:val="DA1A32"/>
          <w:spacing w:val="-1"/>
          <w:w w:val="73"/>
        </w:rPr>
        <w:t>a</w:t>
      </w:r>
      <w:r>
        <w:rPr>
          <w:color w:val="DA1A32"/>
          <w:w w:val="89"/>
        </w:rPr>
        <w:t>i</w:t>
      </w:r>
      <w:r>
        <w:rPr>
          <w:color w:val="DA1A32"/>
          <w:spacing w:val="-5"/>
          <w:w w:val="89"/>
        </w:rPr>
        <w:t>r</w:t>
      </w:r>
      <w:r>
        <w:rPr>
          <w:color w:val="DA1A32"/>
          <w:w w:val="75"/>
        </w:rPr>
        <w:t>e</w:t>
      </w:r>
      <w:r>
        <w:rPr>
          <w:color w:val="DA1A32"/>
          <w:w w:val="51"/>
        </w:rPr>
        <w:t>:</w:t>
      </w:r>
    </w:p>
    <w:p w:rsidR="00CE62C5" w:rsidRDefault="00CE62C5">
      <w:pPr>
        <w:pStyle w:val="BodyText"/>
        <w:spacing w:before="4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113" w:right="1697"/>
        <w:jc w:val="both"/>
      </w:pPr>
      <w:r>
        <w:rPr>
          <w:color w:val="414042"/>
          <w:w w:val="95"/>
        </w:rPr>
        <w:t>The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aim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household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questionnaire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collect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information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common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>all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those</w:t>
      </w:r>
      <w:r>
        <w:rPr>
          <w:color w:val="414042"/>
          <w:spacing w:val="-37"/>
          <w:w w:val="95"/>
        </w:rPr>
        <w:t xml:space="preserve"> </w:t>
      </w:r>
      <w:r>
        <w:rPr>
          <w:color w:val="414042"/>
          <w:w w:val="95"/>
        </w:rPr>
        <w:t xml:space="preserve">who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77"/>
        </w:rPr>
        <w:t>d.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0"/>
          <w:w w:val="85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95"/>
        </w:rPr>
        <w:t>interviewed from each of the sampled</w:t>
      </w:r>
      <w:r>
        <w:rPr>
          <w:color w:val="414042"/>
          <w:spacing w:val="14"/>
          <w:w w:val="95"/>
        </w:rPr>
        <w:t xml:space="preserve"> </w:t>
      </w:r>
      <w:r>
        <w:rPr>
          <w:color w:val="414042"/>
          <w:w w:val="95"/>
        </w:rPr>
        <w:t>households.</w:t>
      </w:r>
    </w:p>
    <w:p w:rsidR="00CE62C5" w:rsidRDefault="00280DE0">
      <w:pPr>
        <w:pStyle w:val="BodyText"/>
        <w:spacing w:before="1" w:line="225" w:lineRule="auto"/>
        <w:ind w:left="113" w:right="1697"/>
        <w:jc w:val="both"/>
      </w:pPr>
      <w:r>
        <w:rPr>
          <w:color w:val="414042"/>
          <w:w w:val="90"/>
        </w:rPr>
        <w:t>This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questionnaire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collected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regarding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residents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household,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on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deaths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household.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Further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questions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household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questionnaire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spacing w:val="-3"/>
          <w:w w:val="85"/>
        </w:rPr>
        <w:t>related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 xml:space="preserve">information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77"/>
        </w:rPr>
        <w:t>d,</w:t>
      </w:r>
      <w:r>
        <w:rPr>
          <w:color w:val="414042"/>
          <w:spacing w:val="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7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income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household.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questionnaire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recorded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every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member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in </w:t>
      </w:r>
      <w:r>
        <w:rPr>
          <w:color w:val="414042"/>
          <w:w w:val="73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.</w:t>
      </w:r>
      <w:r>
        <w:rPr>
          <w:color w:val="414042"/>
          <w:spacing w:val="-14"/>
        </w:rPr>
        <w:t xml:space="preserve"> </w:t>
      </w:r>
      <w:r>
        <w:rPr>
          <w:color w:val="414042"/>
          <w:w w:val="82"/>
        </w:rPr>
        <w:t>Using</w:t>
      </w:r>
      <w:r>
        <w:rPr>
          <w:color w:val="414042"/>
          <w:spacing w:val="-1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1"/>
          <w:w w:val="89"/>
        </w:rPr>
        <w:t>l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1"/>
        </w:rPr>
        <w:t>hm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68"/>
        </w:rPr>
        <w:t>l,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randomly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list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eligible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men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roaster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answer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91"/>
        <w:ind w:left="113"/>
      </w:pPr>
      <w:r>
        <w:rPr>
          <w:color w:val="DA1A32"/>
          <w:w w:val="90"/>
        </w:rPr>
        <w:t>Adult Questionnaire (had both behavioral, physical &amp; biochemical components) :</w:t>
      </w:r>
    </w:p>
    <w:p w:rsidR="00CE62C5" w:rsidRDefault="00280DE0">
      <w:pPr>
        <w:pStyle w:val="BodyText"/>
        <w:spacing w:before="197" w:line="225" w:lineRule="auto"/>
        <w:ind w:left="113" w:right="1698"/>
        <w:jc w:val="both"/>
      </w:pPr>
      <w:r>
        <w:rPr>
          <w:color w:val="414042"/>
          <w:w w:val="90"/>
        </w:rPr>
        <w:t>One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person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over</w:t>
      </w:r>
      <w:r>
        <w:rPr>
          <w:color w:val="414042"/>
          <w:spacing w:val="-4"/>
          <w:w w:val="90"/>
        </w:rPr>
        <w:t xml:space="preserve"> </w:t>
      </w:r>
      <w:r>
        <w:rPr>
          <w:color w:val="414042"/>
          <w:w w:val="90"/>
        </w:rPr>
        <w:t>18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sampled</w:t>
      </w:r>
      <w:r>
        <w:rPr>
          <w:color w:val="414042"/>
          <w:spacing w:val="-4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randomly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(using</w:t>
      </w:r>
      <w:r>
        <w:rPr>
          <w:color w:val="414042"/>
          <w:spacing w:val="-4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 xml:space="preserve">random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1"/>
          <w:w w:val="89"/>
        </w:rPr>
        <w:t>l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1"/>
        </w:rPr>
        <w:t>hm</w:t>
      </w:r>
      <w:r>
        <w:rPr>
          <w:color w:val="414042"/>
          <w:spacing w:val="-23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91"/>
        </w:rPr>
        <w:t>l)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23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 xml:space="preserve">s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on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113" w:right="1699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ior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3"/>
        </w:rPr>
        <w:t xml:space="preserve"> </w:t>
      </w:r>
      <w:r>
        <w:rPr>
          <w:color w:val="414042"/>
          <w:w w:val="73"/>
        </w:rPr>
        <w:t xml:space="preserve">a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26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6"/>
        <w:rPr>
          <w:sz w:val="21"/>
        </w:rPr>
      </w:pPr>
    </w:p>
    <w:p w:rsidR="00CE62C5" w:rsidRDefault="00280DE0">
      <w:pPr>
        <w:pStyle w:val="BodyText"/>
        <w:ind w:left="113"/>
      </w:pPr>
      <w:r>
        <w:rPr>
          <w:color w:val="DA1A32"/>
          <w:w w:val="81"/>
        </w:rPr>
        <w:t>The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3"/>
          <w:w w:val="88"/>
        </w:rPr>
        <w:t>b</w:t>
      </w:r>
      <w:r>
        <w:rPr>
          <w:color w:val="DA1A32"/>
          <w:spacing w:val="-3"/>
          <w:w w:val="75"/>
        </w:rPr>
        <w:t>e</w:t>
      </w:r>
      <w:r>
        <w:rPr>
          <w:color w:val="DA1A32"/>
          <w:spacing w:val="-2"/>
          <w:w w:val="90"/>
        </w:rPr>
        <w:t>h</w:t>
      </w:r>
      <w:r>
        <w:rPr>
          <w:color w:val="DA1A32"/>
          <w:spacing w:val="-4"/>
          <w:w w:val="73"/>
        </w:rPr>
        <w:t>a</w:t>
      </w:r>
      <w:r>
        <w:rPr>
          <w:color w:val="DA1A32"/>
          <w:spacing w:val="-1"/>
          <w:w w:val="83"/>
        </w:rPr>
        <w:t>v</w:t>
      </w:r>
      <w:r>
        <w:rPr>
          <w:color w:val="DA1A32"/>
          <w:w w:val="89"/>
        </w:rPr>
        <w:t>ior</w:t>
      </w:r>
      <w:r>
        <w:rPr>
          <w:color w:val="DA1A32"/>
          <w:spacing w:val="-1"/>
          <w:w w:val="73"/>
        </w:rPr>
        <w:t>a</w:t>
      </w:r>
      <w:r>
        <w:rPr>
          <w:color w:val="DA1A32"/>
          <w:w w:val="89"/>
        </w:rPr>
        <w:t>l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3"/>
          <w:w w:val="82"/>
        </w:rPr>
        <w:t>c</w:t>
      </w:r>
      <w:r>
        <w:rPr>
          <w:color w:val="DA1A32"/>
          <w:w w:val="89"/>
        </w:rPr>
        <w:t>o</w:t>
      </w:r>
      <w:r>
        <w:rPr>
          <w:color w:val="DA1A32"/>
          <w:w w:val="91"/>
        </w:rPr>
        <w:t>m</w:t>
      </w:r>
      <w:r>
        <w:rPr>
          <w:color w:val="DA1A32"/>
          <w:spacing w:val="3"/>
          <w:w w:val="91"/>
        </w:rPr>
        <w:t>p</w:t>
      </w:r>
      <w:r>
        <w:rPr>
          <w:color w:val="DA1A32"/>
          <w:w w:val="89"/>
        </w:rPr>
        <w:t>on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n</w:t>
      </w:r>
      <w:r>
        <w:rPr>
          <w:color w:val="DA1A32"/>
          <w:w w:val="116"/>
        </w:rPr>
        <w:t>t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o</w:t>
      </w:r>
      <w:r>
        <w:rPr>
          <w:color w:val="DA1A32"/>
          <w:w w:val="88"/>
        </w:rPr>
        <w:t>f</w:t>
      </w:r>
      <w:r>
        <w:rPr>
          <w:color w:val="DA1A32"/>
          <w:spacing w:val="-16"/>
        </w:rPr>
        <w:t xml:space="preserve"> </w:t>
      </w:r>
      <w:r>
        <w:rPr>
          <w:color w:val="DA1A32"/>
          <w:w w:val="73"/>
        </w:rPr>
        <w:t>a</w:t>
      </w:r>
      <w:r>
        <w:rPr>
          <w:color w:val="DA1A32"/>
          <w:w w:val="89"/>
        </w:rPr>
        <w:t>du</w:t>
      </w:r>
      <w:r>
        <w:rPr>
          <w:color w:val="DA1A32"/>
          <w:spacing w:val="-2"/>
          <w:w w:val="89"/>
        </w:rPr>
        <w:t>l</w:t>
      </w:r>
      <w:r>
        <w:rPr>
          <w:color w:val="DA1A32"/>
          <w:w w:val="116"/>
        </w:rPr>
        <w:t>t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i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-4"/>
          <w:w w:val="116"/>
        </w:rPr>
        <w:t>t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5"/>
          <w:w w:val="89"/>
        </w:rPr>
        <w:t>r</w:t>
      </w:r>
      <w:r>
        <w:rPr>
          <w:color w:val="DA1A32"/>
          <w:spacing w:val="-1"/>
          <w:w w:val="83"/>
        </w:rPr>
        <w:t>v</w:t>
      </w:r>
      <w:r>
        <w:rPr>
          <w:color w:val="DA1A32"/>
          <w:w w:val="89"/>
        </w:rPr>
        <w:t>i</w:t>
      </w:r>
      <w:r>
        <w:rPr>
          <w:color w:val="DA1A32"/>
          <w:w w:val="75"/>
        </w:rPr>
        <w:t>e</w:t>
      </w:r>
      <w:r>
        <w:rPr>
          <w:color w:val="DA1A32"/>
          <w:w w:val="90"/>
        </w:rPr>
        <w:t>w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in</w:t>
      </w:r>
      <w:r>
        <w:rPr>
          <w:color w:val="DA1A32"/>
          <w:spacing w:val="-2"/>
          <w:w w:val="82"/>
        </w:rPr>
        <w:t>c</w:t>
      </w:r>
      <w:r>
        <w:rPr>
          <w:color w:val="DA1A32"/>
          <w:w w:val="89"/>
        </w:rPr>
        <w:t>lu</w:t>
      </w:r>
      <w:r>
        <w:rPr>
          <w:color w:val="DA1A32"/>
          <w:spacing w:val="1"/>
          <w:w w:val="90"/>
        </w:rPr>
        <w:t>d</w:t>
      </w:r>
      <w:r>
        <w:rPr>
          <w:color w:val="DA1A32"/>
          <w:spacing w:val="1"/>
          <w:w w:val="75"/>
        </w:rPr>
        <w:t>e</w:t>
      </w:r>
      <w:r>
        <w:rPr>
          <w:color w:val="DA1A32"/>
          <w:w w:val="90"/>
        </w:rPr>
        <w:t>d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116"/>
        </w:rPr>
        <w:t>t</w:t>
      </w:r>
      <w:r>
        <w:rPr>
          <w:color w:val="DA1A32"/>
          <w:w w:val="90"/>
        </w:rPr>
        <w:t>h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88"/>
        </w:rPr>
        <w:t>f</w:t>
      </w:r>
      <w:r>
        <w:rPr>
          <w:color w:val="DA1A32"/>
          <w:spacing w:val="1"/>
          <w:w w:val="89"/>
        </w:rPr>
        <w:t>o</w:t>
      </w:r>
      <w:r>
        <w:rPr>
          <w:color w:val="DA1A32"/>
          <w:w w:val="89"/>
        </w:rPr>
        <w:t>l</w:t>
      </w:r>
      <w:r>
        <w:rPr>
          <w:color w:val="DA1A32"/>
          <w:spacing w:val="1"/>
          <w:w w:val="89"/>
        </w:rPr>
        <w:t>l</w:t>
      </w:r>
      <w:r>
        <w:rPr>
          <w:color w:val="DA1A32"/>
          <w:spacing w:val="-1"/>
          <w:w w:val="89"/>
        </w:rPr>
        <w:t>o</w:t>
      </w:r>
      <w:r>
        <w:rPr>
          <w:color w:val="DA1A32"/>
          <w:spacing w:val="-1"/>
          <w:w w:val="90"/>
        </w:rPr>
        <w:t>w</w:t>
      </w:r>
      <w:r>
        <w:rPr>
          <w:color w:val="DA1A32"/>
          <w:w w:val="84"/>
        </w:rPr>
        <w:t>ing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3"/>
          <w:w w:val="64"/>
        </w:rPr>
        <w:t>s</w:t>
      </w:r>
      <w:r>
        <w:rPr>
          <w:color w:val="DA1A32"/>
          <w:spacing w:val="1"/>
          <w:w w:val="75"/>
        </w:rPr>
        <w:t>e</w:t>
      </w:r>
      <w:r>
        <w:rPr>
          <w:color w:val="DA1A32"/>
          <w:w w:val="82"/>
        </w:rPr>
        <w:t>c</w:t>
      </w:r>
      <w:r>
        <w:rPr>
          <w:color w:val="DA1A32"/>
          <w:spacing w:val="-3"/>
          <w:w w:val="116"/>
        </w:rPr>
        <w:t>t</w:t>
      </w:r>
      <w:r>
        <w:rPr>
          <w:color w:val="DA1A32"/>
          <w:w w:val="89"/>
        </w:rPr>
        <w:t>io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3"/>
          <w:w w:val="64"/>
        </w:rPr>
        <w:t>s</w:t>
      </w:r>
      <w:r>
        <w:rPr>
          <w:color w:val="DA1A32"/>
          <w:w w:val="51"/>
        </w:rPr>
        <w:t>:</w:t>
      </w:r>
    </w:p>
    <w:p w:rsidR="00CE62C5" w:rsidRDefault="00280DE0">
      <w:pPr>
        <w:pStyle w:val="BodyText"/>
        <w:spacing w:before="198" w:line="225" w:lineRule="auto"/>
        <w:ind w:left="414" w:right="1698"/>
        <w:jc w:val="both"/>
      </w:pPr>
      <w:r>
        <w:pict>
          <v:group id="_x0000_s1537" style="position:absolute;left:0;text-align:left;margin-left:56.7pt;margin-top:5.2pt;width:12.5pt;height:18.8pt;z-index:251766784;mso-position-horizontal-relative:page" coordorigin="1134,104" coordsize="250,376">
            <v:shape id="_x0000_s1539" type="#_x0000_t75" style="position:absolute;left:1133;top:202;width:250;height:250">
              <v:imagedata r:id="rId100" o:title=""/>
            </v:shape>
            <v:shape id="_x0000_s1538" type="#_x0000_t202" style="position:absolute;left:1133;top:103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1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spacing w:val="4"/>
          <w:w w:val="61"/>
        </w:rPr>
        <w:t>S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hi</w:t>
      </w:r>
      <w:r>
        <w:rPr>
          <w:color w:val="414042"/>
          <w:w w:val="82"/>
        </w:rPr>
        <w:t>c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-3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 xml:space="preserve">, </w:t>
      </w:r>
      <w:r>
        <w:rPr>
          <w:color w:val="414042"/>
          <w:spacing w:val="-2"/>
          <w:w w:val="81"/>
        </w:rPr>
        <w:t>a</w:t>
      </w:r>
      <w:r>
        <w:rPr>
          <w:color w:val="414042"/>
          <w:w w:val="81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6"/>
        </w:rPr>
        <w:t>mar</w:t>
      </w:r>
      <w:r>
        <w:rPr>
          <w:color w:val="414042"/>
          <w:spacing w:val="-3"/>
          <w:w w:val="86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414" w:right="1699"/>
        <w:jc w:val="both"/>
      </w:pPr>
      <w:r>
        <w:pict>
          <v:group id="_x0000_s1534" style="position:absolute;left:0;text-align:left;margin-left:56.7pt;margin-top:-4.65pt;width:12.5pt;height:18.8pt;z-index:251768832;mso-position-horizontal-relative:page" coordorigin="1134,-93" coordsize="250,376">
            <v:shape id="_x0000_s1536" type="#_x0000_t75" style="position:absolute;left:1133;top:5;width:250;height:250">
              <v:imagedata r:id="rId101" o:title=""/>
            </v:shape>
            <v:shape id="_x0000_s1535" type="#_x0000_t202" style="position:absolute;left:1133;top:-94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2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spacing w:val="-8"/>
          <w:w w:val="93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-26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w w:val="93"/>
        </w:rPr>
        <w:t>f</w:t>
      </w:r>
      <w:r>
        <w:rPr>
          <w:color w:val="414042"/>
          <w:spacing w:val="-3"/>
          <w:w w:val="93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  <w:r>
        <w:rPr>
          <w:color w:val="414042"/>
          <w:spacing w:val="-26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ding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-26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2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 xml:space="preserve">d, </w:t>
      </w:r>
      <w:r>
        <w:rPr>
          <w:color w:val="414042"/>
        </w:rPr>
        <w:t>reasons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for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not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working</w:t>
      </w:r>
      <w:r>
        <w:rPr>
          <w:color w:val="414042"/>
          <w:spacing w:val="-36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occupation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data</w:t>
      </w:r>
      <w:r>
        <w:rPr>
          <w:color w:val="414042"/>
          <w:spacing w:val="-36"/>
        </w:rPr>
        <w:t xml:space="preserve"> </w:t>
      </w:r>
      <w:r>
        <w:rPr>
          <w:color w:val="414042"/>
        </w:rPr>
        <w:t>was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also</w:t>
      </w:r>
      <w:r>
        <w:rPr>
          <w:color w:val="414042"/>
          <w:spacing w:val="-37"/>
        </w:rPr>
        <w:t xml:space="preserve"> </w:t>
      </w:r>
      <w:r>
        <w:rPr>
          <w:color w:val="414042"/>
        </w:rPr>
        <w:t>collected.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414" w:right="1698"/>
        <w:jc w:val="both"/>
      </w:pPr>
      <w:r>
        <w:pict>
          <v:group id="_x0000_s1531" style="position:absolute;left:0;text-align:left;margin-left:56.7pt;margin-top:-4pt;width:12.5pt;height:18.8pt;z-index:251770880;mso-position-horizontal-relative:page" coordorigin="1134,-80" coordsize="250,376">
            <v:shape id="_x0000_s1533" type="#_x0000_t75" style="position:absolute;left:1133;top:18;width:250;height:250">
              <v:imagedata r:id="rId102" o:title=""/>
            </v:shape>
            <v:shape id="_x0000_s1532" type="#_x0000_t202" style="position:absolute;left:1133;top:-81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3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w w:val="85"/>
        </w:rPr>
        <w:t>Risk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factors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preventative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behavior: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module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contained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questions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spacing w:val="-3"/>
          <w:w w:val="85"/>
        </w:rPr>
        <w:t>related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risk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 xml:space="preserve">factors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-1"/>
          <w:w w:val="91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spacing w:val="-3"/>
          <w:w w:val="89"/>
        </w:rPr>
        <w:t>o</w:t>
      </w:r>
      <w:r>
        <w:rPr>
          <w:color w:val="414042"/>
          <w:w w:val="51"/>
        </w:rPr>
        <w:t>,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-1"/>
          <w:w w:val="91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6"/>
        </w:rPr>
        <w:t xml:space="preserve"> </w:t>
      </w:r>
      <w:r>
        <w:rPr>
          <w:color w:val="414042"/>
          <w:w w:val="90"/>
        </w:rPr>
        <w:t>di</w:t>
      </w:r>
      <w:r>
        <w:rPr>
          <w:color w:val="414042"/>
          <w:spacing w:val="-4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 xml:space="preserve">h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nd</w:t>
      </w:r>
      <w:r>
        <w:rPr>
          <w:color w:val="414042"/>
          <w:spacing w:val="-8"/>
        </w:rPr>
        <w:t xml:space="preserve"> 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77"/>
        </w:rPr>
        <w:t>ac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414" w:right="1697"/>
        <w:jc w:val="both"/>
      </w:pPr>
      <w:r>
        <w:pict>
          <v:group id="_x0000_s1528" style="position:absolute;left:0;text-align:left;margin-left:56.7pt;margin-top:-3.95pt;width:12.5pt;height:18.8pt;z-index:251772928;mso-position-horizontal-relative:page" coordorigin="1134,-79" coordsize="250,376">
            <v:shape id="_x0000_s1530" type="#_x0000_t75" style="position:absolute;left:1133;top:19;width:250;height:250">
              <v:imagedata r:id="rId76" o:title=""/>
            </v:shape>
            <v:shape id="_x0000_s1529" type="#_x0000_t202" style="position:absolute;left:1133;top:-80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4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2"/>
        </w:rPr>
        <w:t>c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0"/>
        </w:rPr>
        <w:t>i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w w:val="77"/>
        </w:rPr>
        <w:t>n: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8"/>
        </w:rPr>
        <w:t>-r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</w:t>
      </w:r>
      <w:r>
        <w:rPr>
          <w:color w:val="414042"/>
          <w:spacing w:val="2"/>
          <w:w w:val="84"/>
        </w:rPr>
        <w:t>g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w w:val="91"/>
        </w:rPr>
        <w:t>dif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 xml:space="preserve">,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4"/>
        </w:rPr>
        <w:t>-</w:t>
      </w:r>
      <w:r>
        <w:rPr>
          <w:color w:val="414042"/>
          <w:spacing w:val="1"/>
          <w:w w:val="84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8"/>
        </w:rPr>
        <w:t>g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31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hip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un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 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ill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1"/>
          <w:w w:val="77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157" w:line="225" w:lineRule="auto"/>
        <w:ind w:left="981" w:right="1130"/>
        <w:jc w:val="both"/>
      </w:pPr>
      <w:r>
        <w:lastRenderedPageBreak/>
        <w:pict>
          <v:group id="_x0000_s1525" style="position:absolute;left:0;text-align:left;margin-left:85.05pt;margin-top:3.85pt;width:12.5pt;height:18.8pt;z-index:251774976;mso-position-horizontal-relative:page" coordorigin="1701,77" coordsize="250,376">
            <v:shape id="_x0000_s1527" type="#_x0000_t75" style="position:absolute;left:1700;top:175;width:250;height:250">
              <v:imagedata r:id="rId103" o:title=""/>
            </v:shape>
            <v:shape id="_x0000_s1526" type="#_x0000_t202" style="position:absolute;left:1700;top:76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5</w:t>
                    </w:r>
                  </w:p>
                </w:txbxContent>
              </v:textbox>
            </v:shape>
            <w10:wrap anchorx="page"/>
          </v:group>
        </w:pict>
      </w:r>
      <w:r>
        <w:pict>
          <v:group id="_x0000_s1522" style="position:absolute;left:0;text-align:left;margin-left:85.05pt;margin-top:68.85pt;width:12.5pt;height:18.8pt;z-index:251777024;mso-position-horizontal-relative:page" coordorigin="1701,1377" coordsize="250,376">
            <v:shape id="_x0000_s1524" type="#_x0000_t75" style="position:absolute;left:1700;top:1475;width:250;height:250">
              <v:imagedata r:id="rId104" o:title=""/>
            </v:shape>
            <v:shape id="_x0000_s1523" type="#_x0000_t202" style="position:absolute;left:1700;top:1376;width:250;height:376" filled="f" stroked="f">
              <v:textbox inset="0,0,0,0">
                <w:txbxContent>
                  <w:p w:rsidR="00CE62C5" w:rsidRDefault="00280DE0">
                    <w:pPr>
                      <w:spacing w:before="9" w:line="367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6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w w:val="85"/>
        </w:rPr>
        <w:t xml:space="preserve">Chronic conditions and health services coverage: this section included questions on raised blood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92"/>
        </w:rPr>
        <w:t>i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di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-3"/>
        </w:rPr>
        <w:t xml:space="preserve"> </w:t>
      </w:r>
      <w:r>
        <w:rPr>
          <w:color w:val="414042"/>
          <w:w w:val="86"/>
        </w:rPr>
        <w:t>lung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,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9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w w:val="77"/>
        </w:rPr>
        <w:t>ac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85"/>
        </w:rPr>
        <w:t>m</w:t>
      </w:r>
      <w:r>
        <w:rPr>
          <w:color w:val="414042"/>
          <w:spacing w:val="1"/>
          <w:w w:val="85"/>
        </w:rPr>
        <w:t>e</w:t>
      </w:r>
      <w:r>
        <w:rPr>
          <w:color w:val="414042"/>
          <w:w w:val="90"/>
        </w:rPr>
        <w:t>d</w:t>
      </w:r>
      <w:r>
        <w:rPr>
          <w:color w:val="414042"/>
          <w:w w:val="84"/>
        </w:rPr>
        <w:t>i</w:t>
      </w:r>
      <w:r>
        <w:rPr>
          <w:color w:val="414042"/>
          <w:spacing w:val="1"/>
          <w:w w:val="84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2"/>
        </w:rPr>
        <w:t>he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nju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79"/>
        </w:rPr>
        <w:t>ie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w w:val="82"/>
        </w:rPr>
        <w:t>h</w:t>
      </w:r>
      <w:r>
        <w:rPr>
          <w:color w:val="414042"/>
          <w:spacing w:val="-1"/>
          <w:w w:val="82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nd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4"/>
          <w:w w:val="6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2"/>
        </w:rPr>
        <w:t>h</w:t>
      </w:r>
      <w:r>
        <w:rPr>
          <w:color w:val="414042"/>
          <w:spacing w:val="-2"/>
          <w:w w:val="82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w w:val="85"/>
        </w:rPr>
        <w:t>subsections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asked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module,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including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questions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cervical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breast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cancer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 xml:space="preserve">screening </w:t>
      </w: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18-69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years,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subsection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elderly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those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60yrs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above.</w:t>
      </w:r>
    </w:p>
    <w:p w:rsidR="00CE62C5" w:rsidRDefault="00280DE0">
      <w:pPr>
        <w:pStyle w:val="BodyText"/>
        <w:spacing w:before="3" w:line="225" w:lineRule="auto"/>
        <w:ind w:left="980" w:right="1131"/>
        <w:jc w:val="both"/>
      </w:pPr>
      <w:r>
        <w:rPr>
          <w:color w:val="414042"/>
          <w:w w:val="80"/>
        </w:rPr>
        <w:t>Health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care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utilization: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use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of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the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health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system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was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investigated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in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this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module,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>including</w:t>
      </w:r>
      <w:r>
        <w:rPr>
          <w:color w:val="414042"/>
          <w:spacing w:val="-14"/>
          <w:w w:val="80"/>
        </w:rPr>
        <w:t xml:space="preserve"> </w:t>
      </w:r>
      <w:r>
        <w:rPr>
          <w:color w:val="414042"/>
          <w:w w:val="80"/>
        </w:rPr>
        <w:t>an</w:t>
      </w:r>
      <w:r>
        <w:rPr>
          <w:color w:val="414042"/>
          <w:spacing w:val="-15"/>
          <w:w w:val="80"/>
        </w:rPr>
        <w:t xml:space="preserve"> </w:t>
      </w:r>
      <w:r>
        <w:rPr>
          <w:color w:val="414042"/>
          <w:w w:val="80"/>
        </w:rPr>
        <w:t xml:space="preserve">assessment </w:t>
      </w:r>
      <w:r>
        <w:rPr>
          <w:color w:val="414042"/>
          <w:w w:val="87"/>
        </w:rPr>
        <w:t>o</w:t>
      </w:r>
      <w:r>
        <w:rPr>
          <w:color w:val="414042"/>
          <w:w w:val="86"/>
        </w:rPr>
        <w:t>f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114"/>
        </w:rPr>
        <w:t>t</w:t>
      </w:r>
      <w:r>
        <w:rPr>
          <w:color w:val="414042"/>
          <w:w w:val="88"/>
        </w:rPr>
        <w:t>h</w:t>
      </w:r>
      <w:r>
        <w:rPr>
          <w:color w:val="414042"/>
          <w:w w:val="73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5"/>
          <w:w w:val="87"/>
        </w:rPr>
        <w:t>r</w:t>
      </w:r>
      <w:r>
        <w:rPr>
          <w:color w:val="414042"/>
          <w:w w:val="73"/>
        </w:rPr>
        <w:t>e</w:t>
      </w:r>
      <w:r>
        <w:rPr>
          <w:color w:val="414042"/>
          <w:spacing w:val="-2"/>
          <w:w w:val="63"/>
        </w:rPr>
        <w:t>s</w:t>
      </w:r>
      <w:r>
        <w:rPr>
          <w:color w:val="414042"/>
          <w:spacing w:val="3"/>
          <w:w w:val="88"/>
        </w:rPr>
        <w:t>p</w:t>
      </w:r>
      <w:r>
        <w:rPr>
          <w:color w:val="414042"/>
          <w:w w:val="87"/>
        </w:rPr>
        <w:t>o</w:t>
      </w:r>
      <w:r>
        <w:rPr>
          <w:color w:val="414042"/>
          <w:spacing w:val="-3"/>
          <w:w w:val="88"/>
        </w:rPr>
        <w:t>n</w:t>
      </w:r>
      <w:r>
        <w:rPr>
          <w:color w:val="414042"/>
          <w:w w:val="70"/>
        </w:rPr>
        <w:t>s</w:t>
      </w:r>
      <w:r>
        <w:rPr>
          <w:color w:val="414042"/>
          <w:spacing w:val="-2"/>
          <w:w w:val="70"/>
        </w:rPr>
        <w:t>i</w:t>
      </w:r>
      <w:r>
        <w:rPr>
          <w:color w:val="414042"/>
          <w:w w:val="81"/>
        </w:rPr>
        <w:t>v</w:t>
      </w:r>
      <w:r>
        <w:rPr>
          <w:color w:val="414042"/>
          <w:spacing w:val="-2"/>
          <w:w w:val="73"/>
        </w:rPr>
        <w:t>e</w:t>
      </w:r>
      <w:r>
        <w:rPr>
          <w:color w:val="414042"/>
          <w:w w:val="88"/>
        </w:rPr>
        <w:t>n</w:t>
      </w:r>
      <w:r>
        <w:rPr>
          <w:color w:val="414042"/>
          <w:w w:val="73"/>
        </w:rPr>
        <w:t>e</w:t>
      </w:r>
      <w:r>
        <w:rPr>
          <w:color w:val="414042"/>
          <w:spacing w:val="1"/>
          <w:w w:val="63"/>
        </w:rPr>
        <w:t>s</w:t>
      </w:r>
      <w:r>
        <w:rPr>
          <w:color w:val="414042"/>
          <w:w w:val="63"/>
        </w:rPr>
        <w:t>s</w:t>
      </w:r>
      <w:r>
        <w:rPr>
          <w:color w:val="414042"/>
          <w:spacing w:val="-18"/>
        </w:rPr>
        <w:t xml:space="preserve"> </w:t>
      </w:r>
      <w:r>
        <w:rPr>
          <w:color w:val="414042"/>
          <w:w w:val="87"/>
        </w:rPr>
        <w:t>o</w:t>
      </w:r>
      <w:r>
        <w:rPr>
          <w:color w:val="414042"/>
          <w:w w:val="86"/>
        </w:rPr>
        <w:t>f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114"/>
        </w:rPr>
        <w:t>t</w:t>
      </w:r>
      <w:r>
        <w:rPr>
          <w:color w:val="414042"/>
          <w:w w:val="88"/>
        </w:rPr>
        <w:t>h</w:t>
      </w:r>
      <w:r>
        <w:rPr>
          <w:color w:val="414042"/>
          <w:w w:val="73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1"/>
          <w:w w:val="63"/>
        </w:rPr>
        <w:t>s</w:t>
      </w:r>
      <w:r>
        <w:rPr>
          <w:color w:val="414042"/>
          <w:w w:val="79"/>
        </w:rPr>
        <w:t>y</w:t>
      </w:r>
      <w:r>
        <w:rPr>
          <w:color w:val="414042"/>
          <w:spacing w:val="-3"/>
          <w:w w:val="63"/>
        </w:rPr>
        <w:t>s</w:t>
      </w:r>
      <w:r>
        <w:rPr>
          <w:color w:val="414042"/>
          <w:spacing w:val="-4"/>
          <w:w w:val="114"/>
        </w:rPr>
        <w:t>t</w:t>
      </w:r>
      <w:r>
        <w:rPr>
          <w:color w:val="414042"/>
          <w:spacing w:val="-2"/>
          <w:w w:val="73"/>
        </w:rPr>
        <w:t>e</w:t>
      </w:r>
      <w:r>
        <w:rPr>
          <w:color w:val="414042"/>
          <w:spacing w:val="-2"/>
          <w:w w:val="90"/>
        </w:rPr>
        <w:t>m</w:t>
      </w:r>
      <w:r>
        <w:rPr>
          <w:color w:val="414042"/>
          <w:w w:val="50"/>
        </w:rPr>
        <w:t>.</w:t>
      </w:r>
      <w:r>
        <w:rPr>
          <w:color w:val="414042"/>
          <w:spacing w:val="-18"/>
        </w:rPr>
        <w:t xml:space="preserve"> </w:t>
      </w:r>
      <w:r>
        <w:rPr>
          <w:color w:val="414042"/>
          <w:w w:val="80"/>
        </w:rPr>
        <w:t>The</w:t>
      </w:r>
      <w:r>
        <w:rPr>
          <w:color w:val="414042"/>
          <w:spacing w:val="-18"/>
        </w:rPr>
        <w:t xml:space="preserve"> </w:t>
      </w:r>
      <w:r>
        <w:rPr>
          <w:color w:val="414042"/>
          <w:w w:val="90"/>
        </w:rPr>
        <w:t>m</w:t>
      </w:r>
      <w:r>
        <w:rPr>
          <w:color w:val="414042"/>
          <w:spacing w:val="3"/>
          <w:w w:val="87"/>
        </w:rPr>
        <w:t>o</w:t>
      </w:r>
      <w:r>
        <w:rPr>
          <w:color w:val="414042"/>
          <w:w w:val="87"/>
        </w:rPr>
        <w:t>du</w:t>
      </w:r>
      <w:r>
        <w:rPr>
          <w:color w:val="414042"/>
          <w:spacing w:val="1"/>
          <w:w w:val="87"/>
        </w:rPr>
        <w:t>l</w:t>
      </w:r>
      <w:r>
        <w:rPr>
          <w:color w:val="414042"/>
          <w:w w:val="73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spacing w:val="-1"/>
          <w:w w:val="87"/>
        </w:rPr>
        <w:t>o</w:t>
      </w:r>
      <w:r>
        <w:rPr>
          <w:color w:val="414042"/>
          <w:w w:val="81"/>
        </w:rPr>
        <w:t>v</w:t>
      </w:r>
      <w:r>
        <w:rPr>
          <w:color w:val="414042"/>
          <w:spacing w:val="-2"/>
          <w:w w:val="73"/>
        </w:rPr>
        <w:t>e</w:t>
      </w:r>
      <w:r>
        <w:rPr>
          <w:color w:val="414042"/>
          <w:spacing w:val="-5"/>
          <w:w w:val="87"/>
        </w:rPr>
        <w:t>r</w:t>
      </w:r>
      <w:r>
        <w:rPr>
          <w:color w:val="414042"/>
          <w:spacing w:val="1"/>
          <w:w w:val="73"/>
        </w:rPr>
        <w:t>e</w:t>
      </w:r>
      <w:r>
        <w:rPr>
          <w:color w:val="414042"/>
          <w:w w:val="88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71"/>
        </w:rPr>
        <w:t>a</w:t>
      </w:r>
      <w:r>
        <w:rPr>
          <w:color w:val="414042"/>
          <w:spacing w:val="-5"/>
          <w:w w:val="87"/>
        </w:rPr>
        <w:t>r</w:t>
      </w:r>
      <w:r>
        <w:rPr>
          <w:color w:val="414042"/>
          <w:spacing w:val="-1"/>
          <w:w w:val="73"/>
        </w:rPr>
        <w:t>e</w:t>
      </w:r>
      <w:r>
        <w:rPr>
          <w:color w:val="414042"/>
          <w:spacing w:val="1"/>
          <w:w w:val="71"/>
        </w:rPr>
        <w:t>a</w:t>
      </w:r>
      <w:r>
        <w:rPr>
          <w:color w:val="414042"/>
          <w:w w:val="63"/>
        </w:rPr>
        <w:t>s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63"/>
        </w:rPr>
        <w:t>s</w:t>
      </w:r>
      <w:r>
        <w:rPr>
          <w:color w:val="414042"/>
          <w:w w:val="87"/>
        </w:rPr>
        <w:t>u</w:t>
      </w:r>
      <w:r>
        <w:rPr>
          <w:color w:val="414042"/>
          <w:spacing w:val="-2"/>
          <w:w w:val="80"/>
        </w:rPr>
        <w:t>c</w:t>
      </w:r>
      <w:r>
        <w:rPr>
          <w:color w:val="414042"/>
          <w:w w:val="88"/>
        </w:rPr>
        <w:t>h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71"/>
        </w:rPr>
        <w:t>a</w:t>
      </w:r>
      <w:r>
        <w:rPr>
          <w:color w:val="414042"/>
          <w:w w:val="63"/>
        </w:rPr>
        <w:t>s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114"/>
        </w:rPr>
        <w:t>t</w:t>
      </w:r>
      <w:r>
        <w:rPr>
          <w:color w:val="414042"/>
          <w:w w:val="88"/>
        </w:rPr>
        <w:t>h</w:t>
      </w:r>
      <w:r>
        <w:rPr>
          <w:color w:val="414042"/>
          <w:w w:val="73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im</w:t>
      </w:r>
      <w:r>
        <w:rPr>
          <w:color w:val="414042"/>
          <w:spacing w:val="3"/>
          <w:w w:val="89"/>
        </w:rPr>
        <w:t>p</w:t>
      </w:r>
      <w:r>
        <w:rPr>
          <w:color w:val="414042"/>
          <w:w w:val="87"/>
        </w:rPr>
        <w:t>o</w:t>
      </w:r>
      <w:r>
        <w:rPr>
          <w:color w:val="414042"/>
          <w:spacing w:val="1"/>
          <w:w w:val="87"/>
        </w:rPr>
        <w:t>r</w:t>
      </w:r>
      <w:r>
        <w:rPr>
          <w:color w:val="414042"/>
          <w:spacing w:val="1"/>
          <w:w w:val="114"/>
        </w:rPr>
        <w:t>t</w:t>
      </w:r>
      <w:r>
        <w:rPr>
          <w:color w:val="414042"/>
          <w:spacing w:val="-2"/>
          <w:w w:val="71"/>
        </w:rPr>
        <w:t>a</w:t>
      </w:r>
      <w:r>
        <w:rPr>
          <w:color w:val="414042"/>
          <w:w w:val="88"/>
        </w:rPr>
        <w:t>n</w:t>
      </w:r>
      <w:r>
        <w:rPr>
          <w:color w:val="414042"/>
          <w:spacing w:val="-3"/>
          <w:w w:val="80"/>
        </w:rPr>
        <w:t>c</w:t>
      </w:r>
      <w:r>
        <w:rPr>
          <w:color w:val="414042"/>
          <w:w w:val="73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w w:val="87"/>
        </w:rPr>
        <w:t>o</w:t>
      </w:r>
      <w:r>
        <w:rPr>
          <w:color w:val="414042"/>
          <w:w w:val="86"/>
        </w:rPr>
        <w:t>f</w:t>
      </w:r>
      <w:r>
        <w:rPr>
          <w:color w:val="414042"/>
          <w:spacing w:val="-18"/>
        </w:rPr>
        <w:t xml:space="preserve"> </w:t>
      </w:r>
      <w:r>
        <w:rPr>
          <w:color w:val="414042"/>
          <w:w w:val="88"/>
        </w:rPr>
        <w:t>h</w:t>
      </w:r>
      <w:r>
        <w:rPr>
          <w:color w:val="414042"/>
          <w:spacing w:val="-1"/>
          <w:w w:val="73"/>
        </w:rPr>
        <w:t>e</w:t>
      </w:r>
      <w:r>
        <w:rPr>
          <w:color w:val="414042"/>
          <w:spacing w:val="-1"/>
          <w:w w:val="71"/>
        </w:rPr>
        <w:t>a</w:t>
      </w:r>
      <w:r>
        <w:rPr>
          <w:color w:val="414042"/>
          <w:spacing w:val="-2"/>
          <w:w w:val="87"/>
        </w:rPr>
        <w:t>l</w:t>
      </w:r>
      <w:r>
        <w:rPr>
          <w:color w:val="414042"/>
          <w:spacing w:val="-2"/>
          <w:w w:val="114"/>
        </w:rPr>
        <w:t>t</w:t>
      </w:r>
      <w:r>
        <w:rPr>
          <w:color w:val="414042"/>
          <w:w w:val="88"/>
        </w:rPr>
        <w:t>h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80"/>
        </w:rPr>
        <w:t>c</w:t>
      </w:r>
      <w:r>
        <w:rPr>
          <w:color w:val="414042"/>
          <w:spacing w:val="-2"/>
          <w:w w:val="71"/>
        </w:rPr>
        <w:t>a</w:t>
      </w:r>
      <w:r>
        <w:rPr>
          <w:color w:val="414042"/>
          <w:spacing w:val="-5"/>
          <w:w w:val="87"/>
        </w:rPr>
        <w:t>r</w:t>
      </w:r>
      <w:r>
        <w:rPr>
          <w:color w:val="414042"/>
          <w:spacing w:val="1"/>
          <w:w w:val="73"/>
        </w:rPr>
        <w:t>e</w:t>
      </w:r>
      <w:r>
        <w:rPr>
          <w:color w:val="414042"/>
          <w:w w:val="50"/>
        </w:rPr>
        <w:t xml:space="preserve">, </w:t>
      </w:r>
      <w:r>
        <w:rPr>
          <w:color w:val="414042"/>
          <w:w w:val="95"/>
        </w:rPr>
        <w:t>seeing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health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care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providers,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outpatient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care,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care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at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home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w w:val="95"/>
        </w:rPr>
        <w:t>inpatient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hospital</w:t>
      </w:r>
      <w:r>
        <w:rPr>
          <w:color w:val="414042"/>
          <w:spacing w:val="-47"/>
          <w:w w:val="95"/>
        </w:rPr>
        <w:t xml:space="preserve"> </w:t>
      </w:r>
      <w:r>
        <w:rPr>
          <w:color w:val="414042"/>
          <w:w w:val="95"/>
        </w:rPr>
        <w:t>care.</w:t>
      </w:r>
    </w:p>
    <w:p w:rsidR="00CE62C5" w:rsidRDefault="00280DE0">
      <w:pPr>
        <w:pStyle w:val="BodyText"/>
        <w:spacing w:before="188"/>
        <w:ind w:left="680"/>
        <w:jc w:val="both"/>
      </w:pPr>
      <w:r>
        <w:rPr>
          <w:color w:val="DA1A32"/>
          <w:spacing w:val="-4"/>
          <w:w w:val="61"/>
        </w:rPr>
        <w:t>S</w:t>
      </w:r>
      <w:r>
        <w:rPr>
          <w:color w:val="DA1A32"/>
          <w:spacing w:val="1"/>
          <w:w w:val="85"/>
        </w:rPr>
        <w:t>T</w:t>
      </w:r>
      <w:r>
        <w:rPr>
          <w:color w:val="DA1A32"/>
          <w:w w:val="67"/>
        </w:rPr>
        <w:t>EP</w:t>
      </w:r>
      <w:r>
        <w:rPr>
          <w:color w:val="DA1A32"/>
          <w:w w:val="61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w w:val="91"/>
        </w:rPr>
        <w:t>Q</w:t>
      </w:r>
      <w:r>
        <w:rPr>
          <w:color w:val="DA1A32"/>
          <w:w w:val="89"/>
        </w:rPr>
        <w:t>u</w:t>
      </w:r>
      <w:r>
        <w:rPr>
          <w:color w:val="DA1A32"/>
          <w:w w:val="75"/>
        </w:rPr>
        <w:t>e</w:t>
      </w:r>
      <w:r>
        <w:rPr>
          <w:color w:val="DA1A32"/>
          <w:spacing w:val="-3"/>
          <w:w w:val="64"/>
        </w:rPr>
        <w:t>s</w:t>
      </w:r>
      <w:r>
        <w:rPr>
          <w:color w:val="DA1A32"/>
          <w:spacing w:val="-3"/>
          <w:w w:val="116"/>
        </w:rPr>
        <w:t>t</w:t>
      </w:r>
      <w:r>
        <w:rPr>
          <w:color w:val="DA1A32"/>
          <w:w w:val="89"/>
        </w:rPr>
        <w:t>ion</w:t>
      </w:r>
      <w:r>
        <w:rPr>
          <w:color w:val="DA1A32"/>
          <w:spacing w:val="-2"/>
          <w:w w:val="89"/>
        </w:rPr>
        <w:t>n</w:t>
      </w:r>
      <w:r>
        <w:rPr>
          <w:color w:val="DA1A32"/>
          <w:spacing w:val="-1"/>
          <w:w w:val="73"/>
        </w:rPr>
        <w:t>a</w:t>
      </w:r>
      <w:r>
        <w:rPr>
          <w:color w:val="DA1A32"/>
          <w:w w:val="89"/>
        </w:rPr>
        <w:t>i</w:t>
      </w:r>
      <w:r>
        <w:rPr>
          <w:color w:val="DA1A32"/>
          <w:spacing w:val="-5"/>
          <w:w w:val="89"/>
        </w:rPr>
        <w:t>r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73"/>
        </w:rPr>
        <w:t>a</w:t>
      </w:r>
      <w:r>
        <w:rPr>
          <w:color w:val="DA1A32"/>
          <w:w w:val="89"/>
        </w:rPr>
        <w:t>n</w:t>
      </w:r>
      <w:r>
        <w:rPr>
          <w:color w:val="DA1A32"/>
          <w:w w:val="90"/>
        </w:rPr>
        <w:t>d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90"/>
        </w:rPr>
        <w:t>p</w:t>
      </w:r>
      <w:r>
        <w:rPr>
          <w:color w:val="DA1A32"/>
          <w:spacing w:val="-4"/>
          <w:w w:val="90"/>
        </w:rPr>
        <w:t>h</w:t>
      </w:r>
      <w:r>
        <w:rPr>
          <w:color w:val="DA1A32"/>
          <w:w w:val="81"/>
        </w:rPr>
        <w:t>y</w:t>
      </w:r>
      <w:r>
        <w:rPr>
          <w:color w:val="DA1A32"/>
          <w:w w:val="72"/>
        </w:rPr>
        <w:t>si</w:t>
      </w:r>
      <w:r>
        <w:rPr>
          <w:color w:val="DA1A32"/>
          <w:spacing w:val="1"/>
          <w:w w:val="82"/>
        </w:rPr>
        <w:t>c</w:t>
      </w:r>
      <w:r>
        <w:rPr>
          <w:color w:val="DA1A32"/>
          <w:spacing w:val="-1"/>
          <w:w w:val="73"/>
        </w:rPr>
        <w:t>a</w:t>
      </w:r>
      <w:r>
        <w:rPr>
          <w:color w:val="DA1A32"/>
          <w:w w:val="89"/>
        </w:rPr>
        <w:t>l</w:t>
      </w:r>
      <w:r>
        <w:rPr>
          <w:color w:val="DA1A32"/>
          <w:spacing w:val="-16"/>
        </w:rPr>
        <w:t xml:space="preserve"> </w:t>
      </w:r>
      <w:r>
        <w:rPr>
          <w:color w:val="DA1A32"/>
          <w:w w:val="94"/>
        </w:rPr>
        <w:t>&amp;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88"/>
        </w:rPr>
        <w:t>b</w:t>
      </w:r>
      <w:r>
        <w:rPr>
          <w:color w:val="DA1A32"/>
          <w:w w:val="89"/>
        </w:rPr>
        <w:t>i</w:t>
      </w:r>
      <w:r>
        <w:rPr>
          <w:color w:val="DA1A32"/>
          <w:spacing w:val="3"/>
          <w:w w:val="89"/>
        </w:rPr>
        <w:t>o</w:t>
      </w:r>
      <w:r>
        <w:rPr>
          <w:color w:val="DA1A32"/>
          <w:spacing w:val="-2"/>
          <w:w w:val="82"/>
        </w:rPr>
        <w:t>c</w:t>
      </w:r>
      <w:r>
        <w:rPr>
          <w:color w:val="DA1A32"/>
          <w:w w:val="90"/>
        </w:rPr>
        <w:t>h</w:t>
      </w:r>
      <w:r>
        <w:rPr>
          <w:color w:val="DA1A32"/>
          <w:spacing w:val="-2"/>
          <w:w w:val="75"/>
        </w:rPr>
        <w:t>e</w:t>
      </w:r>
      <w:r>
        <w:rPr>
          <w:color w:val="DA1A32"/>
          <w:w w:val="92"/>
        </w:rPr>
        <w:t>mi</w:t>
      </w:r>
      <w:r>
        <w:rPr>
          <w:color w:val="DA1A32"/>
          <w:spacing w:val="1"/>
          <w:w w:val="82"/>
        </w:rPr>
        <w:t>c</w:t>
      </w:r>
      <w:r>
        <w:rPr>
          <w:color w:val="DA1A32"/>
          <w:spacing w:val="-1"/>
          <w:w w:val="73"/>
        </w:rPr>
        <w:t>a</w:t>
      </w:r>
      <w:r>
        <w:rPr>
          <w:color w:val="DA1A32"/>
          <w:w w:val="89"/>
        </w:rPr>
        <w:t>l</w:t>
      </w:r>
      <w:r>
        <w:rPr>
          <w:color w:val="DA1A32"/>
          <w:spacing w:val="-16"/>
        </w:rPr>
        <w:t xml:space="preserve"> </w:t>
      </w:r>
      <w:r>
        <w:rPr>
          <w:color w:val="DA1A32"/>
          <w:w w:val="92"/>
        </w:rPr>
        <w:t>m</w:t>
      </w:r>
      <w:r>
        <w:rPr>
          <w:color w:val="DA1A32"/>
          <w:spacing w:val="-1"/>
          <w:w w:val="75"/>
        </w:rPr>
        <w:t>e</w:t>
      </w:r>
      <w:r>
        <w:rPr>
          <w:color w:val="DA1A32"/>
          <w:spacing w:val="1"/>
          <w:w w:val="73"/>
        </w:rPr>
        <w:t>a</w:t>
      </w:r>
      <w:r>
        <w:rPr>
          <w:color w:val="DA1A32"/>
          <w:spacing w:val="-2"/>
          <w:w w:val="64"/>
        </w:rPr>
        <w:t>s</w:t>
      </w:r>
      <w:r>
        <w:rPr>
          <w:color w:val="DA1A32"/>
          <w:w w:val="89"/>
        </w:rPr>
        <w:t>u</w:t>
      </w:r>
      <w:r>
        <w:rPr>
          <w:color w:val="DA1A32"/>
          <w:spacing w:val="-5"/>
          <w:w w:val="89"/>
        </w:rPr>
        <w:t>r</w:t>
      </w:r>
      <w:r>
        <w:rPr>
          <w:color w:val="DA1A32"/>
          <w:spacing w:val="-2"/>
          <w:w w:val="75"/>
        </w:rPr>
        <w:t>e</w:t>
      </w:r>
      <w:r>
        <w:rPr>
          <w:color w:val="DA1A32"/>
          <w:w w:val="92"/>
        </w:rPr>
        <w:t>m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2"/>
          <w:w w:val="116"/>
        </w:rPr>
        <w:t>t</w:t>
      </w:r>
      <w:r>
        <w:rPr>
          <w:color w:val="DA1A32"/>
          <w:spacing w:val="3"/>
          <w:w w:val="64"/>
        </w:rPr>
        <w:t>s</w:t>
      </w:r>
      <w:r>
        <w:rPr>
          <w:color w:val="DA1A32"/>
          <w:w w:val="51"/>
        </w:rPr>
        <w:t>:</w:t>
      </w:r>
    </w:p>
    <w:p w:rsidR="00CE62C5" w:rsidRDefault="00280DE0">
      <w:pPr>
        <w:pStyle w:val="BodyText"/>
        <w:spacing w:before="198" w:line="225" w:lineRule="auto"/>
        <w:ind w:left="680" w:right="1130"/>
        <w:jc w:val="both"/>
      </w:pPr>
      <w:r>
        <w:rPr>
          <w:color w:val="414042"/>
          <w:w w:val="90"/>
        </w:rPr>
        <w:t>Related components that were captured through another module within the adult questionnaire 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70"/>
        </w:rPr>
        <w:t>“</w:t>
      </w:r>
      <w:r>
        <w:rPr>
          <w:color w:val="414042"/>
          <w:spacing w:val="-4"/>
          <w:w w:val="70"/>
        </w:rPr>
        <w:t>S</w:t>
      </w:r>
      <w:r>
        <w:rPr>
          <w:color w:val="414042"/>
          <w:spacing w:val="1"/>
          <w:w w:val="85"/>
        </w:rPr>
        <w:t>T</w:t>
      </w:r>
      <w:r>
        <w:rPr>
          <w:color w:val="414042"/>
          <w:w w:val="67"/>
        </w:rPr>
        <w:t>EP</w:t>
      </w:r>
      <w:r>
        <w:rPr>
          <w:color w:val="414042"/>
          <w:w w:val="61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91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9"/>
          <w:w w:val="88"/>
        </w:rPr>
        <w:t>”</w:t>
      </w:r>
      <w:r>
        <w:rPr>
          <w:color w:val="414042"/>
          <w:w w:val="51"/>
        </w:rPr>
        <w:t>.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hin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61"/>
        </w:rPr>
        <w:t>S</w:t>
      </w:r>
      <w:r>
        <w:rPr>
          <w:color w:val="414042"/>
          <w:spacing w:val="1"/>
          <w:w w:val="85"/>
        </w:rPr>
        <w:t>T</w:t>
      </w:r>
      <w:r>
        <w:rPr>
          <w:color w:val="414042"/>
          <w:w w:val="67"/>
        </w:rPr>
        <w:t>EP</w:t>
      </w:r>
      <w:r>
        <w:rPr>
          <w:color w:val="414042"/>
          <w:w w:val="61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collected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trained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nurses.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sequential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process.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started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gathering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key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information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on 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k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x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tests for biochemical</w:t>
      </w:r>
      <w:r>
        <w:rPr>
          <w:color w:val="414042"/>
          <w:spacing w:val="3"/>
          <w:w w:val="95"/>
        </w:rPr>
        <w:t xml:space="preserve"> </w:t>
      </w:r>
      <w:r>
        <w:rPr>
          <w:color w:val="414042"/>
          <w:w w:val="95"/>
        </w:rPr>
        <w:t>analysis.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within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followed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>introducing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>nurses.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nurses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>after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explaining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process</w:t>
      </w:r>
      <w:r>
        <w:rPr>
          <w:color w:val="414042"/>
          <w:spacing w:val="-3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6"/>
          <w:w w:val="85"/>
        </w:rPr>
        <w:t xml:space="preserve"> </w:t>
      </w:r>
      <w:r>
        <w:rPr>
          <w:color w:val="414042"/>
          <w:w w:val="85"/>
        </w:rPr>
        <w:t xml:space="preserve">the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iou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ee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2"/>
        </w:rPr>
        <w:t>m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hip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91"/>
        </w:rPr>
        <w:t>u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 xml:space="preserve">t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68"/>
        </w:rPr>
        <w:t>l.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2"/>
        </w:rPr>
        <w:t>lu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1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 xml:space="preserve">for the biochemical measurements which included hemoglobin, fasting blood glucose &amp; glycosylated </w:t>
      </w:r>
      <w:r>
        <w:rPr>
          <w:color w:val="414042"/>
          <w:w w:val="95"/>
        </w:rPr>
        <w:t>hemoglobin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(only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diabetics)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lipid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profile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assay.</w:t>
      </w:r>
    </w:p>
    <w:p w:rsidR="00CE62C5" w:rsidRDefault="00280DE0">
      <w:pPr>
        <w:pStyle w:val="BodyText"/>
        <w:spacing w:before="210"/>
        <w:ind w:left="680"/>
        <w:jc w:val="both"/>
      </w:pPr>
      <w:r>
        <w:rPr>
          <w:color w:val="DA1A32"/>
          <w:w w:val="95"/>
        </w:rPr>
        <w:t>Ever Married Questionnaire:</w:t>
      </w:r>
    </w:p>
    <w:p w:rsidR="00CE62C5" w:rsidRDefault="00280DE0">
      <w:pPr>
        <w:pStyle w:val="BodyText"/>
        <w:spacing w:before="198" w:line="225" w:lineRule="auto"/>
        <w:ind w:left="680" w:right="1132"/>
        <w:jc w:val="both"/>
      </w:pPr>
      <w:r>
        <w:rPr>
          <w:color w:val="414042"/>
          <w:w w:val="90"/>
        </w:rPr>
        <w:t>Depending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upon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household,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 xml:space="preserve">married </w:t>
      </w:r>
      <w:r>
        <w:rPr>
          <w:color w:val="414042"/>
          <w:w w:val="95"/>
        </w:rPr>
        <w:t>woman was selected randomly through the CAPI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program.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key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parameters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enquiry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segment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included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socio-demographic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variables </w:t>
      </w:r>
      <w:r>
        <w:rPr>
          <w:color w:val="414042"/>
          <w:w w:val="90"/>
        </w:rPr>
        <w:t>such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education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work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history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women,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questions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reproductive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including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total 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4"/>
          <w:w w:val="82"/>
        </w:rPr>
        <w:t>c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 xml:space="preserve">, </w:t>
      </w:r>
      <w:r>
        <w:rPr>
          <w:color w:val="414042"/>
          <w:w w:val="85"/>
        </w:rPr>
        <w:t>healthcare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provided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after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pregnancy,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important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neonate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infant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care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practices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including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full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details 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immunizations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anthropometric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measures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children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below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5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contraceptive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usage.</w:t>
      </w:r>
    </w:p>
    <w:p w:rsidR="00CE62C5" w:rsidRDefault="00CE62C5">
      <w:pPr>
        <w:pStyle w:val="BodyText"/>
        <w:spacing w:before="3"/>
        <w:rPr>
          <w:sz w:val="31"/>
        </w:rPr>
      </w:pPr>
    </w:p>
    <w:p w:rsidR="00CE62C5" w:rsidRDefault="00280DE0">
      <w:pPr>
        <w:pStyle w:val="Heading2"/>
        <w:jc w:val="both"/>
      </w:pPr>
      <w:bookmarkStart w:id="12" w:name="_TOC_250017"/>
      <w:bookmarkEnd w:id="12"/>
      <w:r>
        <w:rPr>
          <w:color w:val="58595B"/>
        </w:rPr>
        <w:t>Programming the questionnaires on CAPI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rPr>
          <w:color w:val="414042"/>
          <w:spacing w:val="-1"/>
          <w:w w:val="92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dmin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8"/>
        </w:rPr>
        <w:t>e-</w:t>
      </w:r>
      <w:r>
        <w:rPr>
          <w:color w:val="414042"/>
          <w:spacing w:val="-4"/>
          <w:w w:val="88"/>
        </w:rPr>
        <w:t>t</w:t>
      </w:r>
      <w:r>
        <w:rPr>
          <w:color w:val="414042"/>
          <w:w w:val="88"/>
        </w:rPr>
        <w:t>o-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9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3"/>
          <w:w w:val="92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6"/>
          <w:w w:val="7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 </w:t>
      </w:r>
      <w:r>
        <w:rPr>
          <w:color w:val="414042"/>
          <w:w w:val="75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5"/>
        </w:rPr>
        <w:t xml:space="preserve"> </w:t>
      </w:r>
      <w:r>
        <w:rPr>
          <w:color w:val="414042"/>
          <w:w w:val="84"/>
        </w:rPr>
        <w:t>(</w:t>
      </w:r>
      <w:r>
        <w:rPr>
          <w:color w:val="414042"/>
          <w:spacing w:val="3"/>
          <w:w w:val="84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84"/>
        </w:rPr>
        <w:t>I)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hni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5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5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5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in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5"/>
          <w:w w:val="90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i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li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pict>
          <v:shape id="_x0000_s1521" type="#_x0000_t202" style="position:absolute;left:0;text-align:left;margin-left:546.65pt;margin-top:43.7pt;width:11.15pt;height:140.65pt;z-index:251778048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90"/>
        </w:rPr>
        <w:t>All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questionnaires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initially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translated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into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Arabic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certified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translator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adapted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 xml:space="preserve">suit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spacing w:val="-3"/>
          <w:w w:val="85"/>
        </w:rPr>
        <w:t>culture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UAE.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questionnaires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tested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cultural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applicability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sensitivity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through </w:t>
      </w:r>
      <w:r>
        <w:rPr>
          <w:color w:val="414042"/>
          <w:w w:val="95"/>
        </w:rPr>
        <w:t>word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pilot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testing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questionnaires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before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programming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onto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CAPI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tool.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680" w:right="1130"/>
        <w:jc w:val="both"/>
      </w:pPr>
      <w:r>
        <w:rPr>
          <w:color w:val="414042"/>
          <w:w w:val="90"/>
        </w:rPr>
        <w:t>After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questionnaires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finalized,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programmed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CAPI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tool.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application was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thoroughly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tested,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validated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piloted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introducing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into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application was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installed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onto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mobile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tablet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computers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interviewers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capable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conducted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daytime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later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pushed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electronic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database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end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spacing w:val="-4"/>
          <w:w w:val="90"/>
        </w:rPr>
        <w:t xml:space="preserve">day,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940" w:right="0" w:bottom="920" w:left="1020" w:header="0" w:footer="721" w:gutter="0"/>
          <w:cols w:space="720"/>
        </w:sectPr>
      </w:pPr>
    </w:p>
    <w:p w:rsidR="00CE62C5" w:rsidRDefault="00280DE0">
      <w:pPr>
        <w:pStyle w:val="Heading2"/>
        <w:spacing w:before="54"/>
        <w:ind w:left="113"/>
      </w:pPr>
      <w:bookmarkStart w:id="13" w:name="_TOC_250016"/>
      <w:bookmarkEnd w:id="13"/>
      <w:r>
        <w:rPr>
          <w:color w:val="58595B"/>
        </w:rPr>
        <w:lastRenderedPageBreak/>
        <w:t>Recruitment of the Survey Teams</w:t>
      </w:r>
    </w:p>
    <w:p w:rsidR="00CE62C5" w:rsidRDefault="00CE62C5">
      <w:pPr>
        <w:pStyle w:val="BodyText"/>
        <w:spacing w:before="3"/>
        <w:rPr>
          <w:rFonts w:ascii="Calibri"/>
          <w:b/>
          <w:sz w:val="23"/>
        </w:rPr>
      </w:pPr>
    </w:p>
    <w:p w:rsidR="00CE62C5" w:rsidRDefault="00280DE0">
      <w:pPr>
        <w:pStyle w:val="BodyText"/>
        <w:spacing w:line="451" w:lineRule="auto"/>
        <w:ind w:left="113" w:right="3203"/>
      </w:pPr>
      <w:r>
        <w:pict>
          <v:group id="_x0000_s1502" style="position:absolute;left:0;text-align:left;margin-left:56.7pt;margin-top:48.55pt;width:453.2pt;height:144.45pt;z-index:-321726464;mso-position-horizontal-relative:page" coordorigin="1134,971" coordsize="9064,2889">
            <v:rect id="_x0000_s1520" style="position:absolute;left:1859;top:973;width:8220;height:944" fillcolor="#ededee" stroked="f"/>
            <v:line id="_x0000_s1519" style="position:absolute" from="10138,974" to="10138,1917" strokecolor="#c0c2c4" strokeweight="2.08528mm"/>
            <v:line id="_x0000_s1518" style="position:absolute" from="1795,974" to="1795,1917" strokecolor="#c0c2c4" strokeweight="2.24967mm"/>
            <v:rect id="_x0000_s1517" style="position:absolute;left:1136;top:973;width:525;height:944" filled="f" strokecolor="#b1b4b6" strokeweight=".25pt"/>
            <v:rect id="_x0000_s1516" style="position:absolute;left:1859;top:1978;width:8220;height:902" fillcolor="#ededee" stroked="f"/>
            <v:line id="_x0000_s1515" style="position:absolute" from="10138,1979" to="10138,2880" strokecolor="#cfb58a" strokeweight="2.08528mm"/>
            <v:line id="_x0000_s1514" style="position:absolute" from="1795,1979" to="1795,2880" strokecolor="#cfb58a" strokeweight="2.24967mm"/>
            <v:rect id="_x0000_s1513" style="position:absolute;left:1136;top:1978;width:525;height:902" filled="f" strokecolor="#c2a16c" strokeweight=".25pt"/>
            <v:rect id="_x0000_s1512" style="position:absolute;left:1859;top:2941;width:8220;height:916" fillcolor="#ededee" stroked="f"/>
            <v:line id="_x0000_s1511" style="position:absolute" from="10138,2942" to="10138,3857" strokecolor="#c0c2c4" strokeweight="2.08528mm"/>
            <v:line id="_x0000_s1510" style="position:absolute" from="1795,2942" to="1795,3857" strokecolor="#c0c2c4" strokeweight="2.24967mm"/>
            <v:rect id="_x0000_s1509" style="position:absolute;left:1136;top:2941;width:525;height:916" filled="f" strokecolor="#b1b4b6" strokeweight=".25pt"/>
            <v:shape id="_x0000_s1508" type="#_x0000_t202" style="position:absolute;left:1958;top:1167;width:8063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right="14"/>
                      <w:rPr>
                        <w:sz w:val="24"/>
                      </w:rPr>
                    </w:pPr>
                    <w:r>
                      <w:rPr>
                        <w:color w:val="414042"/>
                        <w:w w:val="90"/>
                        <w:sz w:val="24"/>
                      </w:rPr>
                      <w:t>2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Interviewers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–</w:t>
                    </w:r>
                    <w:r>
                      <w:rPr>
                        <w:color w:val="414042"/>
                        <w:spacing w:val="-29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both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male</w:t>
                    </w:r>
                    <w:r>
                      <w:rPr>
                        <w:color w:val="414042"/>
                        <w:spacing w:val="-29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females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of</w:t>
                    </w:r>
                    <w:r>
                      <w:rPr>
                        <w:color w:val="414042"/>
                        <w:spacing w:val="-29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mixed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ethnic</w:t>
                    </w:r>
                    <w:r>
                      <w:rPr>
                        <w:color w:val="414042"/>
                        <w:spacing w:val="-29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spacing w:val="-3"/>
                        <w:w w:val="90"/>
                        <w:sz w:val="24"/>
                      </w:rPr>
                      <w:t>culture</w:t>
                    </w:r>
                    <w:r>
                      <w:rPr>
                        <w:color w:val="414042"/>
                        <w:spacing w:val="-29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background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30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 xml:space="preserve">with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prior experience in household</w:t>
                    </w:r>
                    <w:r>
                      <w:rPr>
                        <w:color w:val="414042"/>
                        <w:spacing w:val="-33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surveys</w:t>
                    </w:r>
                  </w:p>
                </w:txbxContent>
              </v:textbox>
            </v:shape>
            <v:shape id="_x0000_s1507" type="#_x0000_t202" style="position:absolute;left:1958;top:2130;width:8064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w w:val="85"/>
                        <w:sz w:val="24"/>
                      </w:rPr>
                      <w:t>1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Nurse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–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all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females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1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trained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point-of-care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testing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accompany</w:t>
                    </w:r>
                    <w:r>
                      <w:rPr>
                        <w:color w:val="414042"/>
                        <w:spacing w:val="-1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interviewers</w:t>
                    </w:r>
                    <w:r>
                      <w:rPr>
                        <w:color w:val="414042"/>
                        <w:spacing w:val="-12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for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3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collecting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data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on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physical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biochemical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parameters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(STEPS</w:t>
                    </w:r>
                    <w:r>
                      <w:rPr>
                        <w:color w:val="414042"/>
                        <w:spacing w:val="-3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0"/>
                        <w:sz w:val="24"/>
                      </w:rPr>
                      <w:t>questionnaire)</w:t>
                    </w:r>
                  </w:p>
                </w:txbxContent>
              </v:textbox>
            </v:shape>
            <v:shape id="_x0000_s1506" type="#_x0000_t202" style="position:absolute;left:1958;top:3093;width:8064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rPr>
                        <w:sz w:val="24"/>
                      </w:rPr>
                    </w:pPr>
                    <w:r>
                      <w:rPr>
                        <w:color w:val="414042"/>
                        <w:w w:val="85"/>
                        <w:sz w:val="24"/>
                      </w:rPr>
                      <w:t>1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Field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supervisor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was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assigned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for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every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team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to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help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in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ground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level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planning</w:t>
                    </w:r>
                    <w:r>
                      <w:rPr>
                        <w:color w:val="414042"/>
                        <w:spacing w:val="-4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>and</w:t>
                    </w:r>
                    <w:r>
                      <w:rPr>
                        <w:color w:val="414042"/>
                        <w:spacing w:val="-41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85"/>
                        <w:sz w:val="24"/>
                      </w:rPr>
                      <w:t xml:space="preserve">preparation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before</w:t>
                    </w:r>
                    <w:r>
                      <w:rPr>
                        <w:color w:val="414042"/>
                        <w:spacing w:val="-37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teams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can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go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into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the</w:t>
                    </w:r>
                    <w:r>
                      <w:rPr>
                        <w:color w:val="414042"/>
                        <w:spacing w:val="-36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414042"/>
                        <w:w w:val="95"/>
                        <w:sz w:val="24"/>
                      </w:rPr>
                      <w:t>households</w:t>
                    </w:r>
                  </w:p>
                </w:txbxContent>
              </v:textbox>
            </v:shape>
            <v:shape id="_x0000_s1505" type="#_x0000_t202" style="position:absolute;left:1138;top:2913;width:520;height:942" fillcolor="#ededee" stroked="f">
              <v:textbox inset="0,0,0,0">
                <w:txbxContent>
                  <w:p w:rsidR="00CE62C5" w:rsidRDefault="00280DE0">
                    <w:pPr>
                      <w:spacing w:before="269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3</w:t>
                    </w:r>
                  </w:p>
                </w:txbxContent>
              </v:textbox>
            </v:shape>
            <v:shape id="_x0000_s1504" type="#_x0000_t202" style="position:absolute;left:1138;top:1950;width:520;height:958" fillcolor="#ededee" stroked="f">
              <v:textbox inset="0,0,0,0">
                <w:txbxContent>
                  <w:p w:rsidR="00CE62C5" w:rsidRDefault="00280DE0">
                    <w:pPr>
                      <w:spacing w:before="261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2</w:t>
                    </w:r>
                  </w:p>
                </w:txbxContent>
              </v:textbox>
            </v:shape>
            <v:shape id="_x0000_s1503" type="#_x0000_t202" style="position:absolute;left:1138;top:976;width:520;height:970" fillcolor="#ededee" stroked="f">
              <v:textbox inset="0,0,0,0">
                <w:txbxContent>
                  <w:p w:rsidR="00CE62C5" w:rsidRDefault="00280DE0">
                    <w:pPr>
                      <w:spacing w:before="292"/>
                      <w:ind w:right="16"/>
                      <w:jc w:val="center"/>
                      <w:rPr>
                        <w:rFonts w:ascii="Microsoft JhengHei"/>
                      </w:rPr>
                    </w:pPr>
                    <w:r>
                      <w:rPr>
                        <w:rFonts w:ascii="Microsoft JhengHei"/>
                        <w:color w:val="58595B"/>
                      </w:rPr>
                      <w:t>1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DA1A32"/>
          <w:w w:val="90"/>
        </w:rPr>
        <w:t>The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survey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team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spacing w:val="-4"/>
          <w:w w:val="90"/>
        </w:rPr>
        <w:t>UAE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WHS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were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selected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and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recruited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at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3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main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 xml:space="preserve">levels: </w:t>
      </w:r>
      <w:r>
        <w:rPr>
          <w:color w:val="414042"/>
          <w:spacing w:val="-6"/>
          <w:w w:val="90"/>
        </w:rPr>
        <w:t>Team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level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comprising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2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interviewers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nurse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–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20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teams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field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spacing w:before="232" w:line="249" w:lineRule="auto"/>
        <w:ind w:left="113" w:right="1697"/>
        <w:jc w:val="both"/>
      </w:pPr>
      <w:r>
        <w:rPr>
          <w:color w:val="414042"/>
          <w:w w:val="90"/>
        </w:rPr>
        <w:t>There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Zonal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level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comprising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4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zones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Abu-Dhabi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&amp;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Ain,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Dubai,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Sharjah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Northern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4"/>
          <w:w w:val="64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1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17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7"/>
        </w:rPr>
        <w:t xml:space="preserve"> </w:t>
      </w:r>
      <w:r>
        <w:rPr>
          <w:color w:val="414042"/>
          <w:w w:val="79"/>
        </w:rPr>
        <w:t>3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7"/>
        </w:rPr>
        <w:t xml:space="preserve"> </w:t>
      </w:r>
      <w:r>
        <w:rPr>
          <w:color w:val="414042"/>
          <w:w w:val="79"/>
        </w:rPr>
        <w:t>6</w:t>
      </w:r>
      <w:r>
        <w:rPr>
          <w:color w:val="414042"/>
          <w:spacing w:val="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89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depending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upon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zone.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4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Zonal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leads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oversee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work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10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supervisors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before="1" w:line="249" w:lineRule="auto"/>
        <w:ind w:left="113" w:right="1697"/>
        <w:jc w:val="both"/>
      </w:pPr>
      <w:r>
        <w:rPr>
          <w:color w:val="414042"/>
          <w:w w:val="81"/>
        </w:rPr>
        <w:t>Th</w:t>
      </w:r>
      <w:r>
        <w:rPr>
          <w:color w:val="414042"/>
          <w:spacing w:val="-2"/>
          <w:w w:val="81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1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83"/>
        </w:rPr>
        <w:t>x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89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work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teams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under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those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zonal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leads.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figure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following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page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illustrates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 xml:space="preserve">team </w:t>
      </w:r>
      <w:r>
        <w:rPr>
          <w:color w:val="414042"/>
          <w:spacing w:val="-3"/>
          <w:w w:val="95"/>
        </w:rPr>
        <w:t xml:space="preserve">structure </w:t>
      </w:r>
      <w:r>
        <w:rPr>
          <w:color w:val="414042"/>
          <w:w w:val="95"/>
        </w:rPr>
        <w:t>adopted for the</w:t>
      </w:r>
      <w:r>
        <w:rPr>
          <w:color w:val="414042"/>
          <w:spacing w:val="52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line="249" w:lineRule="auto"/>
        <w:ind w:left="113" w:right="1699"/>
        <w:jc w:val="both"/>
      </w:pPr>
      <w:r>
        <w:rPr>
          <w:color w:val="414042"/>
          <w:spacing w:val="-10"/>
          <w:w w:val="85"/>
        </w:rPr>
        <w:t>To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comply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regulations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law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enforcement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agencies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UAE,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team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members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had to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mandatorily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receive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police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clearance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security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clearance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before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he/she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allotted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identity </w:t>
      </w:r>
      <w:r>
        <w:rPr>
          <w:color w:val="414042"/>
        </w:rPr>
        <w:t>card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from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MOHAP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FCSA.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before="1" w:line="249" w:lineRule="auto"/>
        <w:ind w:left="113" w:right="1699"/>
        <w:jc w:val="both"/>
      </w:pPr>
      <w:r>
        <w:rPr>
          <w:color w:val="414042"/>
          <w:w w:val="90"/>
        </w:rPr>
        <w:t>Anyone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such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authorized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identity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card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issued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FCSA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not </w:t>
      </w:r>
      <w:r>
        <w:rPr>
          <w:color w:val="414042"/>
        </w:rPr>
        <w:t>allowed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to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participate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in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27"/>
        </w:rPr>
        <w:t xml:space="preserve"> </w:t>
      </w:r>
      <w:r>
        <w:rPr>
          <w:color w:val="414042"/>
        </w:rPr>
        <w:t>field</w:t>
      </w:r>
      <w:r>
        <w:rPr>
          <w:color w:val="414042"/>
          <w:spacing w:val="-26"/>
        </w:rPr>
        <w:t xml:space="preserve"> </w:t>
      </w:r>
      <w:r>
        <w:rPr>
          <w:color w:val="414042"/>
        </w:rPr>
        <w:t>work.</w:t>
      </w: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spacing w:before="10"/>
        <w:rPr>
          <w:sz w:val="15"/>
        </w:rPr>
      </w:pPr>
      <w:r>
        <w:pict>
          <v:group id="_x0000_s1432" style="position:absolute;margin-left:56.8pt;margin-top:11.15pt;width:453.55pt;height:193.25pt;z-index:-251525120;mso-wrap-distance-left:0;mso-wrap-distance-right:0;mso-position-horizontal-relative:page" coordorigin="1136,223" coordsize="9071,3865">
            <v:line id="_x0000_s1501" style="position:absolute" from="3299,1589" to="3299,2131" strokecolor="#58595b" strokeweight=".5pt">
              <v:stroke dashstyle="1 1"/>
            </v:line>
            <v:line id="_x0000_s1500" style="position:absolute" from="8076,2131" to="8076,1589" strokecolor="#58595b" strokeweight=".5pt">
              <v:stroke dashstyle="1 1"/>
            </v:line>
            <v:line id="_x0000_s1499" style="position:absolute" from="9288,3603" to="9288,2275" strokecolor="#58595b" strokeweight=".5pt">
              <v:stroke dashstyle="1 1"/>
            </v:line>
            <v:shape id="_x0000_s1498" style="position:absolute;left:9180;top:2128;width:104;height:97" coordorigin="9181,2128" coordsize="104,97" path="m9284,2225r-9,-29l9256,2167r-30,-25l9181,2128e" filled="f" strokecolor="#58595b" strokeweight=".5pt">
              <v:stroke dashstyle="1 1"/>
              <v:path arrowok="t"/>
            </v:shape>
            <v:line id="_x0000_s1497" style="position:absolute" from="9130,2127" to="7005,2127" strokecolor="#58595b" strokeweight=".5pt">
              <v:stroke dashstyle="1 1"/>
            </v:line>
            <v:shape id="_x0000_s1496" style="position:absolute;left:6858;top:2131;width:97;height:104" coordorigin="6858,2131" coordsize="97,104" path="m6955,2131r-29,10l6897,2159r-25,30l6858,2235e" filled="f" strokecolor="#58595b" strokeweight=".5pt">
              <v:stroke dashstyle="1 1"/>
              <v:path arrowok="t"/>
            </v:shape>
            <v:line id="_x0000_s1495" style="position:absolute" from="6857,2240" to="6857,3634" strokecolor="#58595b" strokeweight=".18111mm">
              <v:stroke dashstyle="1 1"/>
            </v:line>
            <v:line id="_x0000_s1494" style="position:absolute" from="9283,3629" to="9293,3629" strokecolor="#58595b" strokeweight=".1785mm"/>
            <v:shape id="_x0000_s1493" style="position:absolute;left:9287;top:2244;width:2;height:21" coordorigin="9287,2245" coordsize="1,21" path="m9288,2265r,-10l9288,2251r-1,-6e" filled="f" strokecolor="#58595b" strokeweight=".5pt">
              <v:path arrowok="t"/>
            </v:shape>
            <v:shape id="_x0000_s1492" style="position:absolute;left:9150;top:2127;width:21;height:2" coordorigin="9150,2127" coordsize="21,1" path="m9171,2128r-4,-1l9164,2127r-4,l9150,2127e" filled="f" strokecolor="#58595b" strokeweight=".5pt">
              <v:path arrowok="t"/>
            </v:shape>
            <v:shape id="_x0000_s1491" style="position:absolute;left:6974;top:2127;width:21;height:2" coordorigin="6975,2127" coordsize="21,1" path="m6995,2127r-10,l6981,2127r-6,1e" filled="f" strokecolor="#58595b" strokeweight=".5pt">
              <v:path arrowok="t"/>
            </v:shape>
            <v:line id="_x0000_s1490" style="position:absolute" from="8069,1696" to="8069,792" strokecolor="#58595b" strokeweight=".5pt">
              <v:stroke dashstyle="1 1"/>
            </v:line>
            <v:shape id="_x0000_s1489" style="position:absolute;left:7961;top:645;width:104;height:97" coordorigin="7962,646" coordsize="104,97" path="m8065,742r-9,-28l8037,684r-30,-24l7962,646e" filled="f" strokecolor="#58595b" strokeweight=".5pt">
              <v:stroke dashstyle="1 1"/>
              <v:path arrowok="t"/>
            </v:shape>
            <v:line id="_x0000_s1488" style="position:absolute" from="7912,645" to="3433,645" strokecolor="#58595b" strokeweight=".5pt">
              <v:stroke dashstyle="1 1"/>
            </v:line>
            <v:shape id="_x0000_s1487" style="position:absolute;left:3286;top:648;width:97;height:104" coordorigin="3287,649" coordsize="97,104" path="m3383,649r-28,9l3325,677r-24,30l3287,752e" filled="f" strokecolor="#58595b" strokeweight=".5pt">
              <v:stroke dashstyle="1 1"/>
              <v:path arrowok="t"/>
            </v:shape>
            <v:shape id="_x0000_s1486" style="position:absolute;left:8068;top:762;width:2;height:20" coordorigin="8068,762" coordsize="1,20" path="m8069,782r,-10l8069,769r-1,-7e" filled="f" strokecolor="#58595b" strokeweight=".5pt">
              <v:path arrowok="t"/>
            </v:shape>
            <v:line id="_x0000_s1485" style="position:absolute" from="7927,645" to="7957,645" strokecolor="#58595b" strokeweight=".18097mm"/>
            <v:shape id="_x0000_s1484" style="position:absolute;left:3403;top:644;width:21;height:2" coordorigin="3403,645" coordsize="21,1" path="m3423,645r-10,l3409,645r-6,e" filled="f" strokecolor="#58595b" strokeweight=".5pt">
              <v:path arrowok="t"/>
            </v:shape>
            <v:line id="_x0000_s1483" style="position:absolute" from="3281,772" to="3291,772" strokecolor="#58595b" strokeweight=".52986mm"/>
            <v:line id="_x0000_s1482" style="position:absolute" from="5699,1409" to="5699,866" strokecolor="#58595b" strokeweight=".5pt">
              <v:stroke dashstyle="1 1"/>
            </v:line>
            <v:shape id="_x0000_s1481" style="position:absolute;left:4594;top:225;width:2195;height:806" coordorigin="4595,226" coordsize="2195,806" path="m6424,226r-1464,l4749,231r-109,40l4600,380r-5,211l4595,666r5,211l4640,985r109,40l4960,1031r1464,l6635,1025r108,-40l6783,877r6,-211l6789,591r-6,-211l6743,271,6635,231r-211,-5xe" stroked="f">
              <v:path arrowok="t"/>
            </v:shape>
            <v:shape id="_x0000_s1480" style="position:absolute;left:4592;top:223;width:2199;height:810" coordorigin="4592,223" coordsize="2199,810" path="m4960,223r-97,15l4805,257r-61,31l4687,334r-49,64l4605,482r-13,109l4592,666r15,97l4626,820r31,61l4703,939r64,48l4852,1021r108,12l6424,1033r97,-15l6578,999r61,-31l6697,922r48,-63l6779,774r12,-108l6791,591r-14,-97l6757,436r-31,-61l6680,318r-63,-49l6532,236,6424,223r-1464,xe" filled="f" strokecolor="#414042" strokeweight=".0127mm">
              <v:path arrowok="t"/>
            </v:shape>
            <v:shape id="_x0000_s1479" style="position:absolute;left:4594;top:225;width:2195;height:806" coordorigin="4595,226" coordsize="2195,806" path="m4960,226r-211,5l4640,271r-40,109l4595,591r,75l4600,877r40,108l4749,1025r211,6l6424,1031r211,-6l6743,985r40,-108l6789,666r,-75l6783,380,6743,271,6635,231r-211,-5l4960,226xe" filled="f" strokecolor="#414042" strokeweight=".02539mm">
              <v:path arrowok="t"/>
            </v:shape>
            <v:shape id="_x0000_s1478" style="position:absolute;left:4596;top:227;width:2191;height:802" coordorigin="4597,228" coordsize="2191,802" path="m4960,228r-96,14l4807,261r-60,31l4690,337r-48,63l4609,484r-12,107l4597,666r14,95l4630,819r31,60l4706,935r63,48l4853,1016r107,13l6424,1029r96,-15l6577,995r60,-30l6694,919r47,-63l6775,773r12,-107l6787,591r-15,-96l6754,438r-31,-60l6677,321r-63,-48l6531,240,6424,228r-1464,xe" filled="f" strokecolor="#414042" strokeweight=".0127mm">
              <v:path arrowok="t"/>
            </v:shape>
            <v:shape id="_x0000_s1477" style="position:absolute;left:4594;top:1189;width:2195;height:806" coordorigin="4595,1189" coordsize="2195,806" path="m6424,1189r-1464,l4749,1195r-109,40l4600,1343r-5,212l4595,1630r5,211l4640,1949r109,40l4960,1995r1464,l6635,1989r108,-40l6783,1841r6,-211l6789,1555r-6,-212l6743,1235r-108,-40l6424,1189xe" stroked="f">
              <v:path arrowok="t"/>
            </v:shape>
            <v:shape id="_x0000_s1476" style="position:absolute;left:4592;top:1187;width:2199;height:810" coordorigin="4592,1187" coordsize="2199,810" path="m4960,1187r-97,15l4805,1221r-61,31l4687,1298r-49,64l4605,1446r-13,109l4592,1630r15,96l4626,1784r31,61l4703,1902r64,49l4852,1984r108,13l6424,1997r97,-15l6578,1963r61,-31l6697,1886r48,-64l6779,1738r12,-108l6791,1555r-14,-97l6757,1400r-31,-61l6680,1282r-63,-49l6532,1200r-108,-13l4960,1187xe" filled="f" strokecolor="#414042" strokeweight=".0127mm">
              <v:path arrowok="t"/>
            </v:shape>
            <v:shape id="_x0000_s1475" style="position:absolute;left:4594;top:1189;width:2195;height:806" coordorigin="4595,1189" coordsize="2195,806" path="m4960,1189r-211,6l4640,1235r-40,108l4595,1555r,75l4600,1841r40,108l4749,1989r211,6l6424,1995r211,-6l6743,1949r40,-108l6789,1630r,-75l6783,1343r-40,-108l6635,1195r-211,-6l4960,1189xe" filled="f" strokecolor="#414042" strokeweight=".02539mm">
              <v:path arrowok="t"/>
            </v:shape>
            <v:shape id="_x0000_s1474" style="position:absolute;left:4596;top:1191;width:2191;height:802" coordorigin="4597,1191" coordsize="2191,802" path="m4960,1191r-96,15l4807,1225r-60,30l4690,1301r-48,63l4609,1448r-12,107l4597,1630r14,95l4630,1782r31,60l4706,1899r63,48l4853,1980r107,13l6424,1993r96,-15l6577,1959r60,-30l6694,1883r47,-63l6775,1736r12,-106l6787,1555r-15,-96l6754,1402r-31,-60l6677,1285r-63,-48l6531,1204r-107,-13l4960,1191xe" filled="f" strokecolor="#414042" strokeweight=".0127mm">
              <v:path arrowok="t"/>
            </v:shape>
            <v:shape id="_x0000_s1473" style="position:absolute;left:5923;top:3279;width:1890;height:806" coordorigin="5923,3280" coordsize="1890,806" path="m7447,3280r-1159,l6077,3286r-108,40l5929,3434r-6,211l5923,3720r6,211l5969,4040r108,40l6288,4085r1159,l7658,4080r109,-40l7806,3931r6,-211l7812,3645r-6,-211l7767,3326r-109,-40l7447,3280xe" stroked="f">
              <v:path arrowok="t"/>
            </v:shape>
            <v:shape id="_x0000_s1472" style="position:absolute;left:5920;top:3277;width:1894;height:810" coordorigin="5921,3278" coordsize="1894,810" path="m6288,3278r-97,14l6134,3311r-61,31l6015,3388r-48,64l5933,3537r-12,108l5921,3720r14,97l5955,3875r31,60l6032,3993r63,48l6180,4075r108,12l7447,4087r97,-14l7602,4054r60,-31l7720,3977r48,-64l7802,3828r12,-108l7814,3645r-14,-97l7781,3490r-31,-60l7704,3372r-64,-48l7555,3290r-108,-12l6288,3278xe" filled="f" strokecolor="#414042" strokeweight=".0127mm">
              <v:path arrowok="t"/>
            </v:shape>
            <v:shape id="_x0000_s1471" style="position:absolute;left:5923;top:3279;width:1890;height:806" coordorigin="5923,3280" coordsize="1890,806" path="m6288,3280r-211,6l5969,3326r-40,108l5923,3645r,75l5929,3931r40,109l6077,4080r211,5l7447,4085r211,-5l7767,4040r39,-109l7812,3720r,-75l7806,3434r-39,-108l7658,3286r-211,-6l6288,3280xe" filled="f" strokecolor="#414042" strokeweight=".02539mm">
              <v:path arrowok="t"/>
            </v:shape>
            <v:shape id="_x0000_s1470" style="position:absolute;left:5925;top:3282;width:1885;height:802" coordorigin="5925,3282" coordsize="1885,802" path="m6288,3282r-96,14l6135,3315r-60,31l6018,3391r-47,64l5937,3538r-12,107l5925,3720r15,96l5958,3873r31,60l6035,3990r63,48l6181,4071r107,12l7447,4083r96,-14l7600,4050r60,-31l7717,3974r48,-63l7798,3827r12,-107l7810,3645r-14,-96l7777,3492r-31,-60l7701,3375r-63,-48l7554,3294r-107,-12l6288,3282xe" filled="f" strokecolor="#414042" strokeweight=".0127mm">
              <v:path arrowok="t"/>
            </v:shape>
            <v:shape id="_x0000_s1469" style="position:absolute;left:8315;top:3279;width:1890;height:806" coordorigin="8316,3280" coordsize="1890,806" path="m9840,3280r-1159,l8470,3286r-109,40l8321,3434r-5,211l8316,3720r5,211l8361,4040r109,40l8681,4085r1159,l10051,4080r108,-40l10199,3931r6,-211l10205,3645r-6,-211l10159,3326r-108,-40l9840,3280xe" stroked="f">
              <v:path arrowok="t"/>
            </v:shape>
            <v:shape id="_x0000_s1468" style="position:absolute;left:8313;top:3277;width:1894;height:810" coordorigin="8313,3278" coordsize="1894,810" path="m8681,3278r-97,14l8526,3311r-61,31l8408,3388r-49,64l8326,3537r-13,108l8313,3720r15,97l8347,3875r31,60l8424,3993r64,48l8572,4075r109,12l9840,4087r96,-14l9994,4054r61,-31l10112,3977r49,-64l10194,3828r13,-108l10207,3645r-15,-97l10173,3490r-31,-60l10096,3372r-64,-48l9948,3290r-108,-12l8681,3278xe" filled="f" strokecolor="#414042" strokeweight=".0127mm">
              <v:path arrowok="t"/>
            </v:shape>
            <v:shape id="_x0000_s1467" style="position:absolute;left:8315;top:3279;width:1890;height:806" coordorigin="8316,3280" coordsize="1890,806" path="m8681,3280r-211,6l8361,3326r-40,108l8316,3645r,75l8321,3931r40,109l8470,4080r211,5l9840,4085r211,-5l10159,4040r40,-109l10205,3720r,-75l10199,3434r-40,-108l10051,3286r-211,-6l8681,3280xe" filled="f" strokecolor="#414042" strokeweight=".02539mm">
              <v:path arrowok="t"/>
            </v:shape>
            <v:shape id="_x0000_s1466" style="position:absolute;left:8317;top:3282;width:1885;height:802" coordorigin="8318,3282" coordsize="1885,802" path="m8681,3282r-96,14l8528,3315r-60,31l8411,3391r-48,64l8330,3538r-12,107l8318,3720r14,96l8351,3873r31,60l8427,3990r63,48l8574,4071r107,12l9840,4083r95,-14l9992,4050r60,-31l10109,3974r48,-63l10190,3827r13,-107l10203,3645r-15,-96l10169,3492r-30,-60l10093,3375r-63,-48l9946,3294r-106,-12l8681,3282xe" filled="f" strokecolor="#414042" strokeweight=".0127mm">
              <v:path arrowok="t"/>
            </v:shape>
            <v:shape id="_x0000_s1465" type="#_x0000_t75" style="position:absolute;left:5920;top:1123;width:4287;height:1980">
              <v:imagedata r:id="rId105" o:title=""/>
            </v:shape>
            <v:shape id="_x0000_s1464" style="position:absolute;left:4637;top:256;width:2110;height:744" coordorigin="4637,256" coordsize="2110,744" path="m6406,256r-1429,l4781,262r-101,37l4642,400r-5,196l4637,660r5,197l4680,958r101,37l4977,1000r1429,l6603,995r101,-37l6741,857r5,-197l6746,596r-5,-196l6704,299,6603,262r-197,-6xe" fillcolor="#c9cacc" stroked="f">
              <v:path arrowok="t"/>
            </v:shape>
            <v:shape id="_x0000_s1463" style="position:absolute;left:4635;top:254;width:2114;height:748" coordorigin="4635,254" coordsize="2114,748" path="m4977,254r-90,14l4777,314r-54,43l4678,417r-31,79l4635,596r,64l4649,750r46,111l4738,914r60,45l4876,991r101,11l6406,1002r91,-13l6607,942r54,-43l6706,840r31,-79l6749,660r,-64l6735,506,6688,396r-43,-54l6586,297r-79,-31l6406,254r-1429,xe" filled="f" strokecolor="#414042" strokeweight=".0127mm">
              <v:path arrowok="t"/>
            </v:shape>
            <v:shape id="_x0000_s1462" style="position:absolute;left:4637;top:256;width:2110;height:744" coordorigin="4637,256" coordsize="2110,744" path="m4977,256r-196,6l4680,299r-38,101l4637,596r,64l4642,857r38,101l4781,995r196,5l6406,1000r197,-5l6704,958r37,-101l6746,660r,-64l6741,400,6704,299,6603,262r-197,-6l4977,256xe" filled="f" strokecolor="#414042" strokeweight=".02539mm">
              <v:path arrowok="t"/>
            </v:shape>
            <v:shape id="_x0000_s1461" style="position:absolute;left:4639;top:258;width:2106;height:740" coordorigin="4639,259" coordsize="2106,740" path="m4977,259r-108,18l4807,302r-62,41l4692,403r-38,83l4639,596r,64l4658,768r25,62l4724,892r59,54l4867,984r110,14l6406,998r109,-19l6577,954r61,-40l6692,854r38,-84l6744,660r,-64l6725,488r-24,-62l6660,365r-60,-54l6517,273,6406,259r-1429,xe" filled="f" strokecolor="#414042" strokeweight=".0127mm">
              <v:path arrowok="t"/>
            </v:shape>
            <v:shape id="_x0000_s1460" style="position:absolute;left:4637;top:1220;width:2110;height:744" coordorigin="4637,1220" coordsize="2110,744" path="m6406,1220r-1429,l4781,1225r-101,38l4642,1364r-5,196l4637,1624r5,196l4680,1921r101,38l4977,1964r1429,l6603,1959r101,-38l6741,1820r5,-196l6746,1560r-5,-196l6704,1263r-101,-38l6406,1220xe" fillcolor="#e36b5d" stroked="f">
              <v:path arrowok="t"/>
            </v:shape>
            <v:shape id="_x0000_s1459" style="position:absolute;left:4635;top:1218;width:2114;height:748" coordorigin="4635,1218" coordsize="2114,748" path="m4977,1218r-90,14l4777,1278r-54,43l4678,1381r-31,78l4635,1560r,64l4649,1714r46,110l4738,1878r60,45l4876,1954r101,12l6406,1966r91,-14l6607,1906r54,-43l6706,1803r31,-78l6749,1624r,-64l6735,1470r-47,-110l6645,1306r-59,-45l6507,1230r-101,-12l4977,1218xe" filled="f" strokecolor="#414042" strokeweight=".0127mm">
              <v:path arrowok="t"/>
            </v:shape>
            <v:shape id="_x0000_s1458" type="#_x0000_t75" style="position:absolute;left:1136;top:802;width:4287;height:3286">
              <v:imagedata r:id="rId106" o:title=""/>
            </v:shape>
            <v:shape id="_x0000_s1457" style="position:absolute;left:4637;top:1220;width:2110;height:744" coordorigin="4637,1220" coordsize="2110,744" path="m4977,1220r-196,5l4680,1263r-38,101l4637,1560r,64l4642,1820r38,101l4781,1959r196,5l6406,1964r197,-5l6704,1921r37,-101l6746,1624r,-64l6741,1364r-37,-101l6603,1225r-197,-5l4977,1220xe" filled="f" strokecolor="#414042" strokeweight=".02539mm">
              <v:path arrowok="t"/>
            </v:shape>
            <v:shape id="_x0000_s1456" style="position:absolute;left:4639;top:1222;width:2106;height:740" coordorigin="4639,1222" coordsize="2106,740" path="m4977,1222r-108,19l4807,1266r-62,41l4692,1366r-38,84l4639,1560r,64l4658,1732r25,62l4724,1856r59,53l4867,1947r110,15l6406,1962r109,-19l6577,1918r61,-41l6692,1818r38,-84l6744,1624r,-64l6725,1452r-24,-62l6660,1328r-60,-53l6517,1237r-111,-15l4977,1222xe" filled="f" strokecolor="#414042" strokeweight=".0127mm">
              <v:path arrowok="t"/>
            </v:shape>
            <v:shape id="_x0000_s1455" style="position:absolute;left:5959;top:3310;width:1816;height:744" coordorigin="5960,3311" coordsize="1816,744" path="m7436,3311r-1136,l6103,3316r-101,37l5965,3454r-5,197l5960,3714r5,197l6002,4012r101,37l6300,4054r1136,l7632,4049r101,-37l7770,3911r6,-197l7776,3651r-6,-197l7733,3353r-101,-37l7436,3311xe" fillcolor="#ad833b" stroked="f">
              <v:path arrowok="t"/>
            </v:shape>
            <v:shape id="_x0000_s1454" style="position:absolute;left:5957;top:3308;width:1821;height:748" coordorigin="5957,3309" coordsize="1821,748" path="m6300,3309r-91,13l6099,3369r-54,43l6000,3471r-31,79l5957,3651r,63l5971,3805r47,110l6061,3969r59,45l6199,4045r101,12l7436,4057r90,-14l7636,3996r54,-43l7735,3894r31,-79l7778,3714r,-63l7764,3560r-47,-110l7675,3396r-60,-45l7536,3320r-100,-11l6300,3309xe" filled="f" strokecolor="#414042" strokeweight=".0127mm">
              <v:path arrowok="t"/>
            </v:shape>
            <v:shape id="_x0000_s1453" style="position:absolute;left:5959;top:3310;width:1816;height:744" coordorigin="5960,3311" coordsize="1816,744" path="m6300,3311r-197,5l6002,3353r-37,101l5960,3651r,63l5965,3911r37,101l6103,4049r197,5l7436,4054r196,-5l7733,4012r37,-101l7776,3714r,-63l7770,3454r-37,-101l7632,3316r-196,-5l6300,3311xe" filled="f" strokecolor="#414042" strokeweight=".02539mm">
              <v:path arrowok="t"/>
            </v:shape>
            <v:shape id="_x0000_s1452" style="position:absolute;left:5961;top:3312;width:1812;height:740" coordorigin="5962,3313" coordsize="1812,740" path="m6300,3313r-108,18l6130,3355r-92,71l5999,3482r-27,75l5962,3651r,63l5980,3822r24,62l6075,3976r56,39l6206,4042r94,10l7436,4052r107,-18l7605,4010r92,-70l7736,3883r27,-75l7773,3714r,-63l7755,3543r-24,-61l7661,3389r-57,-39l7530,3323r-94,-10l6300,3313xe" filled="f" strokecolor="#414042" strokeweight=".0127mm">
              <v:path arrowok="t"/>
            </v:shape>
            <v:shape id="_x0000_s1451" style="position:absolute;left:8352;top:3310;width:1816;height:744" coordorigin="8352,3311" coordsize="1816,744" path="m9828,3311r-1136,l8496,3316r-101,37l8357,3454r-5,197l8352,3714r5,197l8395,4012r101,37l8692,4054r1136,l10025,4049r101,-37l10163,3911r5,-197l10168,3651r-5,-197l10126,3353r-101,-37l9828,3311xe" fillcolor="#ad833b" stroked="f">
              <v:path arrowok="t"/>
            </v:shape>
            <v:shape id="_x0000_s1450" style="position:absolute;left:8350;top:3308;width:1821;height:748" coordorigin="8350,3309" coordsize="1821,748" path="m8692,3309r-90,13l8492,3369r-54,43l8393,3471r-31,79l8350,3651r,63l8364,3805r46,110l8453,3969r60,45l8591,4045r101,12l9828,4057r90,-14l10029,3996r53,-43l10127,3894r32,-79l10170,3714r,-63l10157,3560r-47,-110l10067,3396r-59,-45l9929,3320r-101,-11l8692,3309xe" filled="f" strokecolor="#414042" strokeweight=".0127mm">
              <v:path arrowok="t"/>
            </v:shape>
            <v:shape id="_x0000_s1449" style="position:absolute;left:8352;top:3310;width:1816;height:744" coordorigin="8352,3311" coordsize="1816,744" path="m8692,3311r-196,5l8395,3353r-38,101l8352,3651r,63l8357,3911r38,101l8496,4049r196,5l9828,4054r197,-5l10126,4012r37,-101l10168,3714r,-63l10163,3454r-37,-101l10025,3316r-197,-5l8692,3311xe" filled="f" strokecolor="#414042" strokeweight=".02539mm">
              <v:path arrowok="t"/>
            </v:shape>
            <v:shape id="_x0000_s1448" style="position:absolute;left:8354;top:3312;width:1812;height:740" coordorigin="8354,3313" coordsize="1812,740" path="m8692,3313r-107,18l8523,3355r-93,71l8392,3482r-28,75l8354,3651r,63l8372,3822r25,62l8467,3976r57,39l8598,4042r94,10l9828,4052r108,-18l9997,4010r93,-70l10129,3883r27,-75l10166,3714r,-63l10148,3543r-24,-61l10053,3389r-57,-39l9922,3323r-94,-10l8692,3313xe" filled="f" strokecolor="#414042" strokeweight=".0127mm">
              <v:path arrowok="t"/>
            </v:shape>
            <v:shape id="_x0000_s1447" style="position:absolute;left:6822;top:3213;width:64;height:64" coordorigin="6823,3214" coordsize="64,64" path="m6855,3214r-13,2l6832,3223r-7,10l6823,3245r2,13l6832,3268r10,7l6855,3277r12,-2l6877,3268r7,-10l6886,3245r-2,-12l6877,3223r-10,-7l6855,3214xe" fillcolor="#939598" stroked="f">
              <v:path arrowok="t"/>
            </v:shape>
            <v:shape id="_x0000_s1446" style="position:absolute;left:5668;top:1123;width:64;height:64" coordorigin="5669,1123" coordsize="64,64" path="m5701,1123r-13,3l5678,1132r-7,10l5669,1155r2,12l5678,1177r10,7l5701,1187r12,-3l5723,1177r7,-10l5733,1155r-3,-13l5723,1132r-10,-6l5701,1123xe" fillcolor="#939598" stroked="f">
              <v:path arrowok="t"/>
            </v:shape>
            <v:shape id="_x0000_s1445" style="position:absolute;left:9257;top:3213;width:64;height:64" coordorigin="9258,3214" coordsize="64,64" path="m9290,3214r-13,2l9267,3223r-7,10l9258,3245r2,13l9267,3268r10,7l9290,3277r12,-2l9312,3268r7,-10l9321,3245r-2,-12l9312,3223r-10,-7l9290,3214xe" fillcolor="#939598" stroked="f">
              <v:path arrowok="t"/>
            </v:shape>
            <v:shape id="_x0000_s1444" type="#_x0000_t202" style="position:absolute;left:4956;top:478;width:1456;height:274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rPr>
                        <w:sz w:val="24"/>
                      </w:rPr>
                    </w:pPr>
                    <w:r>
                      <w:rPr>
                        <w:color w:val="58595B"/>
                        <w:w w:val="80"/>
                        <w:sz w:val="24"/>
                      </w:rPr>
                      <w:t>Survey Manager</w:t>
                    </w:r>
                  </w:p>
                </w:txbxContent>
              </v:textbox>
            </v:shape>
            <v:shape id="_x0000_s1443" type="#_x0000_t202" style="position:absolute;left:2640;top:1300;width:1284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284" w:right="7" w:hanging="285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0"/>
                        <w:sz w:val="24"/>
                      </w:rPr>
                      <w:t xml:space="preserve">Regional team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leader 1</w:t>
                    </w:r>
                  </w:p>
                </w:txbxContent>
              </v:textbox>
            </v:shape>
            <v:shape id="_x0000_s1442" type="#_x0000_t202" style="position:absolute;left:5174;top:1314;width:1017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315" w:right="7" w:hanging="316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Field</w:t>
                    </w:r>
                    <w:r>
                      <w:rPr>
                        <w:color w:val="FFFFFF"/>
                        <w:spacing w:val="-3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6"/>
                        <w:w w:val="85"/>
                        <w:sz w:val="24"/>
                      </w:rPr>
                      <w:t xml:space="preserve">teams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lead</w:t>
                    </w:r>
                  </w:p>
                </w:txbxContent>
              </v:textbox>
            </v:shape>
            <v:shape id="_x0000_s1441" type="#_x0000_t202" style="position:absolute;left:7421;top:1300;width:1284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284" w:right="7" w:hanging="285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Regional</w:t>
                    </w:r>
                    <w:r>
                      <w:rPr>
                        <w:color w:val="FFFFFF"/>
                        <w:spacing w:val="-34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6"/>
                        <w:w w:val="85"/>
                        <w:sz w:val="24"/>
                      </w:rPr>
                      <w:t xml:space="preserve">team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leader</w:t>
                    </w:r>
                    <w:r>
                      <w:rPr>
                        <w:color w:val="FFFFFF"/>
                        <w:spacing w:val="-21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2</w:t>
                    </w:r>
                  </w:p>
                </w:txbxContent>
              </v:textbox>
            </v:shape>
            <v:shape id="_x0000_s1440" type="#_x0000_t202" style="position:absolute;left:1356;top:2422;width:1443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83" w:right="8" w:hanging="84"/>
                      <w:rPr>
                        <w:sz w:val="24"/>
                      </w:rPr>
                    </w:pPr>
                    <w:r>
                      <w:rPr>
                        <w:color w:val="FFFFFF"/>
                        <w:w w:val="95"/>
                        <w:sz w:val="24"/>
                      </w:rPr>
                      <w:t>Abu</w:t>
                    </w:r>
                    <w:r>
                      <w:rPr>
                        <w:color w:val="FFFFFF"/>
                        <w:spacing w:val="-39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Dhabi</w:t>
                    </w:r>
                    <w:r>
                      <w:rPr>
                        <w:color w:val="FFFFFF"/>
                        <w:spacing w:val="-39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&amp;</w:t>
                    </w:r>
                    <w:r>
                      <w:rPr>
                        <w:color w:val="FFFFFF"/>
                        <w:spacing w:val="-39"/>
                        <w:w w:val="9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7"/>
                        <w:w w:val="95"/>
                        <w:sz w:val="24"/>
                      </w:rPr>
                      <w:t xml:space="preserve">Al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Ain</w:t>
                    </w:r>
                    <w:r>
                      <w:rPr>
                        <w:color w:val="FFFFFF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Zone</w:t>
                    </w:r>
                    <w:r>
                      <w:rPr>
                        <w:color w:val="FFFFFF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w w:val="90"/>
                        <w:sz w:val="24"/>
                      </w:rPr>
                      <w:t>lead</w:t>
                    </w:r>
                  </w:p>
                </w:txbxContent>
              </v:textbox>
            </v:shape>
            <v:shape id="_x0000_s1439" type="#_x0000_t202" style="position:absolute;left:3874;top:2419;width:1190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401" w:hanging="402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0"/>
                        <w:sz w:val="24"/>
                      </w:rPr>
                      <w:t xml:space="preserve">Sharjah Zone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lead</w:t>
                    </w:r>
                  </w:p>
                </w:txbxContent>
              </v:textbox>
            </v:shape>
            <v:shape id="_x0000_s1438" type="#_x0000_t202" style="position:absolute;left:6043;top:2433;width:1666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377" w:right="-9" w:hanging="378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 xml:space="preserve">Northern Emirates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Zone lead</w:t>
                    </w:r>
                  </w:p>
                </w:txbxContent>
              </v:textbox>
            </v:shape>
            <v:shape id="_x0000_s1437" type="#_x0000_t202" style="position:absolute;left:8714;top:2419;width:1080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left="345" w:right="6" w:hanging="346"/>
                      <w:rPr>
                        <w:sz w:val="24"/>
                      </w:rPr>
                    </w:pPr>
                    <w:r>
                      <w:rPr>
                        <w:color w:val="FFFFFF"/>
                        <w:w w:val="90"/>
                        <w:sz w:val="24"/>
                      </w:rPr>
                      <w:t>Dubai</w:t>
                    </w:r>
                    <w:r>
                      <w:rPr>
                        <w:color w:val="FFFFFF"/>
                        <w:spacing w:val="-42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5"/>
                        <w:w w:val="90"/>
                        <w:sz w:val="24"/>
                      </w:rPr>
                      <w:t xml:space="preserve">Zone </w:t>
                    </w:r>
                    <w:r>
                      <w:rPr>
                        <w:color w:val="FFFFFF"/>
                        <w:w w:val="95"/>
                        <w:sz w:val="24"/>
                      </w:rPr>
                      <w:t>lead</w:t>
                    </w:r>
                  </w:p>
                </w:txbxContent>
              </v:textbox>
            </v:shape>
            <v:shape id="_x0000_s1436" type="#_x0000_t202" style="position:absolute;left:1341;top:3379;width:1473;height:562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90"/>
                        <w:sz w:val="24"/>
                      </w:rPr>
                      <w:t>6 supervisors</w:t>
                    </w:r>
                  </w:p>
                  <w:p w:rsidR="00CE62C5" w:rsidRDefault="00280DE0">
                    <w:pPr>
                      <w:spacing w:before="12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heading 6</w:t>
                    </w:r>
                    <w:r>
                      <w:rPr>
                        <w:color w:val="FFFFFF"/>
                        <w:spacing w:val="-4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5"/>
                        <w:w w:val="85"/>
                        <w:sz w:val="24"/>
                      </w:rPr>
                      <w:t>teams</w:t>
                    </w:r>
                  </w:p>
                </w:txbxContent>
              </v:textbox>
            </v:shape>
            <v:shape id="_x0000_s1435" type="#_x0000_t202" style="position:absolute;left:3759;top:3372;width:1421;height:562" filled="f" stroked="f">
              <v:textbox inset="0,0,0,0">
                <w:txbxContent>
                  <w:p w:rsidR="00CE62C5" w:rsidRDefault="00280DE0">
                    <w:pPr>
                      <w:spacing w:line="249" w:lineRule="auto"/>
                      <w:ind w:right="9" w:firstLine="127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3 supervisors heading</w:t>
                    </w:r>
                    <w:r>
                      <w:rPr>
                        <w:color w:val="FFFFFF"/>
                        <w:spacing w:val="-30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5"/>
                        <w:w w:val="85"/>
                        <w:sz w:val="24"/>
                      </w:rPr>
                      <w:t>3teams</w:t>
                    </w:r>
                  </w:p>
                </w:txbxContent>
              </v:textbox>
            </v:shape>
            <v:shape id="_x0000_s1434" type="#_x0000_t202" style="position:absolute;left:6125;top:3362;width:1473;height:562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90"/>
                        <w:sz w:val="24"/>
                      </w:rPr>
                      <w:t>5 supervisors</w:t>
                    </w:r>
                  </w:p>
                  <w:p w:rsidR="00CE62C5" w:rsidRDefault="00280DE0">
                    <w:pPr>
                      <w:spacing w:before="12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heading 5</w:t>
                    </w:r>
                    <w:r>
                      <w:rPr>
                        <w:color w:val="FFFFFF"/>
                        <w:spacing w:val="-4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5"/>
                        <w:w w:val="85"/>
                        <w:sz w:val="24"/>
                      </w:rPr>
                      <w:t>teams</w:t>
                    </w:r>
                  </w:p>
                </w:txbxContent>
              </v:textbox>
            </v:shape>
            <v:shape id="_x0000_s1433" type="#_x0000_t202" style="position:absolute;left:8517;top:3380;width:1473;height:562" filled="f" stroked="f">
              <v:textbox inset="0,0,0,0">
                <w:txbxContent>
                  <w:p w:rsidR="00CE62C5" w:rsidRDefault="00280DE0">
                    <w:pPr>
                      <w:spacing w:line="263" w:lineRule="exact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90"/>
                        <w:sz w:val="24"/>
                      </w:rPr>
                      <w:t>6 supervisors</w:t>
                    </w:r>
                  </w:p>
                  <w:p w:rsidR="00CE62C5" w:rsidRDefault="00280DE0">
                    <w:pPr>
                      <w:spacing w:before="12"/>
                      <w:ind w:right="18"/>
                      <w:jc w:val="center"/>
                      <w:rPr>
                        <w:sz w:val="24"/>
                      </w:rPr>
                    </w:pPr>
                    <w:r>
                      <w:rPr>
                        <w:color w:val="FFFFFF"/>
                        <w:w w:val="85"/>
                        <w:sz w:val="24"/>
                      </w:rPr>
                      <w:t>heading 6</w:t>
                    </w:r>
                    <w:r>
                      <w:rPr>
                        <w:color w:val="FFFFFF"/>
                        <w:spacing w:val="-46"/>
                        <w:w w:val="85"/>
                        <w:sz w:val="24"/>
                      </w:rPr>
                      <w:t xml:space="preserve"> </w:t>
                    </w:r>
                    <w:r>
                      <w:rPr>
                        <w:color w:val="FFFFFF"/>
                        <w:spacing w:val="-5"/>
                        <w:w w:val="85"/>
                        <w:sz w:val="24"/>
                      </w:rPr>
                      <w:t>teams</w:t>
                    </w:r>
                  </w:p>
                </w:txbxContent>
              </v:textbox>
            </v:shape>
            <w10:wrap type="topAndBottom" anchorx="page"/>
          </v:group>
        </w:pict>
      </w:r>
    </w:p>
    <w:p w:rsidR="00CE62C5" w:rsidRDefault="00CE62C5">
      <w:pPr>
        <w:pStyle w:val="BodyText"/>
        <w:spacing w:before="4"/>
        <w:rPr>
          <w:sz w:val="6"/>
        </w:rPr>
      </w:pPr>
    </w:p>
    <w:p w:rsidR="00CE62C5" w:rsidRDefault="00280DE0">
      <w:pPr>
        <w:pStyle w:val="BodyText"/>
        <w:ind w:left="113"/>
        <w:rPr>
          <w:sz w:val="20"/>
        </w:rPr>
      </w:pPr>
      <w:r>
        <w:rPr>
          <w:sz w:val="20"/>
        </w:rPr>
      </w:r>
      <w:r>
        <w:rPr>
          <w:sz w:val="20"/>
        </w:rPr>
        <w:pict>
          <v:group id="_x0000_s1423" style="width:453.7pt;height:40.55pt;mso-position-horizontal-relative:char;mso-position-vertical-relative:line" coordsize="9074,811">
            <v:shape id="_x0000_s1431" style="position:absolute;width:9073;height:810" coordsize="9073,810" path="m368,l251,20,184,46,133,78,83,123,41,185,11,265,,368r,75l20,559r26,67l78,678r45,49l185,769r80,30l368,810r8338,l8822,790r67,-26l8941,733r49,-45l9032,626r30,-81l9073,443r,-75l9053,251r-26,-67l8996,133,8951,83,8889,41,8808,11,8706,,368,xe" filled="f" strokecolor="#414042" strokeweight=".0127mm">
              <v:path arrowok="t"/>
            </v:shape>
            <v:shape id="_x0000_s1430" style="position:absolute;left:2;top:2;width:9069;height:806" coordorigin="3,3" coordsize="9069,806" path="m368,3l157,8,48,48,8,157,3,368r,75l8,654,48,762r109,40l368,808r8338,l8917,802r108,-40l9065,654r6,-211l9071,368r-6,-211l9025,48,8917,8,8706,3,368,3xe" filled="f" strokecolor="#414042" strokeweight=".02539mm">
              <v:path arrowok="t"/>
            </v:shape>
            <v:shape id="_x0000_s1429" style="position:absolute;left:4;top:4;width:9065;height:802" coordorigin="5,5" coordsize="9065,802" path="m368,5l252,24,186,50,86,126,45,187,16,267,5,368r,75l24,558r26,66l126,724r61,42l267,795r101,11l8706,806r115,-20l8887,760r100,-75l9029,624r29,-80l9069,443r,-75l9049,252r-26,-66l8948,86,8887,45,8807,16,8706,5,368,5xe" filled="f" strokecolor="#414042" strokeweight=".0127mm">
              <v:path arrowok="t"/>
            </v:shape>
            <v:shape id="_x0000_s1428" style="position:absolute;left:45;top:33;width:8984;height:744" coordorigin="45,33" coordsize="8984,744" path="m8688,33l385,33,188,39,88,76,50,177,45,373r,64l50,634,88,735r100,37l385,777r8303,l8885,772r101,-37l9023,634r5,-197l9028,373r-5,-196l8986,76,8885,39,8688,33xe" fillcolor="#c9cacc" stroked="f">
              <v:path arrowok="t"/>
            </v:shape>
            <v:shape id="_x0000_s1427" style="position:absolute;left:42;top:31;width:8988;height:748" coordorigin="43,31" coordsize="8988,748" path="m385,31l295,45,184,91r-53,43l86,194,54,273,43,373r,64l56,527r47,111l146,691r59,45l284,768r101,11l8688,779r91,-13l8889,719r54,-43l8988,617r31,-79l9030,437r,-64l9017,283,8970,173r-43,-54l8868,74,8789,43,8688,31,385,31xe" filled="f" strokecolor="#414042" strokeweight=".0127mm">
              <v:path arrowok="t"/>
            </v:shape>
            <v:shape id="_x0000_s1426" style="position:absolute;left:45;top:33;width:8984;height:744" coordorigin="45,33" coordsize="8984,744" path="m385,33l188,39,88,76,50,177,45,373r,64l50,634,88,735r100,37l385,777r8303,l8885,772r101,-37l9023,634r5,-197l9028,373r-5,-196l8986,76,8885,39,8688,33,385,33xe" filled="f" strokecolor="#414042" strokeweight=".02539mm">
              <v:path arrowok="t"/>
            </v:shape>
            <v:shape id="_x0000_s1425" style="position:absolute;left:47;top:35;width:8980;height:740" coordorigin="47,36" coordsize="8980,740" path="m385,36l277,54,216,78r-93,70l84,205,57,279,47,373r,64l65,545r24,61l160,699r57,39l291,765r94,10l8688,775r108,-18l8858,733r92,-71l8989,605r27,-74l9026,437r,-64l9008,266r-24,-62l8913,112,8857,73,8782,46,8688,36,385,36xe" filled="f" strokecolor="#414042" strokeweight=".0127mm">
              <v:path arrowok="t"/>
            </v:shape>
            <v:shape id="_x0000_s1424" type="#_x0000_t202" style="position:absolute;width:9074;height:811" filled="f" stroked="f">
              <v:textbox inset="0,0,0,0">
                <w:txbxContent>
                  <w:p w:rsidR="00CE62C5" w:rsidRDefault="00280DE0">
                    <w:pPr>
                      <w:spacing w:before="115" w:line="249" w:lineRule="auto"/>
                      <w:ind w:left="364" w:right="392"/>
                      <w:rPr>
                        <w:sz w:val="24"/>
                      </w:rPr>
                    </w:pPr>
                    <w:r>
                      <w:rPr>
                        <w:color w:val="58595B"/>
                        <w:w w:val="90"/>
                        <w:sz w:val="24"/>
                      </w:rPr>
                      <w:t>Each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field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team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had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2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interviewers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and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1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nurse.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There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were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a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total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of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20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field</w:t>
                    </w:r>
                    <w:r>
                      <w:rPr>
                        <w:color w:val="58595B"/>
                        <w:spacing w:val="-26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>teams</w:t>
                    </w:r>
                    <w:r>
                      <w:rPr>
                        <w:color w:val="58595B"/>
                        <w:spacing w:val="-25"/>
                        <w:w w:val="90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w w:val="90"/>
                        <w:sz w:val="24"/>
                      </w:rPr>
                      <w:t xml:space="preserve">spread </w:t>
                    </w:r>
                    <w:r>
                      <w:rPr>
                        <w:color w:val="58595B"/>
                        <w:sz w:val="24"/>
                      </w:rPr>
                      <w:t>across 4 zones covering all 7</w:t>
                    </w:r>
                    <w:r>
                      <w:rPr>
                        <w:color w:val="58595B"/>
                        <w:spacing w:val="-11"/>
                        <w:sz w:val="24"/>
                      </w:rPr>
                      <w:t xml:space="preserve"> </w:t>
                    </w:r>
                    <w:r>
                      <w:rPr>
                        <w:color w:val="58595B"/>
                        <w:sz w:val="24"/>
                      </w:rPr>
                      <w:t>Emirates</w:t>
                    </w:r>
                  </w:p>
                </w:txbxContent>
              </v:textbox>
            </v:shape>
            <w10:anchorlock/>
          </v:group>
        </w:pict>
      </w:r>
    </w:p>
    <w:p w:rsidR="00CE62C5" w:rsidRDefault="00CE62C5">
      <w:pPr>
        <w:rPr>
          <w:sz w:val="20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Heading2"/>
        <w:spacing w:before="54"/>
      </w:pPr>
      <w:bookmarkStart w:id="14" w:name="_TOC_250015"/>
      <w:bookmarkEnd w:id="14"/>
      <w:r>
        <w:rPr>
          <w:color w:val="58595B"/>
        </w:rPr>
        <w:lastRenderedPageBreak/>
        <w:t>Training</w:t>
      </w:r>
    </w:p>
    <w:p w:rsidR="00CE62C5" w:rsidRDefault="00CE62C5">
      <w:pPr>
        <w:pStyle w:val="BodyText"/>
        <w:spacing w:before="7"/>
        <w:rPr>
          <w:rFonts w:ascii="Calibri"/>
          <w:b/>
          <w:sz w:val="25"/>
        </w:rPr>
      </w:pPr>
    </w:p>
    <w:p w:rsidR="00CE62C5" w:rsidRDefault="00280DE0">
      <w:pPr>
        <w:pStyle w:val="BodyText"/>
        <w:ind w:left="680"/>
      </w:pPr>
      <w:r>
        <w:rPr>
          <w:color w:val="DA1A32"/>
          <w:w w:val="95"/>
        </w:rPr>
        <w:t>A series of training events was conducted to ensure:</w:t>
      </w:r>
    </w:p>
    <w:p w:rsidR="00CE62C5" w:rsidRDefault="00280DE0">
      <w:pPr>
        <w:pStyle w:val="BodyText"/>
        <w:spacing w:before="212" w:line="252" w:lineRule="auto"/>
        <w:ind w:left="981" w:right="4300"/>
      </w:pPr>
      <w:r>
        <w:pict>
          <v:group id="_x0000_s1419" style="position:absolute;left:0;text-align:left;margin-left:85.05pt;margin-top:6.55pt;width:12.5pt;height:33.3pt;z-index:251802624;mso-position-horizontal-relative:page" coordorigin="1701,131" coordsize="250,666">
            <v:shape id="_x0000_s1422" type="#_x0000_t75" style="position:absolute;left:1700;top:230;width:250;height:250">
              <v:imagedata r:id="rId107" o:title=""/>
            </v:shape>
            <v:shape id="_x0000_s1421" type="#_x0000_t75" style="position:absolute;left:1700;top:520;width:250;height:250">
              <v:imagedata r:id="rId100" o:title=""/>
            </v:shape>
            <v:shape id="_x0000_s1420" type="#_x0000_t202" style="position:absolute;left:1700;top:131;width:250;height:666" filled="f" stroked="f">
              <v:textbox inset="0,0,0,0">
                <w:txbxContent>
                  <w:p w:rsidR="00CE62C5" w:rsidRDefault="00280DE0">
                    <w:pPr>
                      <w:spacing w:before="9" w:line="329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1</w:t>
                    </w:r>
                  </w:p>
                  <w:p w:rsidR="00CE62C5" w:rsidRDefault="00280DE0">
                    <w:pPr>
                      <w:spacing w:line="328" w:lineRule="exact"/>
                      <w:ind w:left="58"/>
                      <w:rPr>
                        <w:rFonts w:ascii="Microsoft JhengHei"/>
                        <w:sz w:val="20"/>
                      </w:rPr>
                    </w:pPr>
                    <w:r>
                      <w:rPr>
                        <w:rFonts w:ascii="Microsoft JhengHei"/>
                        <w:color w:val="FFFFFF"/>
                        <w:w w:val="99"/>
                        <w:sz w:val="20"/>
                      </w:rPr>
                      <w:t>2</w:t>
                    </w:r>
                  </w:p>
                </w:txbxContent>
              </v:textbox>
            </v:shape>
            <w10:wrap anchorx="page"/>
          </v:group>
        </w:pict>
      </w:r>
      <w:r>
        <w:rPr>
          <w:color w:val="414042"/>
          <w:w w:val="85"/>
        </w:rPr>
        <w:t>Highest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possible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standards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quality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being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collected. </w:t>
      </w:r>
      <w:r>
        <w:rPr>
          <w:color w:val="414042"/>
          <w:spacing w:val="-2"/>
          <w:w w:val="68"/>
        </w:rPr>
        <w:t>F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1"/>
        </w:rPr>
        <w:t>u</w:t>
      </w:r>
      <w:r>
        <w:rPr>
          <w:color w:val="414042"/>
          <w:spacing w:val="-1"/>
          <w:w w:val="81"/>
        </w:rPr>
        <w:t>a</w:t>
      </w:r>
      <w:r>
        <w:rPr>
          <w:color w:val="414042"/>
          <w:w w:val="91"/>
        </w:rPr>
        <w:t>lifi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</w:t>
      </w:r>
      <w:r>
        <w:rPr>
          <w:color w:val="414042"/>
          <w:spacing w:val="6"/>
          <w:w w:val="86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91" w:line="242" w:lineRule="auto"/>
        <w:ind w:left="680" w:right="1130"/>
        <w:jc w:val="both"/>
      </w:pPr>
      <w:r>
        <w:rPr>
          <w:color w:val="414042"/>
          <w:spacing w:val="-2"/>
          <w:w w:val="68"/>
        </w:rPr>
        <w:t>F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-5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ondu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75"/>
        </w:rPr>
        <w:t>I</w:t>
      </w:r>
      <w:r>
        <w:rPr>
          <w:color w:val="414042"/>
          <w:spacing w:val="-4"/>
          <w:w w:val="91"/>
        </w:rPr>
        <w:t>Q</w:t>
      </w:r>
      <w:r>
        <w:rPr>
          <w:color w:val="414042"/>
          <w:spacing w:val="-1"/>
          <w:w w:val="87"/>
        </w:rPr>
        <w:t>V</w:t>
      </w:r>
      <w:r>
        <w:rPr>
          <w:color w:val="414042"/>
          <w:w w:val="75"/>
        </w:rPr>
        <w:t>I</w:t>
      </w:r>
      <w:r>
        <w:rPr>
          <w:color w:val="414042"/>
          <w:w w:val="92"/>
        </w:rPr>
        <w:t>A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89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field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executives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preparation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conducting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training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interviewers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nurses.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was </w:t>
      </w:r>
      <w:r>
        <w:rPr>
          <w:color w:val="414042"/>
          <w:w w:val="90"/>
        </w:rPr>
        <w:t>h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4"/>
          <w:w w:val="92"/>
        </w:rPr>
        <w:t>A</w:t>
      </w:r>
      <w:r>
        <w:rPr>
          <w:color w:val="414042"/>
          <w:w w:val="83"/>
        </w:rPr>
        <w:t>u</w:t>
      </w:r>
      <w:r>
        <w:rPr>
          <w:color w:val="414042"/>
          <w:spacing w:val="-3"/>
          <w:w w:val="83"/>
        </w:rPr>
        <w:t>g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9"/>
        </w:rPr>
        <w:t xml:space="preserve"> </w:t>
      </w:r>
      <w:r>
        <w:rPr>
          <w:color w:val="414042"/>
          <w:w w:val="76"/>
        </w:rPr>
        <w:t>2017.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1"/>
          <w:w w:val="6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>ing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9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1"/>
          <w:w w:val="86"/>
        </w:rPr>
        <w:t>k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3"/>
          <w:w w:val="61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 xml:space="preserve">h </w:t>
      </w:r>
      <w:r>
        <w:rPr>
          <w:color w:val="414042"/>
          <w:spacing w:val="-3"/>
          <w:w w:val="90"/>
        </w:rPr>
        <w:t>Center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inputs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experts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EMRO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office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carried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out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Dubai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 xml:space="preserve">5th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0"/>
        </w:rPr>
        <w:t xml:space="preserve"> </w:t>
      </w:r>
      <w:r>
        <w:rPr>
          <w:color w:val="414042"/>
          <w:w w:val="91"/>
        </w:rPr>
        <w:t>7</w:t>
      </w:r>
      <w:r>
        <w:rPr>
          <w:color w:val="414042"/>
          <w:spacing w:val="-2"/>
          <w:w w:val="91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4"/>
          <w:w w:val="61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0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0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1"/>
          <w:w w:val="78"/>
        </w:rPr>
        <w:t>g</w:t>
      </w:r>
      <w:r>
        <w:rPr>
          <w:color w:val="414042"/>
          <w:w w:val="81"/>
        </w:rPr>
        <w:t>y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 xml:space="preserve">a </w:t>
      </w:r>
      <w:r>
        <w:rPr>
          <w:color w:val="414042"/>
          <w:w w:val="95"/>
        </w:rPr>
        <w:t>collection tools used in the</w:t>
      </w:r>
      <w:r>
        <w:rPr>
          <w:color w:val="414042"/>
          <w:spacing w:val="-36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rPr>
          <w:sz w:val="25"/>
        </w:rPr>
      </w:pPr>
    </w:p>
    <w:p w:rsidR="00CE62C5" w:rsidRDefault="00280DE0">
      <w:pPr>
        <w:pStyle w:val="BodyText"/>
        <w:spacing w:line="242" w:lineRule="auto"/>
        <w:ind w:left="680" w:right="1131"/>
        <w:jc w:val="both"/>
      </w:pPr>
      <w:r>
        <w:rPr>
          <w:color w:val="414042"/>
          <w:w w:val="90"/>
        </w:rPr>
        <w:t>IQVIA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organized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2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sessions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start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main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work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</w:t>
      </w:r>
      <w:r>
        <w:rPr>
          <w:color w:val="414042"/>
          <w:spacing w:val="2"/>
          <w:w w:val="86"/>
        </w:rPr>
        <w:t>g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6"/>
      </w:pPr>
    </w:p>
    <w:p w:rsidR="00CE62C5" w:rsidRDefault="00280DE0">
      <w:pPr>
        <w:pStyle w:val="BodyText"/>
        <w:spacing w:before="1" w:line="242" w:lineRule="auto"/>
        <w:ind w:left="680" w:right="1131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program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conducted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prior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pilot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25th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27th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 xml:space="preserve">September </w:t>
      </w:r>
      <w:r>
        <w:rPr>
          <w:color w:val="414042"/>
          <w:w w:val="95"/>
        </w:rPr>
        <w:t>for 3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days.</w:t>
      </w:r>
    </w:p>
    <w:p w:rsidR="00CE62C5" w:rsidRDefault="00CE62C5">
      <w:pPr>
        <w:pStyle w:val="BodyText"/>
        <w:spacing w:before="6"/>
      </w:pPr>
    </w:p>
    <w:p w:rsidR="00CE62C5" w:rsidRDefault="00280DE0">
      <w:pPr>
        <w:pStyle w:val="BodyText"/>
        <w:ind w:left="680"/>
      </w:pP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imm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fi</w:t>
      </w:r>
      <w:r>
        <w:rPr>
          <w:color w:val="414042"/>
          <w:spacing w:val="-2"/>
          <w:w w:val="92"/>
        </w:rPr>
        <w:t>r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6"/>
        </w:rPr>
        <w:t>k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2"/>
          <w:w w:val="91"/>
        </w:rPr>
        <w:t>O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4"/>
        <w:ind w:left="680"/>
      </w:pPr>
      <w:r>
        <w:rPr>
          <w:color w:val="414042"/>
          <w:spacing w:val="1"/>
          <w:w w:val="71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89"/>
        </w:rPr>
        <w:t>d</w:t>
      </w:r>
      <w:r>
        <w:rPr>
          <w:color w:val="414042"/>
          <w:spacing w:val="1"/>
          <w:w w:val="89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6"/>
        </w:rPr>
        <w:t>k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1"/>
        </w:rPr>
        <w:t>difi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>d.</w:t>
      </w:r>
    </w:p>
    <w:p w:rsidR="00CE62C5" w:rsidRDefault="00CE62C5">
      <w:pPr>
        <w:pStyle w:val="BodyText"/>
        <w:spacing w:before="8"/>
      </w:pPr>
    </w:p>
    <w:p w:rsidR="00CE62C5" w:rsidRDefault="00280DE0">
      <w:pPr>
        <w:pStyle w:val="BodyText"/>
        <w:spacing w:line="242" w:lineRule="auto"/>
        <w:ind w:left="680" w:right="1133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37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-3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8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3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3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 xml:space="preserve">e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8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38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8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1"/>
        </w:rPr>
        <w:t>u</w:t>
      </w:r>
      <w:r>
        <w:rPr>
          <w:color w:val="414042"/>
          <w:spacing w:val="-4"/>
          <w:w w:val="81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8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3" w:line="242" w:lineRule="auto"/>
        <w:ind w:left="680" w:right="1132"/>
        <w:jc w:val="both"/>
      </w:pPr>
      <w:r>
        <w:rPr>
          <w:color w:val="414042"/>
          <w:spacing w:val="-3"/>
          <w:w w:val="90"/>
        </w:rPr>
        <w:t>Training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batch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held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22nd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26th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October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2017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(5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days).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included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 xml:space="preserve">a </w:t>
      </w:r>
      <w:r>
        <w:rPr>
          <w:color w:val="414042"/>
          <w:w w:val="95"/>
        </w:rPr>
        <w:t>separate 3 days training schedule for the</w:t>
      </w:r>
      <w:r>
        <w:rPr>
          <w:color w:val="414042"/>
          <w:spacing w:val="13"/>
          <w:w w:val="95"/>
        </w:rPr>
        <w:t xml:space="preserve"> </w:t>
      </w:r>
      <w:r>
        <w:rPr>
          <w:color w:val="414042"/>
          <w:w w:val="95"/>
        </w:rPr>
        <w:t>nurses.</w:t>
      </w:r>
    </w:p>
    <w:p w:rsidR="00CE62C5" w:rsidRDefault="00CE62C5">
      <w:pPr>
        <w:pStyle w:val="BodyText"/>
        <w:spacing w:before="6"/>
      </w:pPr>
    </w:p>
    <w:p w:rsidR="00CE62C5" w:rsidRDefault="00280DE0">
      <w:pPr>
        <w:pStyle w:val="BodyText"/>
        <w:ind w:left="680"/>
      </w:pPr>
      <w:r>
        <w:rPr>
          <w:color w:val="414042"/>
          <w:w w:val="95"/>
        </w:rPr>
        <w:t>Training for batch 2 was held between 30th October and 2nd November 2017 (4 days).</w:t>
      </w:r>
    </w:p>
    <w:p w:rsidR="00CE62C5" w:rsidRDefault="00CE62C5">
      <w:pPr>
        <w:pStyle w:val="BodyText"/>
        <w:spacing w:before="8"/>
      </w:pPr>
    </w:p>
    <w:p w:rsidR="00CE62C5" w:rsidRDefault="00280DE0">
      <w:pPr>
        <w:pStyle w:val="BodyText"/>
        <w:spacing w:line="242" w:lineRule="auto"/>
        <w:ind w:left="680" w:right="1130"/>
        <w:jc w:val="both"/>
      </w:pPr>
      <w:r>
        <w:rPr>
          <w:color w:val="414042"/>
          <w:w w:val="90"/>
        </w:rPr>
        <w:t>These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daily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sessions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involved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6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hours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workshop,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additional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2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hours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 xml:space="preserve">home </w:t>
      </w:r>
      <w:r>
        <w:rPr>
          <w:color w:val="414042"/>
          <w:w w:val="85"/>
        </w:rPr>
        <w:t xml:space="preserve">assignment each evening. After the opening session, interviewers were divided into groups including </w:t>
      </w:r>
      <w:r>
        <w:rPr>
          <w:color w:val="414042"/>
          <w:w w:val="73"/>
        </w:rPr>
        <w:t>a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oup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nu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3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-22"/>
          <w:w w:val="82"/>
        </w:rPr>
        <w:t>c</w:t>
      </w:r>
      <w:r>
        <w:rPr>
          <w:color w:val="414042"/>
          <w:spacing w:val="1"/>
          <w:w w:val="86"/>
        </w:rPr>
        <w:t>-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3"/>
        </w:rPr>
        <w:t xml:space="preserve"> </w:t>
      </w:r>
      <w:r>
        <w:rPr>
          <w:color w:val="414042"/>
          <w:w w:val="92"/>
        </w:rPr>
        <w:t>A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discussion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each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3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questionnaires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performed.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Every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question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explained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its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 xml:space="preserve">purpose, </w:t>
      </w:r>
      <w:r>
        <w:rPr>
          <w:color w:val="414042"/>
          <w:w w:val="95"/>
        </w:rPr>
        <w:t>and appropriate modes of</w:t>
      </w:r>
      <w:r>
        <w:rPr>
          <w:color w:val="414042"/>
          <w:spacing w:val="9"/>
          <w:w w:val="95"/>
        </w:rPr>
        <w:t xml:space="preserve"> </w:t>
      </w:r>
      <w:r>
        <w:rPr>
          <w:color w:val="414042"/>
          <w:w w:val="95"/>
        </w:rPr>
        <w:t>administration</w:t>
      </w:r>
    </w:p>
    <w:p w:rsidR="00CE62C5" w:rsidRDefault="00CE62C5">
      <w:pPr>
        <w:pStyle w:val="BodyText"/>
        <w:spacing w:before="5"/>
        <w:rPr>
          <w:sz w:val="30"/>
        </w:rPr>
      </w:pPr>
    </w:p>
    <w:p w:rsidR="00CE62C5" w:rsidRDefault="00280DE0">
      <w:pPr>
        <w:spacing w:before="1"/>
        <w:ind w:left="680"/>
        <w:rPr>
          <w:rFonts w:ascii="Calibri"/>
          <w:b/>
          <w:sz w:val="24"/>
        </w:rPr>
      </w:pPr>
      <w:bookmarkStart w:id="15" w:name="_TOC_250014"/>
      <w:bookmarkEnd w:id="15"/>
      <w:r>
        <w:rPr>
          <w:rFonts w:ascii="Calibri"/>
          <w:b/>
          <w:color w:val="58595B"/>
          <w:w w:val="105"/>
          <w:sz w:val="24"/>
        </w:rPr>
        <w:t>TRAINING FOR STEPS SURVEY</w:t>
      </w:r>
    </w:p>
    <w:p w:rsidR="00CE62C5" w:rsidRDefault="00CE62C5">
      <w:pPr>
        <w:pStyle w:val="BodyText"/>
        <w:spacing w:before="7"/>
        <w:rPr>
          <w:rFonts w:ascii="Calibri"/>
          <w:b/>
          <w:sz w:val="33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nurses’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focused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mainly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discussing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objectives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how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to convey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need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collecting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physical,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physiological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biochemical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2"/>
          <w:w w:val="95"/>
        </w:rPr>
        <w:t>public.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0"/>
        <w:jc w:val="both"/>
      </w:pPr>
      <w:r>
        <w:pict>
          <v:shape id="_x0000_s1418" type="#_x0000_t202" style="position:absolute;left:0;text-align:left;margin-left:546.65pt;margin-top:-1.45pt;width:11.15pt;height:140.65pt;z-index:251803648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81"/>
        </w:rPr>
        <w:t>Th</w:t>
      </w:r>
      <w:r>
        <w:rPr>
          <w:color w:val="414042"/>
          <w:spacing w:val="-2"/>
          <w:w w:val="81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2"/>
        </w:rPr>
        <w:t>ifi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 xml:space="preserve">, </w:t>
      </w:r>
      <w:r>
        <w:rPr>
          <w:color w:val="414042"/>
          <w:w w:val="90"/>
        </w:rPr>
        <w:t>hip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91"/>
        </w:rPr>
        <w:t>u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5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8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1131"/>
        <w:jc w:val="both"/>
      </w:pPr>
      <w:r>
        <w:rPr>
          <w:color w:val="414042"/>
          <w:spacing w:val="-3"/>
          <w:w w:val="90"/>
        </w:rPr>
        <w:t>U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3"/>
        </w:rPr>
        <w:t>s</w:t>
      </w:r>
      <w:r>
        <w:rPr>
          <w:color w:val="414042"/>
          <w:spacing w:val="1"/>
          <w:w w:val="73"/>
        </w:rPr>
        <w:t>f</w:t>
      </w:r>
      <w:r>
        <w:rPr>
          <w:color w:val="414042"/>
          <w:w w:val="89"/>
        </w:rPr>
        <w:t>ul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w w:val="89"/>
        </w:rPr>
        <w:t>nu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l</w:t>
      </w:r>
      <w:r>
        <w:rPr>
          <w:color w:val="414042"/>
          <w:w w:val="81"/>
        </w:rPr>
        <w:t xml:space="preserve">y </w:t>
      </w:r>
      <w:r>
        <w:rPr>
          <w:color w:val="414042"/>
          <w:w w:val="85"/>
        </w:rPr>
        <w:t>conducted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blood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tests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assessing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hemoglobin,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glycosylated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hemoglobin,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blood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glucose, 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cholesterol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assay,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again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using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approved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portable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devices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used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finger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prick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blood</w:t>
      </w:r>
    </w:p>
    <w:p w:rsidR="00CE62C5" w:rsidRDefault="00280DE0">
      <w:pPr>
        <w:pStyle w:val="BodyText"/>
        <w:spacing w:before="2" w:line="225" w:lineRule="auto"/>
        <w:ind w:left="680" w:right="1131"/>
        <w:jc w:val="both"/>
      </w:pPr>
      <w:r>
        <w:rPr>
          <w:color w:val="414042"/>
          <w:w w:val="118"/>
        </w:rPr>
        <w:t>/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1"/>
        </w:rPr>
        <w:t>ill</w:t>
      </w:r>
      <w:r>
        <w:rPr>
          <w:color w:val="414042"/>
          <w:spacing w:val="-2"/>
          <w:w w:val="81"/>
        </w:rPr>
        <w:t>a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ondu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95"/>
        </w:rPr>
        <w:t>n-</w:t>
      </w:r>
      <w:r>
        <w:rPr>
          <w:color w:val="414042"/>
          <w:spacing w:val="-2"/>
          <w:w w:val="95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9"/>
        </w:rPr>
        <w:t>e</w:t>
      </w:r>
      <w:r>
        <w:rPr>
          <w:color w:val="414042"/>
          <w:spacing w:val="1"/>
          <w:w w:val="79"/>
        </w:rPr>
        <w:t>-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3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68"/>
        </w:rPr>
        <w:t xml:space="preserve">l, </w:t>
      </w:r>
      <w:r>
        <w:rPr>
          <w:color w:val="414042"/>
          <w:w w:val="90"/>
        </w:rPr>
        <w:t>physiological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biochemical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measurements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3"/>
          <w:w w:val="90"/>
        </w:rPr>
        <w:t>entered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into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standard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feedback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forms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were shared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back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after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entering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same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onto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collection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templates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</w:rPr>
        <w:t>the</w:t>
      </w:r>
      <w:r>
        <w:rPr>
          <w:color w:val="414042"/>
          <w:spacing w:val="7"/>
        </w:rPr>
        <w:t xml:space="preserve"> </w:t>
      </w:r>
      <w:r>
        <w:rPr>
          <w:color w:val="414042"/>
        </w:rPr>
        <w:t>survey.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113" w:right="1699"/>
        <w:jc w:val="both"/>
      </w:pPr>
      <w:r>
        <w:rPr>
          <w:color w:val="414042"/>
          <w:w w:val="90"/>
        </w:rPr>
        <w:lastRenderedPageBreak/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following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table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lists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devices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instruments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collect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physical,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physiological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2"/>
        </w:rPr>
        <w:t>h</w:t>
      </w:r>
      <w:r>
        <w:rPr>
          <w:color w:val="414042"/>
          <w:spacing w:val="-2"/>
          <w:w w:val="82"/>
        </w:rPr>
        <w:t>e</w:t>
      </w:r>
      <w:r>
        <w:rPr>
          <w:color w:val="414042"/>
          <w:w w:val="92"/>
        </w:rPr>
        <w:t>m</w:t>
      </w:r>
      <w:r>
        <w:rPr>
          <w:color w:val="414042"/>
          <w:w w:val="84"/>
        </w:rPr>
        <w:t>i</w:t>
      </w:r>
      <w:r>
        <w:rPr>
          <w:color w:val="414042"/>
          <w:spacing w:val="1"/>
          <w:w w:val="84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0"/>
        </w:rPr>
        <w:t xml:space="preserve"> </w:t>
      </w:r>
      <w:r>
        <w:rPr>
          <w:color w:val="414042"/>
          <w:w w:val="85"/>
        </w:rPr>
        <w:t>m</w:t>
      </w:r>
      <w:r>
        <w:rPr>
          <w:color w:val="414042"/>
          <w:spacing w:val="-1"/>
          <w:w w:val="8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5"/>
        </w:rPr>
        <w:t>m</w:t>
      </w:r>
      <w:r>
        <w:rPr>
          <w:color w:val="414042"/>
          <w:spacing w:val="-2"/>
          <w:w w:val="8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</w:p>
    <w:p w:rsidR="00CE62C5" w:rsidRDefault="00CE62C5">
      <w:pPr>
        <w:pStyle w:val="BodyText"/>
        <w:spacing w:before="8" w:after="1"/>
        <w:rPr>
          <w:sz w:val="12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08"/>
        <w:gridCol w:w="4535"/>
      </w:tblGrid>
      <w:tr w:rsidR="00CE62C5">
        <w:trPr>
          <w:trHeight w:val="448"/>
        </w:trPr>
        <w:tc>
          <w:tcPr>
            <w:tcW w:w="9043" w:type="dxa"/>
            <w:gridSpan w:val="2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513"/>
              </w:tabs>
              <w:spacing w:before="74"/>
              <w:ind w:left="25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4"/>
                <w:sz w:val="24"/>
              </w:rPr>
              <w:t>Type</w:t>
            </w:r>
            <w:r>
              <w:rPr>
                <w:rFonts w:ascii="Calibri"/>
                <w:color w:val="FFFFFF"/>
                <w:spacing w:val="-30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of</w:t>
            </w:r>
            <w:r>
              <w:rPr>
                <w:rFonts w:ascii="Calibri"/>
                <w:color w:val="FFFFFF"/>
                <w:spacing w:val="-30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measurement</w:t>
            </w:r>
            <w:r>
              <w:rPr>
                <w:rFonts w:ascii="Calibri"/>
                <w:color w:val="FFFFFF"/>
                <w:sz w:val="24"/>
              </w:rPr>
              <w:tab/>
              <w:t>Device / Instrument</w:t>
            </w:r>
            <w:r>
              <w:rPr>
                <w:rFonts w:ascii="Calibri"/>
                <w:color w:val="FFFFFF"/>
                <w:spacing w:val="-30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Details</w:t>
            </w:r>
          </w:p>
        </w:tc>
      </w:tr>
      <w:tr w:rsidR="00CE62C5">
        <w:trPr>
          <w:trHeight w:val="451"/>
        </w:trPr>
        <w:tc>
          <w:tcPr>
            <w:tcW w:w="4508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Body weight</w:t>
            </w:r>
          </w:p>
        </w:tc>
        <w:tc>
          <w:tcPr>
            <w:tcW w:w="4535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Omron weighing scale</w:t>
            </w:r>
          </w:p>
        </w:tc>
      </w:tr>
      <w:tr w:rsidR="00CE62C5">
        <w:trPr>
          <w:trHeight w:val="448"/>
        </w:trPr>
        <w:tc>
          <w:tcPr>
            <w:tcW w:w="45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Body height</w:t>
            </w:r>
          </w:p>
        </w:tc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Stadiometer</w:t>
            </w:r>
          </w:p>
        </w:tc>
      </w:tr>
      <w:tr w:rsidR="00CE62C5">
        <w:trPr>
          <w:trHeight w:val="448"/>
        </w:trPr>
        <w:tc>
          <w:tcPr>
            <w:tcW w:w="4508" w:type="dxa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Blood pressure &amp; heart rate</w:t>
            </w:r>
          </w:p>
        </w:tc>
        <w:tc>
          <w:tcPr>
            <w:tcW w:w="4535" w:type="dxa"/>
          </w:tcPr>
          <w:p w:rsidR="00CE62C5" w:rsidRDefault="00280DE0">
            <w:pPr>
              <w:pStyle w:val="TableParagraph"/>
              <w:spacing w:before="9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Omron automated sphygmomanometer</w:t>
            </w:r>
          </w:p>
        </w:tc>
      </w:tr>
      <w:tr w:rsidR="00CE62C5">
        <w:trPr>
          <w:trHeight w:val="448"/>
        </w:trPr>
        <w:tc>
          <w:tcPr>
            <w:tcW w:w="45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Waist and hip circumference</w:t>
            </w:r>
          </w:p>
        </w:tc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Standard measuring tapes</w:t>
            </w:r>
          </w:p>
        </w:tc>
      </w:tr>
      <w:tr w:rsidR="00CE62C5">
        <w:trPr>
          <w:trHeight w:val="448"/>
        </w:trPr>
        <w:tc>
          <w:tcPr>
            <w:tcW w:w="4508" w:type="dxa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Hemoglobin</w:t>
            </w:r>
          </w:p>
        </w:tc>
        <w:tc>
          <w:tcPr>
            <w:tcW w:w="4535" w:type="dxa"/>
          </w:tcPr>
          <w:p w:rsidR="00CE62C5" w:rsidRDefault="00280DE0">
            <w:pPr>
              <w:pStyle w:val="TableParagraph"/>
              <w:spacing w:before="9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HemoCue Hb201 analyzer and microcuvettes</w:t>
            </w:r>
          </w:p>
        </w:tc>
      </w:tr>
      <w:tr w:rsidR="00CE62C5">
        <w:trPr>
          <w:trHeight w:val="448"/>
        </w:trPr>
        <w:tc>
          <w:tcPr>
            <w:tcW w:w="45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Glycated hemoglobin (HbA1C)</w:t>
            </w:r>
          </w:p>
        </w:tc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BioHermes GluCoA1C Analysis System</w:t>
            </w:r>
          </w:p>
        </w:tc>
      </w:tr>
      <w:tr w:rsidR="00CE62C5">
        <w:trPr>
          <w:trHeight w:val="595"/>
        </w:trPr>
        <w:tc>
          <w:tcPr>
            <w:tcW w:w="4508" w:type="dxa"/>
          </w:tcPr>
          <w:p w:rsidR="00CE62C5" w:rsidRDefault="00280DE0">
            <w:pPr>
              <w:pStyle w:val="TableParagraph"/>
              <w:spacing w:before="15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Fasting glucose and cholesterol levels</w:t>
            </w:r>
          </w:p>
        </w:tc>
        <w:tc>
          <w:tcPr>
            <w:tcW w:w="4535" w:type="dxa"/>
          </w:tcPr>
          <w:p w:rsidR="00CE62C5" w:rsidRDefault="00280DE0">
            <w:pPr>
              <w:pStyle w:val="TableParagraph"/>
              <w:spacing w:before="1" w:line="300" w:lineRule="exact"/>
              <w:ind w:left="113" w:right="113"/>
              <w:jc w:val="left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 xml:space="preserve">PTS diagnostics with separate e-glucose strips </w:t>
            </w:r>
            <w:r>
              <w:rPr>
                <w:color w:val="58595B"/>
                <w:w w:val="95"/>
                <w:sz w:val="24"/>
              </w:rPr>
              <w:t>and lipid panel strips</w:t>
            </w:r>
          </w:p>
        </w:tc>
      </w:tr>
    </w:tbl>
    <w:p w:rsidR="00CE62C5" w:rsidRDefault="00280DE0">
      <w:pPr>
        <w:pStyle w:val="BodyText"/>
        <w:spacing w:before="215" w:line="218" w:lineRule="auto"/>
        <w:ind w:left="113" w:right="1698"/>
        <w:jc w:val="both"/>
      </w:pPr>
      <w:r>
        <w:rPr>
          <w:color w:val="414042"/>
          <w:w w:val="90"/>
        </w:rPr>
        <w:t>*HBA1C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done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either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individuals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previously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diagnosed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diabetes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(by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oral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confirmation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</w:rPr>
        <w:t>participant)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or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were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currently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on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active</w:t>
      </w:r>
      <w:r>
        <w:rPr>
          <w:color w:val="414042"/>
          <w:spacing w:val="-7"/>
        </w:rPr>
        <w:t xml:space="preserve"> </w:t>
      </w:r>
      <w:r>
        <w:rPr>
          <w:color w:val="414042"/>
        </w:rPr>
        <w:t>diabetes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</w:rPr>
        <w:t>treatment</w:t>
      </w:r>
    </w:p>
    <w:p w:rsidR="00CE62C5" w:rsidRDefault="00280DE0">
      <w:pPr>
        <w:pStyle w:val="BodyText"/>
        <w:spacing w:line="218" w:lineRule="auto"/>
        <w:ind w:left="113" w:right="1698"/>
        <w:jc w:val="both"/>
      </w:pPr>
      <w:r>
        <w:rPr>
          <w:color w:val="414042"/>
          <w:w w:val="95"/>
        </w:rPr>
        <w:t>All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devices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instruments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used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were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accordance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WHO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quality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requirements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 xml:space="preserve">for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5"/>
        </w:rPr>
        <w:t xml:space="preserve"> </w:t>
      </w:r>
      <w:r>
        <w:rPr>
          <w:color w:val="414042"/>
          <w:w w:val="77"/>
        </w:rPr>
        <w:t>Su</w:t>
      </w:r>
      <w:r>
        <w:rPr>
          <w:color w:val="414042"/>
          <w:spacing w:val="5"/>
          <w:w w:val="77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5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2"/>
          <w:w w:val="76"/>
        </w:rPr>
        <w:t>r</w:t>
      </w:r>
      <w:r>
        <w:rPr>
          <w:color w:val="414042"/>
          <w:w w:val="89"/>
        </w:rPr>
        <w:t>ior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w w:val="51"/>
        </w:rPr>
        <w:t>,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lib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90"/>
        </w:rPr>
        <w:t>d</w:t>
      </w:r>
      <w:r>
        <w:rPr>
          <w:color w:val="414042"/>
          <w:spacing w:val="-2"/>
          <w:w w:val="78"/>
        </w:rPr>
        <w:t>i</w:t>
      </w:r>
      <w:r>
        <w:rPr>
          <w:color w:val="414042"/>
          <w:spacing w:val="-1"/>
          <w:w w:val="78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0"/>
        </w:rPr>
        <w:t>e</w:t>
      </w:r>
      <w:r>
        <w:rPr>
          <w:color w:val="414042"/>
          <w:w w:val="80"/>
        </w:rPr>
        <w:t>r</w:t>
      </w:r>
      <w:r>
        <w:rPr>
          <w:color w:val="414042"/>
        </w:rPr>
        <w:t xml:space="preserve"> </w:t>
      </w:r>
      <w:r>
        <w:rPr>
          <w:color w:val="414042"/>
          <w:spacing w:val="-3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e</w:t>
      </w:r>
      <w:r>
        <w:rPr>
          <w:color w:val="414042"/>
          <w:spacing w:val="3"/>
          <w:w w:val="82"/>
        </w:rPr>
        <w:t>p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5"/>
        </w:rPr>
        <w:t>e</w:t>
      </w:r>
      <w:r>
        <w:rPr>
          <w:color w:val="414042"/>
          <w:w w:val="85"/>
        </w:rPr>
        <w:t>m</w:t>
      </w:r>
      <w:r>
        <w:rPr>
          <w:color w:val="414042"/>
          <w:spacing w:val="-2"/>
          <w:w w:val="82"/>
        </w:rPr>
        <w:t>e</w:t>
      </w:r>
      <w:r>
        <w:rPr>
          <w:color w:val="414042"/>
          <w:spacing w:val="-3"/>
          <w:w w:val="82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3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698"/>
        <w:jc w:val="both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1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91"/>
        </w:rPr>
        <w:t>um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w w:val="87"/>
        </w:rPr>
        <w:t>fin</w:t>
      </w:r>
      <w:r>
        <w:rPr>
          <w:color w:val="414042"/>
          <w:spacing w:val="-3"/>
          <w:w w:val="87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 xml:space="preserve">ing </w:t>
      </w:r>
      <w:r>
        <w:rPr>
          <w:color w:val="414042"/>
          <w:w w:val="90"/>
        </w:rPr>
        <w:t>lancets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disposable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designed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single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use.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Finger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prick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performed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after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cleaning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with </w:t>
      </w:r>
      <w:r>
        <w:rPr>
          <w:color w:val="414042"/>
          <w:w w:val="95"/>
        </w:rPr>
        <w:t>single use alcohol prep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pads.</w:t>
      </w:r>
    </w:p>
    <w:p w:rsidR="00CE62C5" w:rsidRDefault="00CE62C5">
      <w:pPr>
        <w:pStyle w:val="BodyText"/>
        <w:spacing w:before="5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698"/>
        <w:jc w:val="both"/>
      </w:pPr>
      <w:r>
        <w:rPr>
          <w:color w:val="414042"/>
          <w:w w:val="85"/>
        </w:rPr>
        <w:t>All</w:t>
      </w:r>
      <w:r>
        <w:rPr>
          <w:color w:val="414042"/>
          <w:spacing w:val="-3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waste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generated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3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collected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separate</w:t>
      </w:r>
      <w:r>
        <w:rPr>
          <w:color w:val="414042"/>
          <w:spacing w:val="-33"/>
          <w:w w:val="85"/>
        </w:rPr>
        <w:t xml:space="preserve"> </w:t>
      </w:r>
      <w:r>
        <w:rPr>
          <w:color w:val="414042"/>
          <w:w w:val="85"/>
        </w:rPr>
        <w:t>color-coded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>bags.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spacing w:val="-3"/>
          <w:w w:val="85"/>
        </w:rPr>
        <w:t>Moreover,</w:t>
      </w:r>
      <w:r>
        <w:rPr>
          <w:color w:val="414042"/>
          <w:spacing w:val="-32"/>
          <w:w w:val="85"/>
        </w:rPr>
        <w:t xml:space="preserve"> </w:t>
      </w:r>
      <w:r>
        <w:rPr>
          <w:color w:val="414042"/>
          <w:w w:val="85"/>
        </w:rPr>
        <w:t xml:space="preserve">economical 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un</w:t>
      </w:r>
      <w:r>
        <w:rPr>
          <w:color w:val="414042"/>
          <w:w w:val="82"/>
        </w:rPr>
        <w:t>c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0"/>
        </w:rPr>
        <w:t>p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1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8"/>
        </w:rPr>
        <w:t>g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 xml:space="preserve">ing </w:t>
      </w:r>
      <w:r>
        <w:rPr>
          <w:color w:val="414042"/>
          <w:w w:val="95"/>
        </w:rPr>
        <w:t>biomedical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wastes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were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ultimately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disposed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spacing w:val="-3"/>
          <w:w w:val="95"/>
        </w:rPr>
        <w:t>safely.</w:t>
      </w:r>
    </w:p>
    <w:p w:rsidR="00CE62C5" w:rsidRDefault="00CE62C5">
      <w:pPr>
        <w:pStyle w:val="BodyText"/>
        <w:spacing w:before="9"/>
        <w:rPr>
          <w:sz w:val="34"/>
        </w:rPr>
      </w:pPr>
    </w:p>
    <w:p w:rsidR="00CE62C5" w:rsidRDefault="00280DE0">
      <w:pPr>
        <w:pStyle w:val="Heading2"/>
        <w:ind w:left="113"/>
        <w:jc w:val="both"/>
      </w:pPr>
      <w:bookmarkStart w:id="16" w:name="_TOC_250013"/>
      <w:bookmarkEnd w:id="16"/>
      <w:r>
        <w:rPr>
          <w:color w:val="58595B"/>
        </w:rPr>
        <w:t>Pilot Survey</w:t>
      </w:r>
    </w:p>
    <w:p w:rsidR="00CE62C5" w:rsidRDefault="00CE62C5">
      <w:pPr>
        <w:pStyle w:val="BodyText"/>
        <w:spacing w:before="5"/>
        <w:rPr>
          <w:rFonts w:ascii="Calibri"/>
          <w:b/>
          <w:sz w:val="33"/>
        </w:rPr>
      </w:pPr>
    </w:p>
    <w:p w:rsidR="00CE62C5" w:rsidRDefault="00280DE0">
      <w:pPr>
        <w:pStyle w:val="BodyText"/>
        <w:spacing w:line="218" w:lineRule="auto"/>
        <w:ind w:left="113" w:right="1698"/>
        <w:jc w:val="both"/>
      </w:pPr>
      <w:r>
        <w:rPr>
          <w:color w:val="414042"/>
          <w:w w:val="90"/>
        </w:rPr>
        <w:t>A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short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pilot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undertaken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Dubai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Abu-Dhabi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1st 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6"/>
        </w:rPr>
        <w:t>k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2"/>
          <w:w w:val="91"/>
        </w:rPr>
        <w:t>O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4"/>
        </w:rPr>
        <w:t xml:space="preserve"> </w:t>
      </w:r>
      <w:r>
        <w:rPr>
          <w:color w:val="414042"/>
          <w:w w:val="79"/>
        </w:rPr>
        <w:t>2017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4"/>
        </w:rPr>
        <w:t xml:space="preserve"> </w:t>
      </w:r>
      <w:r>
        <w:rPr>
          <w:color w:val="414042"/>
          <w:w w:val="81"/>
        </w:rPr>
        <w:t xml:space="preserve">The </w:t>
      </w:r>
      <w:r>
        <w:rPr>
          <w:color w:val="414042"/>
          <w:w w:val="85"/>
        </w:rPr>
        <w:t>findings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pilot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helpful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incorporate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important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changes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 xml:space="preserve">questionnaires </w:t>
      </w:r>
      <w:r>
        <w:rPr>
          <w:color w:val="414042"/>
          <w:w w:val="95"/>
        </w:rPr>
        <w:t>before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initiating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main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survey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12th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November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2018</w:t>
      </w:r>
    </w:p>
    <w:p w:rsidR="00CE62C5" w:rsidRDefault="00280DE0">
      <w:pPr>
        <w:pStyle w:val="Heading2"/>
        <w:spacing w:before="199"/>
        <w:ind w:left="113"/>
        <w:jc w:val="both"/>
      </w:pPr>
      <w:bookmarkStart w:id="17" w:name="_TOC_250012"/>
      <w:bookmarkEnd w:id="17"/>
      <w:r>
        <w:rPr>
          <w:color w:val="58595B"/>
        </w:rPr>
        <w:t>Quality assurance during the fieldwork</w:t>
      </w:r>
    </w:p>
    <w:p w:rsidR="00CE62C5" w:rsidRDefault="00CE62C5">
      <w:pPr>
        <w:pStyle w:val="BodyText"/>
        <w:spacing w:before="8"/>
        <w:rPr>
          <w:rFonts w:ascii="Calibri"/>
          <w:b/>
          <w:sz w:val="31"/>
        </w:rPr>
      </w:pPr>
    </w:p>
    <w:p w:rsidR="00CE62C5" w:rsidRDefault="00280DE0">
      <w:pPr>
        <w:pStyle w:val="BodyText"/>
        <w:spacing w:before="1" w:line="391" w:lineRule="auto"/>
        <w:ind w:left="113" w:right="3203"/>
      </w:pPr>
      <w:r>
        <w:rPr>
          <w:color w:val="414042"/>
          <w:w w:val="90"/>
        </w:rPr>
        <w:t>Data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quality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measures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put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place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levels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–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starting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from: </w:t>
      </w:r>
      <w:r>
        <w:rPr>
          <w:color w:val="DA1A32"/>
          <w:w w:val="95"/>
        </w:rPr>
        <w:t>Questionnaire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and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CAPI</w:t>
      </w:r>
      <w:r>
        <w:rPr>
          <w:color w:val="DA1A32"/>
          <w:spacing w:val="-18"/>
          <w:w w:val="95"/>
        </w:rPr>
        <w:t xml:space="preserve"> </w:t>
      </w:r>
      <w:r>
        <w:rPr>
          <w:color w:val="DA1A32"/>
          <w:w w:val="95"/>
        </w:rPr>
        <w:t>Program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level:</w:t>
      </w:r>
    </w:p>
    <w:p w:rsidR="00CE62C5" w:rsidRDefault="00280DE0">
      <w:pPr>
        <w:pStyle w:val="BodyText"/>
        <w:spacing w:line="262" w:lineRule="exact"/>
        <w:ind w:left="163"/>
      </w:pPr>
      <w:r>
        <w:rPr>
          <w:noProof/>
        </w:rPr>
        <w:drawing>
          <wp:anchor distT="0" distB="0" distL="0" distR="0" simplePos="0" relativeHeight="181594112" behindDoc="1" locked="0" layoutInCell="1" allowOverlap="1">
            <wp:simplePos x="0" y="0"/>
            <wp:positionH relativeFrom="page">
              <wp:posOffset>720001</wp:posOffset>
            </wp:positionH>
            <wp:positionV relativeFrom="paragraph">
              <wp:posOffset>20028</wp:posOffset>
            </wp:positionV>
            <wp:extent cx="140398" cy="140398"/>
            <wp:effectExtent l="0" t="0" r="0" b="0"/>
            <wp:wrapNone/>
            <wp:docPr id="57" name="image98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8" name="image98.png"/>
                    <pic:cNvPicPr/>
                  </pic:nvPicPr>
                  <pic:blipFill>
                    <a:blip r:embed="rId10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5"/>
          <w:position w:val="4"/>
        </w:rPr>
        <w:t xml:space="preserve">a </w:t>
      </w:r>
      <w:r>
        <w:rPr>
          <w:color w:val="414042"/>
          <w:w w:val="95"/>
        </w:rPr>
        <w:t>Questionnaires were programmed on the CAPI tool in a manner that significantly minimized the</w:t>
      </w:r>
    </w:p>
    <w:p w:rsidR="00CE62C5" w:rsidRDefault="00280DE0">
      <w:pPr>
        <w:pStyle w:val="BodyText"/>
        <w:spacing w:line="251" w:lineRule="exact"/>
        <w:ind w:left="386"/>
      </w:pPr>
      <w:r>
        <w:rPr>
          <w:color w:val="414042"/>
          <w:w w:val="95"/>
        </w:rPr>
        <w:t>chances of erroneous data entry</w:t>
      </w:r>
    </w:p>
    <w:p w:rsidR="00CE62C5" w:rsidRDefault="00280DE0">
      <w:pPr>
        <w:pStyle w:val="BodyText"/>
        <w:spacing w:before="10" w:line="216" w:lineRule="auto"/>
        <w:ind w:left="386" w:right="1411" w:hanging="221"/>
      </w:pPr>
      <w:r>
        <w:rPr>
          <w:noProof/>
        </w:rPr>
        <w:drawing>
          <wp:anchor distT="0" distB="0" distL="0" distR="0" simplePos="0" relativeHeight="181595136" behindDoc="1" locked="0" layoutInCell="1" allowOverlap="1">
            <wp:simplePos x="0" y="0"/>
            <wp:positionH relativeFrom="page">
              <wp:posOffset>720001</wp:posOffset>
            </wp:positionH>
            <wp:positionV relativeFrom="paragraph">
              <wp:posOffset>17801</wp:posOffset>
            </wp:positionV>
            <wp:extent cx="140398" cy="140398"/>
            <wp:effectExtent l="0" t="0" r="0" b="0"/>
            <wp:wrapNone/>
            <wp:docPr id="59" name="image99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" name="image99.png"/>
                    <pic:cNvPicPr/>
                  </pic:nvPicPr>
                  <pic:blipFill>
                    <a:blip r:embed="rId10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0"/>
        </w:rPr>
        <w:t xml:space="preserve">b </w:t>
      </w:r>
      <w:r>
        <w:rPr>
          <w:color w:val="414042"/>
          <w:w w:val="90"/>
        </w:rPr>
        <w:t xml:space="preserve">Thorough testing of the CAPI tool was executed to ensure only valid and correct entries were </w:t>
      </w:r>
      <w:r>
        <w:rPr>
          <w:color w:val="414042"/>
        </w:rPr>
        <w:t>recorded on the data collection tool, before proceeding with the field work</w:t>
      </w:r>
    </w:p>
    <w:p w:rsidR="00CE62C5" w:rsidRDefault="00280DE0">
      <w:pPr>
        <w:pStyle w:val="BodyText"/>
        <w:spacing w:line="241" w:lineRule="exact"/>
        <w:ind w:left="162"/>
      </w:pPr>
      <w:r>
        <w:rPr>
          <w:noProof/>
        </w:rPr>
        <w:drawing>
          <wp:anchor distT="0" distB="0" distL="0" distR="0" simplePos="0" relativeHeight="181596160" behindDoc="1" locked="0" layoutInCell="1" allowOverlap="1">
            <wp:simplePos x="0" y="0"/>
            <wp:positionH relativeFrom="page">
              <wp:posOffset>720001</wp:posOffset>
            </wp:positionH>
            <wp:positionV relativeFrom="paragraph">
              <wp:posOffset>15719</wp:posOffset>
            </wp:positionV>
            <wp:extent cx="140398" cy="140398"/>
            <wp:effectExtent l="0" t="0" r="0" b="0"/>
            <wp:wrapNone/>
            <wp:docPr id="61" name="image100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2" name="image100.png"/>
                    <pic:cNvPicPr/>
                  </pic:nvPicPr>
                  <pic:blipFill>
                    <a:blip r:embed="rId11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0"/>
          <w:position w:val="2"/>
        </w:rPr>
        <w:t xml:space="preserve">c </w:t>
      </w:r>
      <w:r>
        <w:rPr>
          <w:color w:val="414042"/>
          <w:w w:val="90"/>
        </w:rPr>
        <w:t>Quality assurance in CAPI design: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3"/>
          <w:tab w:val="left" w:pos="474"/>
        </w:tabs>
        <w:spacing w:line="250" w:lineRule="exact"/>
        <w:ind w:hanging="361"/>
        <w:jc w:val="left"/>
        <w:rPr>
          <w:sz w:val="24"/>
        </w:rPr>
      </w:pPr>
      <w:r>
        <w:rPr>
          <w:color w:val="414042"/>
          <w:w w:val="95"/>
          <w:sz w:val="24"/>
        </w:rPr>
        <w:t>Arabic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translation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validation</w:t>
      </w:r>
      <w:r>
        <w:rPr>
          <w:color w:val="414042"/>
          <w:spacing w:val="-2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by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certified</w:t>
      </w:r>
      <w:r>
        <w:rPr>
          <w:color w:val="414042"/>
          <w:spacing w:val="-2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Arabic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translating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agency.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3"/>
          <w:tab w:val="left" w:pos="474"/>
        </w:tabs>
        <w:spacing w:line="250" w:lineRule="exact"/>
        <w:ind w:hanging="361"/>
        <w:jc w:val="left"/>
        <w:rPr>
          <w:sz w:val="24"/>
        </w:rPr>
      </w:pPr>
      <w:r>
        <w:rPr>
          <w:color w:val="414042"/>
          <w:w w:val="95"/>
          <w:sz w:val="24"/>
        </w:rPr>
        <w:t>Scripting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programming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including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randomization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algorithm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bra</w:t>
      </w:r>
      <w:r>
        <w:rPr>
          <w:color w:val="414042"/>
          <w:w w:val="95"/>
          <w:sz w:val="24"/>
        </w:rPr>
        <w:t>nching.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4"/>
        </w:tabs>
        <w:spacing w:line="250" w:lineRule="exact"/>
        <w:ind w:hanging="361"/>
        <w:jc w:val="left"/>
        <w:rPr>
          <w:sz w:val="24"/>
        </w:rPr>
      </w:pPr>
      <w:r>
        <w:rPr>
          <w:color w:val="414042"/>
          <w:w w:val="90"/>
          <w:sz w:val="24"/>
        </w:rPr>
        <w:t>Define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logic,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range,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skip</w:t>
      </w:r>
      <w:r>
        <w:rPr>
          <w:color w:val="414042"/>
          <w:spacing w:val="-1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and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consistency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checks.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4"/>
        </w:tabs>
        <w:spacing w:line="250" w:lineRule="exact"/>
        <w:ind w:hanging="361"/>
        <w:jc w:val="left"/>
        <w:rPr>
          <w:sz w:val="24"/>
        </w:rPr>
      </w:pPr>
      <w:r>
        <w:rPr>
          <w:color w:val="414042"/>
          <w:w w:val="95"/>
          <w:sz w:val="24"/>
        </w:rPr>
        <w:t>Most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responses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were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close-ended</w:t>
      </w:r>
      <w:r>
        <w:rPr>
          <w:color w:val="414042"/>
          <w:spacing w:val="-1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pre-coded.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3"/>
          <w:tab w:val="left" w:pos="474"/>
        </w:tabs>
        <w:spacing w:line="250" w:lineRule="exact"/>
        <w:ind w:hanging="361"/>
        <w:jc w:val="left"/>
        <w:rPr>
          <w:sz w:val="24"/>
        </w:rPr>
      </w:pPr>
      <w:r>
        <w:rPr>
          <w:color w:val="414042"/>
          <w:w w:val="93"/>
          <w:sz w:val="24"/>
        </w:rPr>
        <w:t>Minimum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8"/>
          <w:sz w:val="24"/>
        </w:rPr>
        <w:t>f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2"/>
          <w:w w:val="83"/>
          <w:sz w:val="24"/>
        </w:rPr>
        <w:t>x</w:t>
      </w:r>
      <w:r>
        <w:rPr>
          <w:color w:val="414042"/>
          <w:w w:val="116"/>
          <w:sz w:val="24"/>
        </w:rPr>
        <w:t>t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89"/>
          <w:sz w:val="24"/>
        </w:rPr>
        <w:t>i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474"/>
        </w:tabs>
        <w:spacing w:line="263" w:lineRule="exact"/>
        <w:ind w:hanging="361"/>
        <w:jc w:val="left"/>
        <w:rPr>
          <w:sz w:val="24"/>
        </w:rPr>
      </w:pPr>
      <w:r>
        <w:rPr>
          <w:color w:val="414042"/>
          <w:w w:val="96"/>
          <w:sz w:val="24"/>
        </w:rPr>
        <w:t>M</w:t>
      </w:r>
      <w:r>
        <w:rPr>
          <w:color w:val="414042"/>
          <w:spacing w:val="3"/>
          <w:w w:val="96"/>
          <w:sz w:val="24"/>
        </w:rPr>
        <w:t>o</w:t>
      </w:r>
      <w:r>
        <w:rPr>
          <w:color w:val="414042"/>
          <w:w w:val="84"/>
          <w:sz w:val="24"/>
        </w:rPr>
        <w:t>dul</w:t>
      </w:r>
      <w:r>
        <w:rPr>
          <w:color w:val="414042"/>
          <w:spacing w:val="-2"/>
          <w:w w:val="84"/>
          <w:sz w:val="24"/>
        </w:rPr>
        <w:t>a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89"/>
          <w:sz w:val="24"/>
        </w:rPr>
        <w:t>u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1"/>
          <w:w w:val="83"/>
          <w:sz w:val="24"/>
        </w:rPr>
        <w:t>v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89"/>
          <w:sz w:val="24"/>
        </w:rPr>
        <w:t>u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3"/>
          <w:w w:val="88"/>
          <w:sz w:val="24"/>
        </w:rPr>
        <w:t>b</w:t>
      </w:r>
      <w:r>
        <w:rPr>
          <w:color w:val="414042"/>
          <w:spacing w:val="-4"/>
          <w:w w:val="75"/>
          <w:sz w:val="24"/>
        </w:rPr>
        <w:t>e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w w:val="90"/>
          <w:sz w:val="24"/>
        </w:rPr>
        <w:t>w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.</w:t>
      </w:r>
    </w:p>
    <w:p w:rsidR="00CE62C5" w:rsidRDefault="00CE62C5">
      <w:pPr>
        <w:spacing w:line="263" w:lineRule="exact"/>
        <w:rPr>
          <w:sz w:val="24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ListParagraph"/>
        <w:numPr>
          <w:ilvl w:val="0"/>
          <w:numId w:val="10"/>
        </w:numPr>
        <w:tabs>
          <w:tab w:val="left" w:pos="1041"/>
        </w:tabs>
        <w:spacing w:before="58" w:line="263" w:lineRule="exact"/>
        <w:ind w:left="1040" w:hanging="361"/>
        <w:jc w:val="left"/>
        <w:rPr>
          <w:sz w:val="24"/>
        </w:rPr>
      </w:pPr>
      <w:r>
        <w:rPr>
          <w:color w:val="414042"/>
          <w:w w:val="79"/>
          <w:sz w:val="24"/>
        </w:rPr>
        <w:t>U</w:t>
      </w:r>
      <w:r>
        <w:rPr>
          <w:color w:val="414042"/>
          <w:spacing w:val="3"/>
          <w:w w:val="79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1"/>
          <w:w w:val="89"/>
          <w:sz w:val="24"/>
        </w:rPr>
        <w:t>r</w:t>
      </w:r>
      <w:r>
        <w:rPr>
          <w:color w:val="414042"/>
          <w:spacing w:val="2"/>
          <w:w w:val="88"/>
          <w:sz w:val="24"/>
        </w:rPr>
        <w:t>f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or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spacing w:val="-2"/>
          <w:w w:val="92"/>
          <w:sz w:val="24"/>
        </w:rPr>
        <w:t>m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1041"/>
        </w:tabs>
        <w:spacing w:line="250" w:lineRule="exact"/>
        <w:ind w:left="1040" w:hanging="361"/>
        <w:jc w:val="left"/>
        <w:rPr>
          <w:sz w:val="24"/>
        </w:rPr>
      </w:pPr>
      <w:r>
        <w:rPr>
          <w:color w:val="414042"/>
          <w:spacing w:val="-4"/>
          <w:w w:val="68"/>
          <w:sz w:val="24"/>
        </w:rPr>
        <w:t>F</w:t>
      </w:r>
      <w:r>
        <w:rPr>
          <w:color w:val="414042"/>
          <w:w w:val="89"/>
          <w:sz w:val="24"/>
        </w:rPr>
        <w:t>ull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f</w:t>
      </w:r>
      <w:r>
        <w:rPr>
          <w:color w:val="414042"/>
          <w:w w:val="89"/>
          <w:sz w:val="24"/>
        </w:rPr>
        <w:t>un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4"/>
          <w:sz w:val="24"/>
        </w:rPr>
        <w:t>ing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9"/>
          <w:sz w:val="24"/>
        </w:rPr>
        <w:t>u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3"/>
          <w:w w:val="82"/>
          <w:sz w:val="24"/>
        </w:rPr>
        <w:t>cc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1"/>
          <w:w w:val="90"/>
          <w:sz w:val="24"/>
        </w:rPr>
        <w:t>p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4"/>
          <w:sz w:val="24"/>
        </w:rPr>
        <w:t>in</w:t>
      </w:r>
      <w:r>
        <w:rPr>
          <w:color w:val="414042"/>
          <w:spacing w:val="6"/>
          <w:w w:val="84"/>
          <w:sz w:val="24"/>
        </w:rPr>
        <w:t>g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0"/>
          <w:numId w:val="10"/>
        </w:numPr>
        <w:tabs>
          <w:tab w:val="left" w:pos="1041"/>
        </w:tabs>
        <w:spacing w:line="251" w:lineRule="exact"/>
        <w:ind w:left="1040" w:hanging="361"/>
        <w:jc w:val="left"/>
        <w:rPr>
          <w:sz w:val="24"/>
        </w:rPr>
      </w:pPr>
      <w:r>
        <w:rPr>
          <w:color w:val="414042"/>
          <w:sz w:val="24"/>
        </w:rPr>
        <w:t>Pilot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testing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and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further</w:t>
      </w:r>
      <w:r>
        <w:rPr>
          <w:color w:val="414042"/>
          <w:spacing w:val="-21"/>
          <w:sz w:val="24"/>
        </w:rPr>
        <w:t xml:space="preserve"> </w:t>
      </w:r>
      <w:r>
        <w:rPr>
          <w:color w:val="414042"/>
          <w:sz w:val="24"/>
        </w:rPr>
        <w:t>refinement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of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the</w:t>
      </w:r>
      <w:r>
        <w:rPr>
          <w:color w:val="414042"/>
          <w:spacing w:val="-22"/>
          <w:sz w:val="24"/>
        </w:rPr>
        <w:t xml:space="preserve"> </w:t>
      </w:r>
      <w:r>
        <w:rPr>
          <w:color w:val="414042"/>
          <w:sz w:val="24"/>
        </w:rPr>
        <w:t>CAPI.</w:t>
      </w:r>
    </w:p>
    <w:p w:rsidR="00CE62C5" w:rsidRDefault="00280DE0">
      <w:pPr>
        <w:pStyle w:val="BodyText"/>
        <w:spacing w:line="432" w:lineRule="auto"/>
        <w:ind w:left="680" w:right="2446" w:firstLine="37"/>
      </w:pPr>
      <w:r>
        <w:rPr>
          <w:noProof/>
        </w:rPr>
        <w:drawing>
          <wp:anchor distT="0" distB="0" distL="0" distR="0" simplePos="0" relativeHeight="181597184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25739</wp:posOffset>
            </wp:positionV>
            <wp:extent cx="140398" cy="140398"/>
            <wp:effectExtent l="0" t="0" r="0" b="0"/>
            <wp:wrapNone/>
            <wp:docPr id="63" name="image8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4" name="image87.png"/>
                    <pic:cNvPicPr/>
                  </pic:nvPicPr>
                  <pic:blipFill>
                    <a:blip r:embed="rId9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85"/>
        </w:rPr>
        <w:t>d</w:t>
      </w:r>
      <w:r>
        <w:rPr>
          <w:color w:val="FFFFFF"/>
          <w:spacing w:val="27"/>
          <w:w w:val="85"/>
        </w:rPr>
        <w:t xml:space="preserve"> </w:t>
      </w:r>
      <w:r>
        <w:rPr>
          <w:color w:val="414042"/>
          <w:w w:val="85"/>
        </w:rPr>
        <w:t>Final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release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main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ongoing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vigil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bugs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functional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 xml:space="preserve">issues. </w:t>
      </w:r>
      <w:r>
        <w:rPr>
          <w:color w:val="DA1A32"/>
          <w:spacing w:val="-6"/>
          <w:w w:val="95"/>
        </w:rPr>
        <w:t>Team</w:t>
      </w:r>
      <w:r>
        <w:rPr>
          <w:color w:val="DA1A32"/>
          <w:spacing w:val="-15"/>
          <w:w w:val="95"/>
        </w:rPr>
        <w:t xml:space="preserve"> </w:t>
      </w:r>
      <w:r>
        <w:rPr>
          <w:color w:val="DA1A32"/>
          <w:w w:val="95"/>
        </w:rPr>
        <w:t>level:</w:t>
      </w:r>
    </w:p>
    <w:p w:rsidR="00CE62C5" w:rsidRDefault="00280DE0">
      <w:pPr>
        <w:pStyle w:val="ListParagraph"/>
        <w:numPr>
          <w:ilvl w:val="0"/>
          <w:numId w:val="1"/>
        </w:numPr>
        <w:tabs>
          <w:tab w:val="left" w:pos="954"/>
        </w:tabs>
        <w:spacing w:line="218" w:lineRule="auto"/>
        <w:ind w:right="1131"/>
        <w:rPr>
          <w:sz w:val="24"/>
        </w:rPr>
      </w:pPr>
      <w:r>
        <w:rPr>
          <w:noProof/>
        </w:rPr>
        <w:drawing>
          <wp:anchor distT="0" distB="0" distL="0" distR="0" simplePos="0" relativeHeight="181598208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29408</wp:posOffset>
            </wp:positionV>
            <wp:extent cx="140398" cy="140398"/>
            <wp:effectExtent l="0" t="0" r="0" b="0"/>
            <wp:wrapNone/>
            <wp:docPr id="65" name="image84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6" name="image84.png"/>
                    <pic:cNvPicPr/>
                  </pic:nvPicPr>
                  <pic:blipFill>
                    <a:blip r:embed="rId9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7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team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was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structured</w:t>
      </w:r>
      <w:r>
        <w:rPr>
          <w:color w:val="414042"/>
          <w:spacing w:val="-37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in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manner</w:t>
      </w:r>
      <w:r>
        <w:rPr>
          <w:color w:val="414042"/>
          <w:spacing w:val="-37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that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could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permit</w:t>
      </w:r>
      <w:r>
        <w:rPr>
          <w:color w:val="414042"/>
          <w:spacing w:val="-37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maximum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field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supervision</w:t>
      </w:r>
      <w:r>
        <w:rPr>
          <w:color w:val="414042"/>
          <w:spacing w:val="-37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from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individual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spacing w:val="-3"/>
          <w:w w:val="92"/>
          <w:sz w:val="24"/>
        </w:rPr>
        <w:t>m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9"/>
          <w:sz w:val="24"/>
        </w:rPr>
        <w:t>4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73"/>
          <w:sz w:val="24"/>
        </w:rPr>
        <w:t>z</w:t>
      </w:r>
      <w:r>
        <w:rPr>
          <w:color w:val="414042"/>
          <w:w w:val="89"/>
          <w:sz w:val="24"/>
        </w:rPr>
        <w:t>on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9"/>
          <w:sz w:val="24"/>
        </w:rPr>
        <w:t>2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spacing w:val="-1"/>
          <w:w w:val="78"/>
          <w:sz w:val="24"/>
        </w:rPr>
        <w:t>g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w w:val="64"/>
          <w:sz w:val="24"/>
        </w:rPr>
        <w:t>s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0"/>
          <w:tab w:val="left" w:pos="1041"/>
        </w:tabs>
        <w:spacing w:line="218" w:lineRule="auto"/>
        <w:ind w:right="1131"/>
        <w:rPr>
          <w:sz w:val="24"/>
        </w:rPr>
      </w:pPr>
      <w:r>
        <w:rPr>
          <w:color w:val="414042"/>
          <w:w w:val="85"/>
          <w:sz w:val="24"/>
        </w:rPr>
        <w:t>Supervisor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must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ensure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team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members</w:t>
      </w:r>
      <w:r>
        <w:rPr>
          <w:color w:val="414042"/>
          <w:spacing w:val="-3"/>
          <w:w w:val="85"/>
          <w:sz w:val="24"/>
        </w:rPr>
        <w:t xml:space="preserve"> are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working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in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the</w:t>
      </w:r>
      <w:r>
        <w:rPr>
          <w:color w:val="414042"/>
          <w:spacing w:val="-3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allocated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clusters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efficiently</w:t>
      </w:r>
      <w:r>
        <w:rPr>
          <w:color w:val="414042"/>
          <w:spacing w:val="-4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during</w:t>
      </w:r>
      <w:r>
        <w:rPr>
          <w:color w:val="414042"/>
          <w:spacing w:val="-3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 xml:space="preserve">the </w:t>
      </w:r>
      <w:r>
        <w:rPr>
          <w:color w:val="414042"/>
          <w:sz w:val="24"/>
        </w:rPr>
        <w:t>specified time for</w:t>
      </w:r>
      <w:r>
        <w:rPr>
          <w:color w:val="414042"/>
          <w:spacing w:val="-26"/>
          <w:sz w:val="24"/>
        </w:rPr>
        <w:t xml:space="preserve"> </w:t>
      </w:r>
      <w:r>
        <w:rPr>
          <w:color w:val="414042"/>
          <w:sz w:val="24"/>
        </w:rPr>
        <w:t>fieldwork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0"/>
          <w:tab w:val="left" w:pos="1041"/>
        </w:tabs>
        <w:spacing w:line="241" w:lineRule="exact"/>
        <w:ind w:hanging="361"/>
        <w:rPr>
          <w:sz w:val="24"/>
        </w:rPr>
      </w:pPr>
      <w:r>
        <w:rPr>
          <w:color w:val="414042"/>
          <w:w w:val="85"/>
          <w:sz w:val="24"/>
        </w:rPr>
        <w:t>Supervisor</w:t>
      </w:r>
      <w:r>
        <w:rPr>
          <w:color w:val="414042"/>
          <w:spacing w:val="-13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must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ensure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that</w:t>
      </w:r>
      <w:r>
        <w:rPr>
          <w:color w:val="414042"/>
          <w:spacing w:val="-13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the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right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respondents</w:t>
      </w:r>
      <w:r>
        <w:rPr>
          <w:color w:val="414042"/>
          <w:spacing w:val="-13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were</w:t>
      </w:r>
      <w:r>
        <w:rPr>
          <w:color w:val="414042"/>
          <w:spacing w:val="-12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interviewed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1"/>
        </w:tabs>
        <w:spacing w:line="250" w:lineRule="exact"/>
        <w:ind w:hanging="361"/>
        <w:rPr>
          <w:sz w:val="24"/>
        </w:rPr>
      </w:pPr>
      <w:r>
        <w:rPr>
          <w:color w:val="414042"/>
          <w:w w:val="85"/>
          <w:sz w:val="24"/>
        </w:rPr>
        <w:t>Supervisor</w:t>
      </w:r>
      <w:r>
        <w:rPr>
          <w:color w:val="414042"/>
          <w:spacing w:val="-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must</w:t>
      </w:r>
      <w:r>
        <w:rPr>
          <w:color w:val="414042"/>
          <w:spacing w:val="-6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do</w:t>
      </w:r>
      <w:r>
        <w:rPr>
          <w:color w:val="414042"/>
          <w:spacing w:val="-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a</w:t>
      </w:r>
      <w:r>
        <w:rPr>
          <w:color w:val="414042"/>
          <w:spacing w:val="-6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random</w:t>
      </w:r>
      <w:r>
        <w:rPr>
          <w:color w:val="414042"/>
          <w:spacing w:val="-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spot</w:t>
      </w:r>
      <w:r>
        <w:rPr>
          <w:color w:val="414042"/>
          <w:spacing w:val="-6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check</w:t>
      </w:r>
      <w:r>
        <w:rPr>
          <w:color w:val="414042"/>
          <w:spacing w:val="-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of</w:t>
      </w:r>
      <w:r>
        <w:rPr>
          <w:color w:val="414042"/>
          <w:spacing w:val="-6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completed</w:t>
      </w:r>
      <w:r>
        <w:rPr>
          <w:color w:val="414042"/>
          <w:spacing w:val="-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households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1"/>
        </w:tabs>
        <w:spacing w:line="250" w:lineRule="exact"/>
        <w:ind w:hanging="361"/>
        <w:rPr>
          <w:sz w:val="24"/>
        </w:rPr>
      </w:pPr>
      <w:r>
        <w:rPr>
          <w:color w:val="414042"/>
          <w:w w:val="95"/>
          <w:sz w:val="24"/>
        </w:rPr>
        <w:t>Supervisor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to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conduct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at</w:t>
      </w:r>
      <w:r>
        <w:rPr>
          <w:color w:val="414042"/>
          <w:spacing w:val="-3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least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1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accompanied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interview</w:t>
      </w:r>
      <w:r>
        <w:rPr>
          <w:color w:val="414042"/>
          <w:spacing w:val="-3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per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day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with</w:t>
      </w:r>
      <w:r>
        <w:rPr>
          <w:color w:val="414042"/>
          <w:spacing w:val="-3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his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team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interviewers</w:t>
      </w:r>
      <w:r>
        <w:rPr>
          <w:color w:val="414042"/>
          <w:spacing w:val="-3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</w:t>
      </w:r>
      <w:r>
        <w:rPr>
          <w:color w:val="414042"/>
          <w:spacing w:val="-3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day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0"/>
          <w:tab w:val="left" w:pos="1041"/>
        </w:tabs>
        <w:spacing w:line="250" w:lineRule="exact"/>
        <w:ind w:hanging="361"/>
        <w:rPr>
          <w:sz w:val="24"/>
        </w:rPr>
      </w:pPr>
      <w:r>
        <w:rPr>
          <w:color w:val="414042"/>
          <w:w w:val="90"/>
          <w:sz w:val="24"/>
        </w:rPr>
        <w:t>Zonal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spacing w:val="-6"/>
          <w:w w:val="90"/>
          <w:sz w:val="24"/>
        </w:rPr>
        <w:t>Team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Leader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must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visit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an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average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1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team</w:t>
      </w:r>
      <w:r>
        <w:rPr>
          <w:color w:val="414042"/>
          <w:spacing w:val="-1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per</w:t>
      </w:r>
      <w:r>
        <w:rPr>
          <w:color w:val="414042"/>
          <w:spacing w:val="-1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day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1"/>
        </w:tabs>
        <w:spacing w:line="218" w:lineRule="auto"/>
        <w:ind w:right="1131"/>
        <w:rPr>
          <w:sz w:val="24"/>
        </w:rPr>
      </w:pPr>
      <w:r>
        <w:rPr>
          <w:color w:val="414042"/>
          <w:w w:val="90"/>
          <w:sz w:val="24"/>
        </w:rPr>
        <w:t>Field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spacing w:val="-6"/>
          <w:w w:val="90"/>
          <w:sz w:val="24"/>
        </w:rPr>
        <w:t>Team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Leader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must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visit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different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team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each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spacing w:val="-4"/>
          <w:w w:val="90"/>
          <w:sz w:val="24"/>
        </w:rPr>
        <w:t>day,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without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giving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prior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notice</w:t>
      </w:r>
      <w:r>
        <w:rPr>
          <w:color w:val="414042"/>
          <w:spacing w:val="-29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which</w:t>
      </w:r>
      <w:r>
        <w:rPr>
          <w:color w:val="414042"/>
          <w:spacing w:val="-3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team </w:t>
      </w:r>
      <w:r>
        <w:rPr>
          <w:color w:val="414042"/>
          <w:w w:val="95"/>
          <w:sz w:val="24"/>
        </w:rPr>
        <w:t>will be visited on a</w:t>
      </w:r>
      <w:r>
        <w:rPr>
          <w:color w:val="414042"/>
          <w:spacing w:val="-4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day</w:t>
      </w:r>
    </w:p>
    <w:p w:rsidR="00CE62C5" w:rsidRDefault="00280DE0">
      <w:pPr>
        <w:pStyle w:val="ListParagraph"/>
        <w:numPr>
          <w:ilvl w:val="0"/>
          <w:numId w:val="9"/>
        </w:numPr>
        <w:tabs>
          <w:tab w:val="left" w:pos="1041"/>
        </w:tabs>
        <w:spacing w:line="254" w:lineRule="exact"/>
        <w:ind w:hanging="361"/>
        <w:rPr>
          <w:sz w:val="24"/>
        </w:rPr>
      </w:pPr>
      <w:r>
        <w:rPr>
          <w:color w:val="414042"/>
          <w:w w:val="90"/>
          <w:sz w:val="24"/>
        </w:rPr>
        <w:t>Field</w:t>
      </w:r>
      <w:r>
        <w:rPr>
          <w:color w:val="414042"/>
          <w:spacing w:val="-19"/>
          <w:w w:val="90"/>
          <w:sz w:val="24"/>
        </w:rPr>
        <w:t xml:space="preserve"> </w:t>
      </w:r>
      <w:r>
        <w:rPr>
          <w:color w:val="414042"/>
          <w:spacing w:val="-6"/>
          <w:w w:val="90"/>
          <w:sz w:val="24"/>
        </w:rPr>
        <w:t>Team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Leader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must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ensure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that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supervisors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are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following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all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QC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measures</w:t>
      </w:r>
    </w:p>
    <w:p w:rsidR="00CE62C5" w:rsidRDefault="00280DE0">
      <w:pPr>
        <w:pStyle w:val="BodyText"/>
        <w:spacing w:before="221"/>
        <w:ind w:left="680"/>
      </w:pPr>
      <w:r>
        <w:rPr>
          <w:color w:val="DA1A32"/>
          <w:w w:val="80"/>
        </w:rPr>
        <w:t>Database</w:t>
      </w:r>
      <w:r>
        <w:rPr>
          <w:color w:val="DA1A32"/>
          <w:spacing w:val="-22"/>
          <w:w w:val="80"/>
        </w:rPr>
        <w:t xml:space="preserve"> </w:t>
      </w:r>
      <w:r>
        <w:rPr>
          <w:color w:val="DA1A32"/>
          <w:w w:val="80"/>
        </w:rPr>
        <w:t>level:</w:t>
      </w:r>
    </w:p>
    <w:p w:rsidR="00CE62C5" w:rsidRDefault="00CE62C5">
      <w:pPr>
        <w:pStyle w:val="BodyText"/>
        <w:spacing w:before="7"/>
        <w:rPr>
          <w:sz w:val="21"/>
        </w:rPr>
      </w:pPr>
    </w:p>
    <w:p w:rsidR="00CE62C5" w:rsidRDefault="00280DE0">
      <w:pPr>
        <w:pStyle w:val="ListParagraph"/>
        <w:numPr>
          <w:ilvl w:val="0"/>
          <w:numId w:val="1"/>
        </w:numPr>
        <w:tabs>
          <w:tab w:val="left" w:pos="954"/>
        </w:tabs>
        <w:spacing w:line="216" w:lineRule="auto"/>
        <w:ind w:right="1133" w:hanging="200"/>
        <w:rPr>
          <w:sz w:val="24"/>
        </w:rPr>
      </w:pPr>
      <w:r>
        <w:rPr>
          <w:noProof/>
        </w:rPr>
        <w:drawing>
          <wp:anchor distT="0" distB="0" distL="0" distR="0" simplePos="0" relativeHeight="181599232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2440</wp:posOffset>
            </wp:positionV>
            <wp:extent cx="140398" cy="140398"/>
            <wp:effectExtent l="0" t="0" r="0" b="0"/>
            <wp:wrapNone/>
            <wp:docPr id="67" name="image87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8" name="image87.png"/>
                    <pic:cNvPicPr/>
                  </pic:nvPicPr>
                  <pic:blipFill>
                    <a:blip r:embed="rId9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data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entered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on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tablet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devices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were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synced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at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end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each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day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by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all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interviewers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to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an </w:t>
      </w:r>
      <w:r>
        <w:rPr>
          <w:color w:val="414042"/>
          <w:w w:val="95"/>
          <w:sz w:val="24"/>
        </w:rPr>
        <w:t>electronic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database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that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was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maintained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on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secure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server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which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is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located</w:t>
      </w:r>
      <w:r>
        <w:rPr>
          <w:color w:val="414042"/>
          <w:spacing w:val="-4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inside</w:t>
      </w:r>
      <w:r>
        <w:rPr>
          <w:color w:val="414042"/>
          <w:spacing w:val="-4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UAE.</w:t>
      </w:r>
    </w:p>
    <w:p w:rsidR="00CE62C5" w:rsidRDefault="00280DE0">
      <w:pPr>
        <w:pStyle w:val="BodyText"/>
        <w:spacing w:line="241" w:lineRule="exact"/>
        <w:ind w:left="739"/>
      </w:pPr>
      <w:r>
        <w:rPr>
          <w:noProof/>
        </w:rPr>
        <w:drawing>
          <wp:anchor distT="0" distB="0" distL="0" distR="0" simplePos="0" relativeHeight="181600256" behindDoc="1" locked="0" layoutInCell="1" allowOverlap="1">
            <wp:simplePos x="0" y="0"/>
            <wp:positionH relativeFrom="page">
              <wp:posOffset>1079995</wp:posOffset>
            </wp:positionH>
            <wp:positionV relativeFrom="paragraph">
              <wp:posOffset>15713</wp:posOffset>
            </wp:positionV>
            <wp:extent cx="140398" cy="140398"/>
            <wp:effectExtent l="0" t="0" r="0" b="0"/>
            <wp:wrapNone/>
            <wp:docPr id="69" name="image84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0" name="image84.png"/>
                    <pic:cNvPicPr/>
                  </pic:nvPicPr>
                  <pic:blipFill>
                    <a:blip r:embed="rId9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40398" cy="1403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>
        <w:rPr>
          <w:color w:val="FFFFFF"/>
          <w:w w:val="95"/>
          <w:position w:val="4"/>
        </w:rPr>
        <w:t>g</w:t>
      </w:r>
      <w:r>
        <w:rPr>
          <w:color w:val="FFFFFF"/>
          <w:spacing w:val="-13"/>
          <w:w w:val="95"/>
          <w:position w:val="4"/>
        </w:rPr>
        <w:t xml:space="preserve"> </w:t>
      </w:r>
      <w:r>
        <w:rPr>
          <w:color w:val="414042"/>
          <w:w w:val="95"/>
        </w:rPr>
        <w:t>Data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fed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database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too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had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certain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preconditions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data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had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several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back-ups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ensure</w:t>
      </w:r>
    </w:p>
    <w:p w:rsidR="00CE62C5" w:rsidRDefault="00280DE0">
      <w:pPr>
        <w:pStyle w:val="BodyText"/>
        <w:spacing w:line="250" w:lineRule="exact"/>
        <w:ind w:left="953"/>
      </w:pPr>
      <w:r>
        <w:rPr>
          <w:color w:val="414042"/>
        </w:rPr>
        <w:t>zero data loss and complete data confidentiality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4"/>
          <w:tab w:val="left" w:pos="1305"/>
        </w:tabs>
        <w:spacing w:line="250" w:lineRule="exact"/>
        <w:rPr>
          <w:sz w:val="24"/>
        </w:rPr>
      </w:pPr>
      <w:r>
        <w:rPr>
          <w:color w:val="414042"/>
          <w:w w:val="95"/>
          <w:sz w:val="24"/>
        </w:rPr>
        <w:t>Server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is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accepting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data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only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by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means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electronic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mechanism,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i.e.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through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devices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only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4"/>
          <w:tab w:val="left" w:pos="1305"/>
        </w:tabs>
        <w:spacing w:line="250" w:lineRule="exact"/>
        <w:rPr>
          <w:sz w:val="24"/>
        </w:rPr>
      </w:pPr>
      <w:r>
        <w:rPr>
          <w:color w:val="414042"/>
          <w:w w:val="95"/>
          <w:sz w:val="24"/>
        </w:rPr>
        <w:t>Consumption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data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through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secured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channels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spacing w:val="-3"/>
          <w:w w:val="95"/>
          <w:sz w:val="24"/>
        </w:rPr>
        <w:t>only.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5"/>
        </w:tabs>
        <w:spacing w:line="250" w:lineRule="exact"/>
        <w:rPr>
          <w:sz w:val="24"/>
        </w:rPr>
      </w:pPr>
      <w:r>
        <w:rPr>
          <w:color w:val="414042"/>
          <w:spacing w:val="1"/>
          <w:w w:val="88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w w:val="116"/>
          <w:sz w:val="24"/>
        </w:rPr>
        <w:t>t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3"/>
          <w:w w:val="82"/>
          <w:sz w:val="24"/>
        </w:rPr>
        <w:t>cc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1"/>
          <w:w w:val="64"/>
          <w:sz w:val="24"/>
        </w:rPr>
        <w:t>s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9"/>
          <w:sz w:val="24"/>
        </w:rPr>
        <w:t>on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88"/>
          <w:sz w:val="24"/>
        </w:rPr>
        <w:t>b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92"/>
          <w:sz w:val="24"/>
        </w:rPr>
        <w:t>A</w:t>
      </w:r>
      <w:r>
        <w:rPr>
          <w:color w:val="414042"/>
          <w:spacing w:val="-2"/>
          <w:w w:val="89"/>
          <w:sz w:val="24"/>
        </w:rPr>
        <w:t>u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9"/>
          <w:sz w:val="24"/>
        </w:rPr>
        <w:t>U</w:t>
      </w:r>
      <w:r>
        <w:rPr>
          <w:color w:val="414042"/>
          <w:spacing w:val="3"/>
          <w:w w:val="79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1"/>
          <w:w w:val="73"/>
          <w:sz w:val="24"/>
        </w:rPr>
        <w:t>a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9"/>
          <w:sz w:val="24"/>
        </w:rPr>
        <w:t>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3"/>
          <w:w w:val="82"/>
          <w:sz w:val="24"/>
        </w:rPr>
        <w:t>cc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1"/>
          <w:w w:val="64"/>
          <w:sz w:val="24"/>
        </w:rPr>
        <w:t>s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89"/>
          <w:sz w:val="24"/>
        </w:rPr>
        <w:t>ri</w:t>
      </w:r>
      <w:r>
        <w:rPr>
          <w:color w:val="414042"/>
          <w:spacing w:val="-1"/>
          <w:w w:val="78"/>
          <w:sz w:val="24"/>
        </w:rPr>
        <w:t>g</w:t>
      </w:r>
      <w:r>
        <w:rPr>
          <w:color w:val="414042"/>
          <w:spacing w:val="-3"/>
          <w:w w:val="90"/>
          <w:sz w:val="24"/>
        </w:rPr>
        <w:t>h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5"/>
        </w:tabs>
        <w:spacing w:line="250" w:lineRule="exact"/>
        <w:rPr>
          <w:sz w:val="24"/>
        </w:rPr>
      </w:pPr>
      <w:r>
        <w:rPr>
          <w:color w:val="414042"/>
          <w:w w:val="95"/>
          <w:sz w:val="24"/>
        </w:rPr>
        <w:t>Data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check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points/logic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at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multiple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layers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at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application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server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layer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as</w:t>
      </w:r>
      <w:r>
        <w:rPr>
          <w:color w:val="414042"/>
          <w:spacing w:val="-4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well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as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data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base</w:t>
      </w:r>
      <w:r>
        <w:rPr>
          <w:color w:val="414042"/>
          <w:spacing w:val="-39"/>
          <w:w w:val="95"/>
          <w:sz w:val="24"/>
        </w:rPr>
        <w:t xml:space="preserve"> </w:t>
      </w:r>
      <w:r>
        <w:rPr>
          <w:color w:val="414042"/>
          <w:spacing w:val="-4"/>
          <w:w w:val="95"/>
          <w:sz w:val="24"/>
        </w:rPr>
        <w:t>layer.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4"/>
          <w:tab w:val="left" w:pos="1305"/>
        </w:tabs>
        <w:spacing w:line="250" w:lineRule="exact"/>
        <w:rPr>
          <w:sz w:val="24"/>
        </w:rPr>
      </w:pPr>
      <w:r>
        <w:rPr>
          <w:color w:val="414042"/>
          <w:w w:val="95"/>
          <w:sz w:val="24"/>
        </w:rPr>
        <w:t>Data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is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maintained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in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structured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manner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on</w:t>
      </w:r>
      <w:r>
        <w:rPr>
          <w:color w:val="414042"/>
          <w:spacing w:val="-19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</w:t>
      </w:r>
      <w:r>
        <w:rPr>
          <w:color w:val="414042"/>
          <w:spacing w:val="-1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server.</w:t>
      </w:r>
    </w:p>
    <w:p w:rsidR="00CE62C5" w:rsidRDefault="00280DE0">
      <w:pPr>
        <w:pStyle w:val="ListParagraph"/>
        <w:numPr>
          <w:ilvl w:val="1"/>
          <w:numId w:val="1"/>
        </w:numPr>
        <w:tabs>
          <w:tab w:val="left" w:pos="1305"/>
        </w:tabs>
        <w:spacing w:line="250" w:lineRule="exact"/>
        <w:rPr>
          <w:sz w:val="24"/>
        </w:rPr>
      </w:pPr>
      <w:r>
        <w:rPr>
          <w:color w:val="414042"/>
          <w:spacing w:val="-4"/>
          <w:w w:val="68"/>
          <w:sz w:val="24"/>
        </w:rPr>
        <w:t>F</w:t>
      </w:r>
      <w:r>
        <w:rPr>
          <w:color w:val="414042"/>
          <w:w w:val="89"/>
          <w:sz w:val="24"/>
        </w:rPr>
        <w:t>ull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u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3"/>
          <w:w w:val="90"/>
          <w:sz w:val="24"/>
        </w:rPr>
        <w:t>i</w:t>
      </w:r>
      <w:r>
        <w:rPr>
          <w:color w:val="414042"/>
          <w:spacing w:val="-10"/>
          <w:w w:val="116"/>
          <w:sz w:val="24"/>
        </w:rPr>
        <w:t>t</w:t>
      </w:r>
      <w:r>
        <w:rPr>
          <w:color w:val="414042"/>
          <w:w w:val="88"/>
          <w:sz w:val="24"/>
        </w:rPr>
        <w:t>-</w:t>
      </w:r>
      <w:r>
        <w:rPr>
          <w:color w:val="414042"/>
          <w:spacing w:val="-5"/>
          <w:w w:val="88"/>
          <w:sz w:val="24"/>
        </w:rPr>
        <w:t>r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3"/>
          <w:w w:val="90"/>
          <w:sz w:val="24"/>
        </w:rPr>
        <w:t>d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s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92"/>
          <w:sz w:val="24"/>
        </w:rPr>
        <w:t>m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:</w:t>
      </w:r>
    </w:p>
    <w:p w:rsidR="00CE62C5" w:rsidRDefault="00280DE0">
      <w:pPr>
        <w:pStyle w:val="BodyText"/>
        <w:spacing w:line="250" w:lineRule="exact"/>
        <w:ind w:left="1304"/>
      </w:pPr>
      <w:r>
        <w:rPr>
          <w:rFonts w:ascii="Wingdings" w:hAnsi="Wingdings"/>
          <w:color w:val="AD833B"/>
          <w:w w:val="95"/>
          <w:sz w:val="16"/>
        </w:rPr>
        <w:t></w:t>
      </w:r>
      <w:r>
        <w:rPr>
          <w:rFonts w:ascii="Times New Roman" w:hAnsi="Times New Roman"/>
          <w:color w:val="AD833B"/>
          <w:w w:val="95"/>
          <w:sz w:val="16"/>
        </w:rPr>
        <w:t xml:space="preserve"> </w:t>
      </w:r>
      <w:r>
        <w:rPr>
          <w:color w:val="414042"/>
          <w:w w:val="95"/>
        </w:rPr>
        <w:t>Server logs are maintained for possible system failures</w:t>
      </w:r>
    </w:p>
    <w:p w:rsidR="00CE62C5" w:rsidRDefault="00280DE0">
      <w:pPr>
        <w:pStyle w:val="BodyText"/>
        <w:spacing w:before="8" w:line="218" w:lineRule="auto"/>
        <w:ind w:left="1481" w:right="905" w:hanging="177"/>
      </w:pPr>
      <w:r>
        <w:rPr>
          <w:rFonts w:ascii="Wingdings" w:hAnsi="Wingdings"/>
          <w:color w:val="AD833B"/>
          <w:w w:val="85"/>
          <w:sz w:val="16"/>
        </w:rPr>
        <w:t></w:t>
      </w:r>
      <w:r>
        <w:rPr>
          <w:rFonts w:ascii="Times New Roman" w:hAnsi="Times New Roman"/>
          <w:color w:val="AD833B"/>
          <w:spacing w:val="-10"/>
          <w:w w:val="85"/>
          <w:sz w:val="16"/>
        </w:rPr>
        <w:t xml:space="preserve"> </w:t>
      </w:r>
      <w:r>
        <w:rPr>
          <w:color w:val="414042"/>
          <w:w w:val="85"/>
        </w:rPr>
        <w:t>Server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resources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(CPU,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Memory,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Storage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network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Etc.)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under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observation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optimized </w:t>
      </w:r>
      <w:r>
        <w:rPr>
          <w:color w:val="414042"/>
          <w:w w:val="90"/>
        </w:rPr>
        <w:t>regularly.</w:t>
      </w:r>
    </w:p>
    <w:p w:rsidR="00CE62C5" w:rsidRDefault="00280DE0">
      <w:pPr>
        <w:pStyle w:val="BodyText"/>
        <w:spacing w:line="240" w:lineRule="exact"/>
        <w:ind w:left="1304"/>
      </w:pPr>
      <w:r>
        <w:rPr>
          <w:rFonts w:ascii="Wingdings" w:hAnsi="Wingdings"/>
          <w:color w:val="AD833B"/>
          <w:w w:val="95"/>
          <w:sz w:val="16"/>
        </w:rPr>
        <w:t></w:t>
      </w:r>
      <w:r>
        <w:rPr>
          <w:rFonts w:ascii="Times New Roman" w:hAnsi="Times New Roman"/>
          <w:color w:val="AD833B"/>
          <w:w w:val="95"/>
          <w:sz w:val="16"/>
        </w:rPr>
        <w:t xml:space="preserve"> </w:t>
      </w:r>
      <w:r>
        <w:rPr>
          <w:color w:val="414042"/>
          <w:w w:val="95"/>
        </w:rPr>
        <w:t>Server capacity is designed to support concurrent users.</w:t>
      </w:r>
    </w:p>
    <w:p w:rsidR="00CE62C5" w:rsidRDefault="00280DE0">
      <w:pPr>
        <w:pStyle w:val="BodyText"/>
        <w:spacing w:line="250" w:lineRule="exact"/>
        <w:ind w:left="1304"/>
      </w:pPr>
      <w:r>
        <w:rPr>
          <w:rFonts w:ascii="Wingdings" w:hAnsi="Wingdings"/>
          <w:color w:val="AD833B"/>
          <w:sz w:val="16"/>
        </w:rPr>
        <w:t></w:t>
      </w:r>
      <w:r>
        <w:rPr>
          <w:rFonts w:ascii="Times New Roman" w:hAnsi="Times New Roman"/>
          <w:color w:val="AD833B"/>
          <w:sz w:val="16"/>
        </w:rPr>
        <w:t xml:space="preserve"> </w:t>
      </w:r>
      <w:r>
        <w:rPr>
          <w:color w:val="414042"/>
        </w:rPr>
        <w:t>Database level logs are maintained so to ensure who updated what</w:t>
      </w:r>
    </w:p>
    <w:p w:rsidR="00CE62C5" w:rsidRDefault="00280DE0">
      <w:pPr>
        <w:pStyle w:val="BodyText"/>
        <w:spacing w:line="250" w:lineRule="exact"/>
        <w:ind w:left="1304"/>
      </w:pPr>
      <w:r>
        <w:rPr>
          <w:rFonts w:ascii="Wingdings" w:hAnsi="Wingdings"/>
          <w:color w:val="AD833B"/>
          <w:sz w:val="16"/>
        </w:rPr>
        <w:t></w:t>
      </w:r>
      <w:r>
        <w:rPr>
          <w:rFonts w:ascii="Times New Roman" w:hAnsi="Times New Roman"/>
          <w:color w:val="AD833B"/>
          <w:sz w:val="16"/>
        </w:rPr>
        <w:t xml:space="preserve"> </w:t>
      </w:r>
      <w:r>
        <w:rPr>
          <w:color w:val="414042"/>
        </w:rPr>
        <w:t>Regular back-up of the data on the server to prevent any data-loss</w:t>
      </w:r>
    </w:p>
    <w:p w:rsidR="00CE62C5" w:rsidRDefault="00280DE0">
      <w:pPr>
        <w:pStyle w:val="BodyText"/>
        <w:spacing w:line="263" w:lineRule="exact"/>
        <w:ind w:left="1304"/>
      </w:pPr>
      <w:r>
        <w:rPr>
          <w:rFonts w:ascii="Wingdings" w:hAnsi="Wingdings"/>
          <w:color w:val="AD833B"/>
          <w:w w:val="95"/>
          <w:sz w:val="16"/>
        </w:rPr>
        <w:t></w:t>
      </w:r>
      <w:r>
        <w:rPr>
          <w:rFonts w:ascii="Times New Roman" w:hAnsi="Times New Roman"/>
          <w:color w:val="AD833B"/>
          <w:w w:val="95"/>
          <w:sz w:val="16"/>
        </w:rPr>
        <w:t xml:space="preserve"> </w:t>
      </w:r>
      <w:r>
        <w:rPr>
          <w:color w:val="414042"/>
          <w:w w:val="95"/>
        </w:rPr>
        <w:t>Daily data backup and delete the oldest file after 7 days</w:t>
      </w:r>
    </w:p>
    <w:p w:rsidR="00CE62C5" w:rsidRDefault="00CE62C5">
      <w:pPr>
        <w:pStyle w:val="BodyText"/>
        <w:spacing w:before="2"/>
        <w:rPr>
          <w:sz w:val="21"/>
        </w:rPr>
      </w:pPr>
    </w:p>
    <w:p w:rsidR="00CE62C5" w:rsidRDefault="00280DE0">
      <w:pPr>
        <w:pStyle w:val="BodyText"/>
        <w:spacing w:line="218" w:lineRule="auto"/>
        <w:ind w:left="680" w:right="1130"/>
        <w:jc w:val="both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30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0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-3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3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on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regular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basis.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Call-backs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missing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entries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incomplete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data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 xml:space="preserve">supported </w:t>
      </w:r>
      <w:r>
        <w:rPr>
          <w:color w:val="414042"/>
          <w:w w:val="90"/>
        </w:rPr>
        <w:t>by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MOHAP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members,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helped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further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collected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complete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9"/>
        </w:rPr>
        <w:t>si</w:t>
      </w:r>
      <w:r>
        <w:rPr>
          <w:color w:val="414042"/>
          <w:spacing w:val="1"/>
          <w:w w:val="79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</w:pPr>
    </w:p>
    <w:p w:rsidR="00CE62C5" w:rsidRDefault="00280DE0">
      <w:pPr>
        <w:pStyle w:val="Heading2"/>
        <w:spacing w:before="1"/>
        <w:jc w:val="both"/>
      </w:pPr>
      <w:bookmarkStart w:id="18" w:name="_TOC_250011"/>
      <w:r>
        <w:rPr>
          <w:color w:val="58595B"/>
        </w:rPr>
        <w:t>Data</w:t>
      </w:r>
      <w:r>
        <w:rPr>
          <w:color w:val="58595B"/>
          <w:spacing w:val="-21"/>
        </w:rPr>
        <w:t xml:space="preserve"> </w:t>
      </w:r>
      <w:r>
        <w:rPr>
          <w:color w:val="58595B"/>
        </w:rPr>
        <w:t>Processing</w:t>
      </w:r>
      <w:r>
        <w:rPr>
          <w:color w:val="58595B"/>
          <w:spacing w:val="-20"/>
        </w:rPr>
        <w:t xml:space="preserve"> </w:t>
      </w:r>
      <w:r>
        <w:rPr>
          <w:color w:val="58595B"/>
        </w:rPr>
        <w:t>after</w:t>
      </w:r>
      <w:r>
        <w:rPr>
          <w:color w:val="58595B"/>
          <w:spacing w:val="-20"/>
        </w:rPr>
        <w:t xml:space="preserve"> </w:t>
      </w:r>
      <w:r>
        <w:rPr>
          <w:color w:val="58595B"/>
        </w:rPr>
        <w:t>completion</w:t>
      </w:r>
      <w:r>
        <w:rPr>
          <w:color w:val="58595B"/>
          <w:spacing w:val="-20"/>
        </w:rPr>
        <w:t xml:space="preserve"> </w:t>
      </w:r>
      <w:r>
        <w:rPr>
          <w:color w:val="58595B"/>
        </w:rPr>
        <w:t>of</w:t>
      </w:r>
      <w:r>
        <w:rPr>
          <w:color w:val="58595B"/>
          <w:spacing w:val="-20"/>
        </w:rPr>
        <w:t xml:space="preserve"> </w:t>
      </w:r>
      <w:r>
        <w:rPr>
          <w:color w:val="58595B"/>
        </w:rPr>
        <w:t>the</w:t>
      </w:r>
      <w:r>
        <w:rPr>
          <w:color w:val="58595B"/>
          <w:spacing w:val="-20"/>
        </w:rPr>
        <w:t xml:space="preserve"> </w:t>
      </w:r>
      <w:r>
        <w:rPr>
          <w:color w:val="58595B"/>
        </w:rPr>
        <w:t>field</w:t>
      </w:r>
      <w:r>
        <w:rPr>
          <w:color w:val="58595B"/>
          <w:spacing w:val="-20"/>
        </w:rPr>
        <w:t xml:space="preserve"> </w:t>
      </w:r>
      <w:bookmarkEnd w:id="18"/>
      <w:r>
        <w:rPr>
          <w:color w:val="58595B"/>
        </w:rPr>
        <w:t>work</w:t>
      </w:r>
    </w:p>
    <w:p w:rsidR="00CE62C5" w:rsidRDefault="00CE62C5">
      <w:pPr>
        <w:pStyle w:val="BodyText"/>
        <w:rPr>
          <w:rFonts w:ascii="Calibri"/>
          <w:b/>
        </w:rPr>
      </w:pPr>
    </w:p>
    <w:p w:rsidR="00CE62C5" w:rsidRDefault="00280DE0">
      <w:pPr>
        <w:pStyle w:val="BodyText"/>
        <w:spacing w:before="1" w:line="218" w:lineRule="auto"/>
        <w:ind w:left="680" w:right="1130"/>
        <w:jc w:val="both"/>
      </w:pPr>
      <w:r>
        <w:pict>
          <v:shape id="_x0000_s1417" type="#_x0000_t202" style="position:absolute;left:0;text-align:left;margin-left:546.65pt;margin-top:5.65pt;width:11.15pt;height:140.65pt;z-index:251811840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90"/>
        </w:rPr>
        <w:t>After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completion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work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30th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April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verifying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no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pending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tablets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 xml:space="preserve">be 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plo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1"/>
        </w:rPr>
        <w:t xml:space="preserve"> </w:t>
      </w:r>
      <w:r>
        <w:rPr>
          <w:color w:val="414042"/>
          <w:w w:val="91"/>
        </w:rPr>
        <w:t>5</w:t>
      </w:r>
      <w:r>
        <w:rPr>
          <w:color w:val="414042"/>
          <w:spacing w:val="-2"/>
          <w:w w:val="91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 xml:space="preserve">y </w:t>
      </w:r>
      <w:r>
        <w:rPr>
          <w:color w:val="414042"/>
          <w:w w:val="90"/>
        </w:rPr>
        <w:t>2018.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final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files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then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retrieved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detailed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check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cleaning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sampling weights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applied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discount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non-response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low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response.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Summary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tables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ub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spacing w:line="218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spacing w:before="50"/>
        <w:ind w:left="113"/>
        <w:jc w:val="both"/>
        <w:rPr>
          <w:rFonts w:ascii="Calibri"/>
          <w:sz w:val="36"/>
        </w:rPr>
      </w:pPr>
      <w:r>
        <w:rPr>
          <w:rFonts w:ascii="Calibri"/>
          <w:color w:val="AD833B"/>
          <w:sz w:val="36"/>
        </w:rPr>
        <w:t>HOUSEHOLD CHARACTERISTICS</w:t>
      </w:r>
    </w:p>
    <w:p w:rsidR="00CE62C5" w:rsidRDefault="00280DE0">
      <w:pPr>
        <w:pStyle w:val="BodyText"/>
        <w:spacing w:before="199" w:line="218" w:lineRule="auto"/>
        <w:ind w:left="113" w:right="1697"/>
        <w:jc w:val="both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-9"/>
        </w:rPr>
        <w:t xml:space="preserve"> </w:t>
      </w:r>
      <w:r>
        <w:rPr>
          <w:color w:val="414042"/>
          <w:w w:val="91"/>
        </w:rPr>
        <w:t>fin</w:t>
      </w:r>
      <w:r>
        <w:rPr>
          <w:color w:val="414042"/>
          <w:w w:val="86"/>
        </w:rPr>
        <w:t>din</w:t>
      </w:r>
      <w:r>
        <w:rPr>
          <w:color w:val="414042"/>
          <w:spacing w:val="2"/>
          <w:w w:val="86"/>
        </w:rPr>
        <w:t>g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>d.</w:t>
      </w:r>
      <w:r>
        <w:rPr>
          <w:color w:val="414042"/>
          <w:spacing w:val="-9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 xml:space="preserve">d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6"/>
        </w:rPr>
        <w:t xml:space="preserve"> </w:t>
      </w:r>
      <w:r>
        <w:rPr>
          <w:color w:val="414042"/>
          <w:w w:val="76"/>
        </w:rPr>
        <w:t>10,000</w:t>
      </w:r>
      <w:r>
        <w:rPr>
          <w:color w:val="414042"/>
          <w:spacing w:val="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6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1"/>
          <w:w w:val="68"/>
        </w:rPr>
        <w:t>F</w:t>
      </w:r>
      <w:r>
        <w:rPr>
          <w:color w:val="414042"/>
          <w:w w:val="71"/>
        </w:rPr>
        <w:t>CS</w:t>
      </w:r>
      <w:r>
        <w:rPr>
          <w:color w:val="414042"/>
          <w:w w:val="92"/>
        </w:rPr>
        <w:t>A</w:t>
      </w:r>
      <w:r>
        <w:rPr>
          <w:color w:val="414042"/>
          <w:spacing w:val="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6"/>
        </w:rPr>
        <w:t xml:space="preserve"> </w:t>
      </w:r>
      <w:r>
        <w:rPr>
          <w:color w:val="414042"/>
          <w:w w:val="79"/>
        </w:rPr>
        <w:t>7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6"/>
        </w:rPr>
        <w:t xml:space="preserve"> </w:t>
      </w: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w w:val="76"/>
        </w:rPr>
        <w:t>9,171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3"/>
        </w:rPr>
        <w:t>s</w:t>
      </w:r>
      <w:r>
        <w:rPr>
          <w:color w:val="414042"/>
          <w:spacing w:val="1"/>
          <w:w w:val="73"/>
        </w:rPr>
        <w:t>f</w:t>
      </w:r>
      <w:r>
        <w:rPr>
          <w:color w:val="414042"/>
          <w:w w:val="89"/>
        </w:rPr>
        <w:t>ul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 xml:space="preserve">d, </w:t>
      </w:r>
      <w:r>
        <w:rPr>
          <w:color w:val="414042"/>
          <w:w w:val="95"/>
        </w:rPr>
        <w:t>yielding a response rate of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91.7%.</w:t>
      </w:r>
    </w:p>
    <w:p w:rsidR="00CE62C5" w:rsidRDefault="00280DE0">
      <w:pPr>
        <w:pStyle w:val="BodyText"/>
        <w:spacing w:before="175"/>
        <w:ind w:left="113"/>
      </w:pPr>
      <w:r>
        <w:rPr>
          <w:color w:val="DA1A32"/>
          <w:w w:val="90"/>
        </w:rPr>
        <w:t>The survey represents data collected from the head of households.</w:t>
      </w:r>
    </w:p>
    <w:p w:rsidR="00CE62C5" w:rsidRDefault="00280DE0">
      <w:pPr>
        <w:pStyle w:val="BodyText"/>
        <w:spacing w:before="194" w:line="218" w:lineRule="auto"/>
        <w:ind w:left="113" w:right="1697"/>
        <w:jc w:val="both"/>
      </w:pPr>
      <w:r>
        <w:rPr>
          <w:color w:val="414042"/>
          <w:w w:val="85"/>
        </w:rPr>
        <w:t>In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interviewed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households,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14208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14680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females.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spacing w:val="-3"/>
          <w:w w:val="85"/>
        </w:rPr>
        <w:t>From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each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household, a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household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roaster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prepared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team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comprising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members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household.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Using </w:t>
      </w:r>
      <w:r>
        <w:rPr>
          <w:color w:val="414042"/>
          <w:w w:val="73"/>
        </w:rPr>
        <w:t>a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1"/>
          <w:w w:val="90"/>
        </w:rPr>
        <w:t>dd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hin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3"/>
          <w:w w:val="91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79"/>
        </w:rPr>
        <w:t>18</w:t>
      </w:r>
      <w:r>
        <w:rPr>
          <w:color w:val="414042"/>
          <w:spacing w:val="-11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above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woman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15-49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randomly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participation in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Similarly,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elderly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resident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(aged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equal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60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years)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household too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selected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randomly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whenever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elderly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members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usual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residents 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household.Table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shows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background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characteristics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-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weighted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89"/>
        </w:rPr>
        <w:t>u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76"/>
        </w:rPr>
        <w:t>80%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85"/>
        </w:rPr>
        <w:t>usual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residents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below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49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females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being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equally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represented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across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 xml:space="preserve">the </w:t>
      </w:r>
      <w:r>
        <w:rPr>
          <w:color w:val="414042"/>
          <w:w w:val="95"/>
        </w:rPr>
        <w:t>various</w:t>
      </w:r>
      <w:r>
        <w:rPr>
          <w:color w:val="414042"/>
          <w:spacing w:val="8"/>
          <w:w w:val="95"/>
        </w:rPr>
        <w:t xml:space="preserve"> </w:t>
      </w:r>
      <w:r>
        <w:rPr>
          <w:color w:val="414042"/>
          <w:w w:val="95"/>
        </w:rPr>
        <w:t>age-groups.</w: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1" w:line="218" w:lineRule="auto"/>
        <w:ind w:left="113" w:right="1698"/>
        <w:jc w:val="both"/>
      </w:pPr>
      <w:r>
        <w:rPr>
          <w:color w:val="414042"/>
          <w:w w:val="85"/>
        </w:rPr>
        <w:t>Although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unweighted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numerical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percentage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distribution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Non-Emirati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 xml:space="preserve">population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1"/>
        </w:rPr>
        <w:t>y</w:t>
      </w:r>
      <w:r>
        <w:rPr>
          <w:color w:val="414042"/>
          <w:w w:val="84"/>
        </w:rPr>
        <w:t>ing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. </w:t>
      </w:r>
      <w:r>
        <w:rPr>
          <w:color w:val="414042"/>
          <w:w w:val="85"/>
        </w:rPr>
        <w:t>Hence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weighted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numbers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distribution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represents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national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distribution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and </w:t>
      </w:r>
      <w:r>
        <w:rPr>
          <w:color w:val="414042"/>
        </w:rPr>
        <w:t>non-Emirati</w:t>
      </w:r>
      <w:r>
        <w:rPr>
          <w:color w:val="414042"/>
          <w:spacing w:val="-43"/>
        </w:rPr>
        <w:t xml:space="preserve"> </w:t>
      </w:r>
      <w:r>
        <w:rPr>
          <w:color w:val="414042"/>
        </w:rPr>
        <w:t>population</w:t>
      </w:r>
    </w:p>
    <w:p w:rsidR="00CE62C5" w:rsidRDefault="00CE62C5">
      <w:pPr>
        <w:pStyle w:val="BodyText"/>
        <w:spacing w:before="4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698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representation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various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Emirates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household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follows</w:t>
      </w:r>
      <w:r>
        <w:rPr>
          <w:color w:val="414042"/>
          <w:spacing w:val="-20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national 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8"/>
        </w:rPr>
        <w:t>bu-D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68"/>
        </w:rPr>
        <w:t>i,</w:t>
      </w:r>
      <w:r>
        <w:rPr>
          <w:color w:val="414042"/>
          <w:spacing w:val="-12"/>
        </w:rPr>
        <w:t xml:space="preserve"> </w:t>
      </w:r>
      <w:r>
        <w:rPr>
          <w:color w:val="414042"/>
          <w:w w:val="88"/>
        </w:rPr>
        <w:t>Du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61"/>
        </w:rPr>
        <w:t>S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rj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0"/>
        </w:rPr>
        <w:t>h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w w:val="92"/>
        </w:rPr>
        <w:t>(m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</w:rPr>
        <w:t xml:space="preserve"> </w:t>
      </w:r>
      <w:r>
        <w:rPr>
          <w:color w:val="414042"/>
          <w:w w:val="79"/>
        </w:rPr>
        <w:t>85%)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1"/>
          <w:w w:val="90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91"/>
        </w:rPr>
        <w:t>N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96"/>
        <w:ind w:left="113"/>
      </w:pPr>
      <w:r>
        <w:rPr>
          <w:color w:val="DA1A32"/>
          <w:w w:val="90"/>
        </w:rPr>
        <w:t>Literacy rate:</w:t>
      </w:r>
    </w:p>
    <w:p w:rsidR="00CE62C5" w:rsidRDefault="00280DE0">
      <w:pPr>
        <w:pStyle w:val="BodyText"/>
        <w:spacing w:before="214" w:line="218" w:lineRule="auto"/>
        <w:ind w:left="113" w:right="1697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overall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weighted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literacy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rate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99.5%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males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85"/>
        </w:rPr>
        <w:t>females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having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received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formal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education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above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primary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grade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50%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 xml:space="preserve">household </w:t>
      </w:r>
      <w:r>
        <w:rPr>
          <w:color w:val="414042"/>
          <w:w w:val="95"/>
        </w:rPr>
        <w:t>members having bachelor’s degree or</w:t>
      </w:r>
      <w:r>
        <w:rPr>
          <w:color w:val="414042"/>
          <w:spacing w:val="-11"/>
          <w:w w:val="95"/>
        </w:rPr>
        <w:t xml:space="preserve"> </w:t>
      </w:r>
      <w:r>
        <w:rPr>
          <w:color w:val="414042"/>
          <w:spacing w:val="-3"/>
          <w:w w:val="95"/>
        </w:rPr>
        <w:t>higher.</w:t>
      </w:r>
    </w:p>
    <w:p w:rsidR="00CE62C5" w:rsidRDefault="00280DE0">
      <w:pPr>
        <w:pStyle w:val="BodyText"/>
        <w:spacing w:before="177"/>
        <w:ind w:left="113"/>
      </w:pPr>
      <w:r>
        <w:rPr>
          <w:color w:val="DA1A32"/>
          <w:w w:val="95"/>
        </w:rPr>
        <w:t>Health insurance coverage:</w:t>
      </w:r>
    </w:p>
    <w:p w:rsidR="00CE62C5" w:rsidRDefault="00280DE0">
      <w:pPr>
        <w:pStyle w:val="BodyText"/>
        <w:spacing w:before="174"/>
        <w:ind w:left="113"/>
      </w:pPr>
      <w:r>
        <w:rPr>
          <w:color w:val="414042"/>
          <w:w w:val="95"/>
        </w:rPr>
        <w:t>More than 88% of the household members had health insurance.</w:t>
      </w:r>
    </w:p>
    <w:p w:rsidR="00CE62C5" w:rsidRDefault="00CE62C5">
      <w:pPr>
        <w:pStyle w:val="BodyText"/>
        <w:rPr>
          <w:sz w:val="26"/>
        </w:rPr>
      </w:pPr>
    </w:p>
    <w:p w:rsidR="00CE62C5" w:rsidRDefault="00280DE0">
      <w:pPr>
        <w:pStyle w:val="Heading2"/>
        <w:numPr>
          <w:ilvl w:val="1"/>
          <w:numId w:val="8"/>
        </w:numPr>
        <w:tabs>
          <w:tab w:val="left" w:pos="833"/>
          <w:tab w:val="left" w:pos="834"/>
        </w:tabs>
        <w:spacing w:before="185"/>
        <w:ind w:hanging="721"/>
        <w:jc w:val="left"/>
      </w:pPr>
      <w:bookmarkStart w:id="19" w:name="_TOC_250010"/>
      <w:r>
        <w:rPr>
          <w:color w:val="AD833B"/>
        </w:rPr>
        <w:t>Demographics of household</w:t>
      </w:r>
      <w:r>
        <w:rPr>
          <w:color w:val="AD833B"/>
          <w:spacing w:val="-17"/>
        </w:rPr>
        <w:t xml:space="preserve"> </w:t>
      </w:r>
      <w:bookmarkEnd w:id="19"/>
      <w:r>
        <w:rPr>
          <w:color w:val="AD833B"/>
        </w:rPr>
        <w:t>population</w:t>
      </w:r>
    </w:p>
    <w:p w:rsidR="00CE62C5" w:rsidRDefault="00CE62C5">
      <w:pPr>
        <w:pStyle w:val="BodyText"/>
        <w:spacing w:before="5"/>
        <w:rPr>
          <w:rFonts w:ascii="Calibri"/>
          <w:b/>
          <w:sz w:val="22"/>
        </w:rPr>
      </w:pPr>
    </w:p>
    <w:p w:rsidR="00CE62C5" w:rsidRDefault="00280DE0">
      <w:pPr>
        <w:pStyle w:val="BodyText"/>
        <w:ind w:left="113"/>
      </w:pPr>
      <w:r>
        <w:rPr>
          <w:color w:val="DA1A32"/>
          <w:w w:val="95"/>
        </w:rPr>
        <w:t>Table 1. Distribution of household survey respondents</w:t>
      </w:r>
    </w:p>
    <w:p w:rsidR="00CE62C5" w:rsidRDefault="00CE62C5">
      <w:pPr>
        <w:pStyle w:val="BodyText"/>
        <w:spacing w:before="3"/>
        <w:rPr>
          <w:sz w:val="17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605"/>
        <w:gridCol w:w="808"/>
        <w:gridCol w:w="808"/>
        <w:gridCol w:w="808"/>
        <w:gridCol w:w="808"/>
        <w:gridCol w:w="808"/>
        <w:gridCol w:w="808"/>
        <w:gridCol w:w="808"/>
        <w:gridCol w:w="808"/>
      </w:tblGrid>
      <w:tr w:rsidR="00CE62C5">
        <w:trPr>
          <w:trHeight w:val="1695"/>
        </w:trPr>
        <w:tc>
          <w:tcPr>
            <w:tcW w:w="9069" w:type="dxa"/>
            <w:gridSpan w:val="9"/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tabs>
                <w:tab w:val="left" w:pos="4701"/>
                <w:tab w:val="left" w:pos="6412"/>
                <w:tab w:val="left" w:pos="7932"/>
              </w:tabs>
              <w:ind w:left="318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  <w:p w:rsidR="00CE62C5" w:rsidRDefault="00280DE0">
            <w:pPr>
              <w:pStyle w:val="TableParagraph"/>
              <w:spacing w:before="132"/>
              <w:ind w:left="92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Variable</w:t>
            </w:r>
          </w:p>
          <w:p w:rsidR="00CE62C5" w:rsidRDefault="00280DE0">
            <w:pPr>
              <w:pStyle w:val="TableParagraph"/>
              <w:tabs>
                <w:tab w:val="left" w:pos="3525"/>
                <w:tab w:val="left" w:pos="4334"/>
                <w:tab w:val="left" w:pos="5141"/>
                <w:tab w:val="left" w:pos="6029"/>
                <w:tab w:val="left" w:pos="6834"/>
                <w:tab w:val="left" w:pos="7644"/>
                <w:tab w:val="left" w:pos="8450"/>
              </w:tabs>
              <w:spacing w:before="132"/>
              <w:ind w:left="27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UW</w:t>
            </w:r>
            <w:r>
              <w:rPr>
                <w:rFonts w:ascii="Calibri"/>
                <w:color w:val="FFFFFF"/>
                <w:spacing w:val="-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N</w:t>
            </w:r>
            <w:r>
              <w:rPr>
                <w:rFonts w:ascii="Calibri"/>
                <w:color w:val="FFFFFF"/>
                <w:sz w:val="24"/>
              </w:rPr>
              <w:tab/>
              <w:t>UW</w:t>
            </w:r>
            <w:r>
              <w:rPr>
                <w:rFonts w:ascii="Calibri"/>
                <w:color w:val="FFFFFF"/>
                <w:spacing w:val="-8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%</w:t>
            </w:r>
            <w:r>
              <w:rPr>
                <w:rFonts w:ascii="Calibri"/>
                <w:color w:val="FFFFFF"/>
                <w:sz w:val="24"/>
              </w:rPr>
              <w:tab/>
              <w:t>UW</w:t>
            </w:r>
            <w:r>
              <w:rPr>
                <w:rFonts w:ascii="Calibri"/>
                <w:color w:val="FFFFFF"/>
                <w:spacing w:val="-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N</w:t>
            </w:r>
            <w:r>
              <w:rPr>
                <w:rFonts w:ascii="Calibri"/>
                <w:color w:val="FFFFFF"/>
                <w:sz w:val="24"/>
              </w:rPr>
              <w:tab/>
              <w:t>UW</w:t>
            </w:r>
            <w:r>
              <w:rPr>
                <w:rFonts w:ascii="Calibri"/>
                <w:color w:val="FFFFFF"/>
                <w:spacing w:val="-8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%</w:t>
            </w:r>
            <w:r>
              <w:rPr>
                <w:rFonts w:ascii="Calibri"/>
                <w:color w:val="FFFFFF"/>
                <w:sz w:val="24"/>
              </w:rPr>
              <w:tab/>
              <w:t>W</w:t>
            </w:r>
            <w:r>
              <w:rPr>
                <w:rFonts w:ascii="Calibri"/>
                <w:color w:val="FFFFFF"/>
                <w:spacing w:val="-4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N</w:t>
            </w:r>
            <w:r>
              <w:rPr>
                <w:rFonts w:ascii="Calibri"/>
                <w:color w:val="FFFFFF"/>
                <w:sz w:val="24"/>
              </w:rPr>
              <w:tab/>
              <w:t>W</w:t>
            </w:r>
            <w:r>
              <w:rPr>
                <w:rFonts w:ascii="Calibri"/>
                <w:color w:val="FFFFFF"/>
                <w:spacing w:val="-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%</w:t>
            </w:r>
            <w:r>
              <w:rPr>
                <w:rFonts w:ascii="Calibri"/>
                <w:color w:val="FFFFFF"/>
                <w:sz w:val="24"/>
              </w:rPr>
              <w:tab/>
              <w:t>W</w:t>
            </w:r>
            <w:r>
              <w:rPr>
                <w:rFonts w:ascii="Calibri"/>
                <w:color w:val="FFFFFF"/>
                <w:spacing w:val="-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N</w:t>
            </w:r>
            <w:r>
              <w:rPr>
                <w:rFonts w:ascii="Calibri"/>
                <w:color w:val="FFFFFF"/>
                <w:sz w:val="24"/>
              </w:rPr>
              <w:tab/>
              <w:t>W</w:t>
            </w:r>
            <w:r>
              <w:rPr>
                <w:rFonts w:ascii="Calibri"/>
                <w:color w:val="FFFFFF"/>
                <w:spacing w:val="-6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%</w:t>
            </w:r>
          </w:p>
        </w:tc>
      </w:tr>
      <w:tr w:rsidR="00CE62C5">
        <w:trPr>
          <w:trHeight w:val="420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78"/>
              <w:ind w:left="11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Age Group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8"/>
              <w:ind w:left="11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Less than one year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1 - 4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9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9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1196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8.1%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5 - 9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19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1823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19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1499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8"/>
              <w:ind w:left="1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10.2%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60" w:right="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605"/>
        <w:gridCol w:w="808"/>
        <w:gridCol w:w="808"/>
        <w:gridCol w:w="808"/>
        <w:gridCol w:w="808"/>
        <w:gridCol w:w="808"/>
        <w:gridCol w:w="808"/>
        <w:gridCol w:w="808"/>
        <w:gridCol w:w="808"/>
      </w:tblGrid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10 - 14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1667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1487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1233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right="19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8.4%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15 - 19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1229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1140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4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5.9%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20 - 24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1075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5.3%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25 - 29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1048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1694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1554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10.6%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30 - 34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1984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1974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13.4%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35 - 39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1684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1745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11.9%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40 - 44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1244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1302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1320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1293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8.8%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45 - 49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1074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1082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1024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7.0%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50 - 54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623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3.5%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55 - 59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448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2.3%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60 - 64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1.2%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65 - 69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70 - 74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0.5%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75 - 79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80 - 84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85+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</w:tr>
      <w:tr w:rsidR="00CE62C5">
        <w:trPr>
          <w:trHeight w:val="420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7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Marital Status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married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3014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2843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2209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2012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19.0%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Currently married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7641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70.5%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8203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7456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8179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77.1%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6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Divorced /separated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1.7%</w:t>
            </w:r>
          </w:p>
        </w:tc>
      </w:tr>
      <w:tr w:rsidR="00CE62C5">
        <w:trPr>
          <w:trHeight w:val="420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Widowed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492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2.2%</w:t>
            </w:r>
          </w:p>
        </w:tc>
      </w:tr>
      <w:tr w:rsidR="00CE62C5">
        <w:trPr>
          <w:trHeight w:val="420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76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 not know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82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76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0.0%</w:t>
            </w:r>
          </w:p>
        </w:tc>
      </w:tr>
      <w:tr w:rsidR="00CE62C5">
        <w:trPr>
          <w:trHeight w:val="420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76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Emirate of residence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8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Abu Dhabi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left="8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4994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left="8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5228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left="8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left="8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4956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left="8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4999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8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34.0%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Dubai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5" w:right="6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4140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4407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5039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5472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37.3%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7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Sharjah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2046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2039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12.2%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2361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2319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15.8%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Ajman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7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1310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797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5.4%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7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Umm al-Quwain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956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1.1%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Ras Al Khaimah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1564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578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3.9%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7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Fujairah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1222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2.4%</w:t>
            </w:r>
          </w:p>
        </w:tc>
      </w:tr>
      <w:tr w:rsidR="00CE62C5">
        <w:trPr>
          <w:trHeight w:val="442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87"/>
              <w:ind w:left="121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Nationality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7"/>
              <w:ind w:left="121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Emirati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7043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7585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2074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left="85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2279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7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15.5%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Non-Emirati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9097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56.4%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7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9141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12135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5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85.4%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12405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84.5%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416" style="position:absolute;margin-left:540.65pt;margin-top:796.35pt;width:21.95pt;height:21.1pt;z-index:-321714176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415" type="#_x0000_t202" style="position:absolute;margin-left:546.65pt;margin-top:642.75pt;width:11.15pt;height:140.65pt;z-index:25181388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111"/>
          <w:footerReference w:type="default" r:id="rId112"/>
          <w:pgSz w:w="11910" w:h="16840"/>
          <w:pgMar w:top="1120" w:right="0" w:bottom="700" w:left="1020" w:header="0" w:footer="505" w:gutter="0"/>
          <w:pgNumType w:start="37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605"/>
        <w:gridCol w:w="808"/>
        <w:gridCol w:w="808"/>
        <w:gridCol w:w="808"/>
        <w:gridCol w:w="808"/>
        <w:gridCol w:w="808"/>
        <w:gridCol w:w="808"/>
        <w:gridCol w:w="808"/>
        <w:gridCol w:w="808"/>
      </w:tblGrid>
      <w:tr w:rsidR="00CE62C5">
        <w:trPr>
          <w:trHeight w:val="442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Education Level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educated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9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Pre-Primary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2.5%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Primary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3.7%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Lower secondary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2372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2248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1755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right="1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13.7%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Upper secondary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1721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1634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1276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9.6%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113"/>
              <w:jc w:val="left"/>
            </w:pPr>
            <w:r>
              <w:rPr>
                <w:color w:val="58595B"/>
                <w:w w:val="90"/>
              </w:rPr>
              <w:t>Post-secondary non-tertiary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2513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2460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12.6%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Short-cycle tertiary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4.3%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Bachelor’s or equivalent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5.1%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Master’s or equivalent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4192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4715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4503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4889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38.1%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Doctoral or equivalent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1088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8.7%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Not elsewhere classified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Refused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5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Don’t Know</w:t>
            </w:r>
          </w:p>
        </w:tc>
        <w:tc>
          <w:tcPr>
            <w:tcW w:w="808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808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808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808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0.0%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Health Insurance Coverage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14396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89.2%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14718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88.0%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12612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88.8%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12833</w:t>
            </w:r>
          </w:p>
        </w:tc>
        <w:tc>
          <w:tcPr>
            <w:tcW w:w="808" w:type="dxa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87.4%</w:t>
            </w:r>
          </w:p>
        </w:tc>
      </w:tr>
      <w:tr w:rsidR="00CE62C5">
        <w:trPr>
          <w:trHeight w:val="442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85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Household population structure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Total 15-49 years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8478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9953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7686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9229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right="1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87.8%</w:t>
            </w:r>
          </w:p>
        </w:tc>
      </w:tr>
      <w:tr w:rsidR="00CE62C5">
        <w:trPr>
          <w:trHeight w:val="442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8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Total 50-59 years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1372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1352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85"/>
              <w:ind w:right="19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8.0%</w:t>
            </w:r>
          </w:p>
        </w:tc>
      </w:tr>
      <w:tr w:rsidR="00CE62C5">
        <w:trPr>
          <w:trHeight w:val="442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Total 60 years and above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85"/>
              <w:ind w:right="19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4.1%</w:t>
            </w:r>
          </w:p>
        </w:tc>
      </w:tr>
    </w:tbl>
    <w:p w:rsidR="00CE62C5" w:rsidRDefault="00280DE0">
      <w:pPr>
        <w:pStyle w:val="BodyText"/>
        <w:spacing w:line="254" w:lineRule="exact"/>
        <w:ind w:left="117"/>
      </w:pPr>
      <w:r>
        <w:rPr>
          <w:color w:val="414042"/>
        </w:rPr>
        <w:t>UW = Unweighted; W = Weighted numbers and percentage</w:t>
      </w:r>
    </w:p>
    <w:p w:rsidR="00CE62C5" w:rsidRDefault="00CE62C5">
      <w:pPr>
        <w:spacing w:line="254" w:lineRule="exact"/>
        <w:sectPr w:rsidR="00CE62C5">
          <w:pgSz w:w="11910" w:h="16840"/>
          <w:pgMar w:top="11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9"/>
        <w:ind w:left="762"/>
        <w:rPr>
          <w:rFonts w:ascii="Calibri"/>
        </w:rPr>
      </w:pPr>
      <w:r>
        <w:rPr>
          <w:rFonts w:ascii="Calibri"/>
          <w:color w:val="58595B"/>
        </w:rPr>
        <w:t>Age-Gender Pyramid of all respondents in surveyed households in UAE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rPr>
          <w:rFonts w:ascii="Calibri"/>
          <w:sz w:val="20"/>
        </w:rPr>
        <w:sectPr w:rsidR="00CE62C5">
          <w:pgSz w:w="11910" w:h="16840"/>
          <w:pgMar w:top="1060" w:right="0" w:bottom="700" w:left="1020" w:header="0" w:footer="505" w:gutter="0"/>
          <w:cols w:space="720"/>
        </w:sectPr>
      </w:pPr>
    </w:p>
    <w:p w:rsidR="00CE62C5" w:rsidRDefault="00CE62C5">
      <w:pPr>
        <w:pStyle w:val="BodyText"/>
        <w:spacing w:before="8"/>
        <w:rPr>
          <w:rFonts w:ascii="Calibri"/>
          <w:sz w:val="23"/>
        </w:rPr>
      </w:pPr>
    </w:p>
    <w:p w:rsidR="00CE62C5" w:rsidRDefault="00280DE0">
      <w:pPr>
        <w:spacing w:before="1"/>
        <w:jc w:val="right"/>
        <w:rPr>
          <w:rFonts w:ascii="Calibri"/>
          <w:b/>
          <w:sz w:val="14"/>
        </w:rPr>
      </w:pPr>
      <w:r>
        <w:pict>
          <v:shape id="_x0000_s1414" type="#_x0000_t202" style="position:absolute;left:0;text-align:left;margin-left:104.6pt;margin-top:4.6pt;width:398.45pt;height:43.5pt;z-index:251839488;mso-position-horizontal-relative:page" filled="f" stroked="f">
            <v:textbox inset="0,0,0,0">
              <w:txbxContent>
                <w:tbl>
                  <w:tblPr>
                    <w:tblW w:w="0" w:type="auto"/>
                    <w:tblInd w:w="7" w:type="dxa"/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2294"/>
                    <w:gridCol w:w="2205"/>
                    <w:gridCol w:w="70"/>
                    <w:gridCol w:w="163"/>
                    <w:gridCol w:w="1849"/>
                    <w:gridCol w:w="96"/>
                    <w:gridCol w:w="748"/>
                    <w:gridCol w:w="96"/>
                    <w:gridCol w:w="438"/>
                    <w:gridCol w:w="360"/>
                  </w:tblGrid>
                  <w:tr w:rsidR="00CE62C5">
                    <w:trPr>
                      <w:trHeight w:val="149"/>
                    </w:trPr>
                    <w:tc>
                      <w:tcPr>
                        <w:tcW w:w="2294" w:type="dxa"/>
                      </w:tcPr>
                      <w:p w:rsidR="00CE62C5" w:rsidRDefault="00280DE0">
                        <w:pPr>
                          <w:pStyle w:val="TableParagraph"/>
                          <w:spacing w:line="127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85+</w:t>
                        </w:r>
                      </w:p>
                    </w:tc>
                    <w:tc>
                      <w:tcPr>
                        <w:tcW w:w="2205" w:type="dxa"/>
                        <w:tcBorders>
                          <w:righ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70" w:type="dxa"/>
                        <w:tcBorders>
                          <w:left w:val="single" w:sz="34" w:space="0" w:color="00BDCD"/>
                          <w:righ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lef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6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8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96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280DE0">
                        <w:pPr>
                          <w:pStyle w:val="TableParagraph"/>
                          <w:spacing w:line="122" w:lineRule="exact"/>
                          <w:ind w:left="31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Male</w:t>
                        </w:r>
                      </w:p>
                    </w:tc>
                  </w:tr>
                  <w:tr w:rsidR="00CE62C5">
                    <w:trPr>
                      <w:trHeight w:val="232"/>
                    </w:trPr>
                    <w:tc>
                      <w:tcPr>
                        <w:tcW w:w="2294" w:type="dxa"/>
                      </w:tcPr>
                      <w:p w:rsidR="00CE62C5" w:rsidRDefault="00280DE0">
                        <w:pPr>
                          <w:pStyle w:val="TableParagraph"/>
                          <w:spacing w:before="12" w:line="200" w:lineRule="exact"/>
                          <w:ind w:left="65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80 - 84</w:t>
                        </w:r>
                      </w:p>
                    </w:tc>
                    <w:tc>
                      <w:tcPr>
                        <w:tcW w:w="2205" w:type="dxa"/>
                        <w:tcBorders>
                          <w:right w:val="single" w:sz="34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before="13"/>
                          <w:ind w:right="91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0.1%</w:t>
                        </w:r>
                      </w:p>
                    </w:tc>
                    <w:tc>
                      <w:tcPr>
                        <w:tcW w:w="70" w:type="dxa"/>
                        <w:tcBorders>
                          <w:left w:val="single" w:sz="34" w:space="0" w:color="00BDCD"/>
                          <w:righ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lef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6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849" w:type="dxa"/>
                      </w:tcPr>
                      <w:p w:rsidR="00CE62C5" w:rsidRDefault="00280DE0">
                        <w:pPr>
                          <w:pStyle w:val="TableParagraph"/>
                          <w:spacing w:before="12"/>
                          <w:ind w:left="14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0.1%</w:t>
                        </w: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229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0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8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10"/>
                    </w:trPr>
                    <w:tc>
                      <w:tcPr>
                        <w:tcW w:w="2294" w:type="dxa"/>
                      </w:tcPr>
                      <w:p w:rsidR="00CE62C5" w:rsidRDefault="00280DE0">
                        <w:pPr>
                          <w:pStyle w:val="TableParagraph"/>
                          <w:spacing w:line="190" w:lineRule="exact"/>
                          <w:ind w:left="65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75 - 79</w:t>
                        </w:r>
                      </w:p>
                    </w:tc>
                    <w:tc>
                      <w:tcPr>
                        <w:tcW w:w="2205" w:type="dxa"/>
                        <w:tcBorders>
                          <w:righ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2" w:lineRule="exact"/>
                          <w:ind w:right="113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0.2%</w:t>
                        </w:r>
                      </w:p>
                    </w:tc>
                    <w:tc>
                      <w:tcPr>
                        <w:tcW w:w="7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849" w:type="dxa"/>
                        <w:tcBorders>
                          <w:lef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2" w:lineRule="exact"/>
                          <w:ind w:left="14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0.3%</w:t>
                        </w: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73"/>
                    </w:trPr>
                    <w:tc>
                      <w:tcPr>
                        <w:tcW w:w="229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0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8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160"/>
                    </w:trPr>
                    <w:tc>
                      <w:tcPr>
                        <w:tcW w:w="2294" w:type="dxa"/>
                      </w:tcPr>
                      <w:p w:rsidR="00CE62C5" w:rsidRDefault="00280DE0">
                        <w:pPr>
                          <w:pStyle w:val="TableParagraph"/>
                          <w:spacing w:line="140" w:lineRule="exact"/>
                          <w:ind w:left="65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70 - 74</w:t>
                        </w:r>
                      </w:p>
                    </w:tc>
                    <w:tc>
                      <w:tcPr>
                        <w:tcW w:w="2205" w:type="dxa"/>
                      </w:tcPr>
                      <w:p w:rsidR="00CE62C5" w:rsidRDefault="00280DE0">
                        <w:pPr>
                          <w:pStyle w:val="TableParagraph"/>
                          <w:spacing w:line="133" w:lineRule="exact"/>
                          <w:ind w:right="230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0.5%</w:t>
                        </w:r>
                      </w:p>
                    </w:tc>
                    <w:tc>
                      <w:tcPr>
                        <w:tcW w:w="7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16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1849" w:type="dxa"/>
                      </w:tcPr>
                      <w:p w:rsidR="00CE62C5" w:rsidRDefault="00280DE0">
                        <w:pPr>
                          <w:pStyle w:val="TableParagraph"/>
                          <w:spacing w:line="132" w:lineRule="exact"/>
                          <w:ind w:left="167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0.6%</w:t>
                        </w: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  <w:tc>
                      <w:tcPr>
                        <w:tcW w:w="43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0"/>
                          </w:rPr>
                        </w:pP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58595B"/>
          <w:w w:val="90"/>
          <w:sz w:val="14"/>
        </w:rPr>
        <w:t>0.1%</w:t>
      </w:r>
    </w:p>
    <w:p w:rsidR="00CE62C5" w:rsidRDefault="00280DE0">
      <w:pPr>
        <w:pStyle w:val="BodyText"/>
        <w:spacing w:before="8"/>
        <w:rPr>
          <w:rFonts w:ascii="Calibri"/>
          <w:b/>
          <w:sz w:val="23"/>
        </w:rPr>
      </w:pPr>
      <w:r>
        <w:br w:type="column"/>
      </w:r>
    </w:p>
    <w:p w:rsidR="00CE62C5" w:rsidRDefault="00280DE0">
      <w:pPr>
        <w:spacing w:before="1"/>
        <w:ind w:left="361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0.1%</w:t>
      </w:r>
    </w:p>
    <w:p w:rsidR="00CE62C5" w:rsidRDefault="00280DE0">
      <w:pPr>
        <w:pStyle w:val="BodyText"/>
        <w:spacing w:before="10"/>
        <w:rPr>
          <w:rFonts w:ascii="Calibri"/>
          <w:b/>
          <w:sz w:val="21"/>
        </w:rPr>
      </w:pPr>
      <w:r>
        <w:br w:type="column"/>
      </w:r>
    </w:p>
    <w:p w:rsidR="00CE62C5" w:rsidRDefault="00280DE0">
      <w:pPr>
        <w:ind w:left="1623" w:right="2552"/>
        <w:jc w:val="center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Female</w:t>
      </w:r>
    </w:p>
    <w:p w:rsidR="00CE62C5" w:rsidRDefault="00CE62C5">
      <w:pPr>
        <w:jc w:val="center"/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3" w:space="720" w:equalWidth="0">
            <w:col w:w="5435" w:space="40"/>
            <w:col w:w="626" w:space="39"/>
            <w:col w:w="4750"/>
          </w:cols>
        </w:sect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9"/>
        <w:rPr>
          <w:rFonts w:ascii="Calibri"/>
          <w:sz w:val="19"/>
        </w:rPr>
      </w:pPr>
    </w:p>
    <w:p w:rsidR="00CE62C5" w:rsidRDefault="00CE62C5">
      <w:pPr>
        <w:rPr>
          <w:rFonts w:ascii="Calibri"/>
          <w:sz w:val="19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90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65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69</w:t>
      </w:r>
    </w:p>
    <w:p w:rsidR="00CE62C5" w:rsidRDefault="00280DE0">
      <w:pPr>
        <w:spacing w:before="34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60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64</w:t>
      </w:r>
    </w:p>
    <w:p w:rsidR="00CE62C5" w:rsidRDefault="00280DE0">
      <w:pPr>
        <w:spacing w:before="35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55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59</w:t>
      </w:r>
    </w:p>
    <w:p w:rsidR="00CE62C5" w:rsidRDefault="00280DE0">
      <w:pPr>
        <w:spacing w:before="34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50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54</w:t>
      </w:r>
    </w:p>
    <w:p w:rsidR="00CE62C5" w:rsidRDefault="00280DE0">
      <w:pPr>
        <w:spacing w:before="35"/>
        <w:jc w:val="right"/>
        <w:rPr>
          <w:rFonts w:ascii="Calibri"/>
          <w:sz w:val="18"/>
        </w:rPr>
      </w:pPr>
      <w:r>
        <w:pict>
          <v:shape id="_x0000_s1413" type="#_x0000_t202" style="position:absolute;left:0;text-align:left;margin-left:89.15pt;margin-top:7.05pt;width:12.45pt;height:43pt;z-index:251837440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8"/>
                    <w:ind w:left="20"/>
                    <w:rPr>
                      <w:rFonts w:ascii="Calibri"/>
                      <w:sz w:val="18"/>
                    </w:rPr>
                  </w:pPr>
                  <w:r>
                    <w:rPr>
                      <w:rFonts w:ascii="Calibri"/>
                      <w:color w:val="58595B"/>
                      <w:sz w:val="18"/>
                    </w:rPr>
                    <w:t>Age</w:t>
                  </w:r>
                  <w:r>
                    <w:rPr>
                      <w:rFonts w:ascii="Calibri"/>
                      <w:color w:val="58595B"/>
                      <w:spacing w:val="-23"/>
                      <w:sz w:val="18"/>
                    </w:rPr>
                    <w:t xml:space="preserve"> </w:t>
                  </w:r>
                  <w:r>
                    <w:rPr>
                      <w:rFonts w:ascii="Calibri"/>
                      <w:color w:val="58595B"/>
                      <w:sz w:val="18"/>
                    </w:rPr>
                    <w:t>Groups</w:t>
                  </w:r>
                </w:p>
              </w:txbxContent>
            </v:textbox>
            <w10:wrap anchorx="page"/>
          </v:shape>
        </w:pict>
      </w:r>
      <w:r>
        <w:rPr>
          <w:rFonts w:ascii="Calibri"/>
          <w:color w:val="58595B"/>
          <w:sz w:val="18"/>
        </w:rPr>
        <w:t>45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49</w:t>
      </w:r>
    </w:p>
    <w:p w:rsidR="00CE62C5" w:rsidRDefault="00280DE0">
      <w:pPr>
        <w:spacing w:before="35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40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44</w:t>
      </w:r>
    </w:p>
    <w:p w:rsidR="00CE62C5" w:rsidRDefault="00280DE0">
      <w:pPr>
        <w:spacing w:before="34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35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39</w:t>
      </w:r>
    </w:p>
    <w:p w:rsidR="00CE62C5" w:rsidRDefault="00280DE0">
      <w:pPr>
        <w:pStyle w:val="BodyText"/>
        <w:rPr>
          <w:rFonts w:ascii="Calibri"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spacing w:before="5"/>
        <w:rPr>
          <w:rFonts w:ascii="Calibri"/>
          <w:sz w:val="20"/>
        </w:rPr>
      </w:pPr>
    </w:p>
    <w:p w:rsidR="00CE62C5" w:rsidRDefault="00280DE0">
      <w:pPr>
        <w:ind w:left="464"/>
        <w:rPr>
          <w:rFonts w:ascii="Calibri"/>
          <w:b/>
          <w:sz w:val="14"/>
        </w:rPr>
      </w:pPr>
      <w:r>
        <w:pict>
          <v:group id="_x0000_s1410" style="position:absolute;left:0;text-align:left;margin-left:156.25pt;margin-top:14.65pt;width:302.95pt;height:8.05pt;z-index:251828224;mso-position-horizontal-relative:page" coordorigin="3125,293" coordsize="6059,161">
            <v:rect id="_x0000_s1412" style="position:absolute;left:3124;top:292;width:3531;height:161" fillcolor="#ed1d24" stroked="f"/>
            <v:rect id="_x0000_s1411" style="position:absolute;left:6654;top:292;width:2529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11.9%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7"/>
        <w:rPr>
          <w:rFonts w:ascii="Calibri"/>
          <w:b/>
          <w:sz w:val="15"/>
        </w:rPr>
      </w:pPr>
    </w:p>
    <w:p w:rsidR="00CE62C5" w:rsidRDefault="00280DE0">
      <w:pPr>
        <w:ind w:left="430"/>
        <w:rPr>
          <w:rFonts w:ascii="Calibri"/>
          <w:b/>
          <w:sz w:val="14"/>
        </w:rPr>
      </w:pPr>
      <w:r>
        <w:pict>
          <v:group id="_x0000_s1407" style="position:absolute;left:0;text-align:left;margin-left:177.9pt;margin-top:14.65pt;width:292.3pt;height:8.05pt;z-index:251829248;mso-position-horizontal-relative:page" coordorigin="3558,293" coordsize="5846,161">
            <v:rect id="_x0000_s1409" style="position:absolute;left:3558;top:292;width:3097;height:161" fillcolor="#ed1d24" stroked="f"/>
            <v:rect id="_x0000_s1408" style="position:absolute;left:6654;top:292;width:2749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8.8%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280DE0">
      <w:pPr>
        <w:spacing w:before="131"/>
        <w:ind w:left="150"/>
        <w:rPr>
          <w:rFonts w:ascii="Calibri"/>
          <w:b/>
          <w:sz w:val="14"/>
        </w:rPr>
      </w:pPr>
      <w:r>
        <w:pict>
          <v:group id="_x0000_s1404" style="position:absolute;left:0;text-align:left;margin-left:218.1pt;margin-top:21.2pt;width:233.4pt;height:8.05pt;z-index:251830272;mso-position-horizontal-relative:page" coordorigin="4362,424" coordsize="4668,161">
            <v:rect id="_x0000_s1406" style="position:absolute;left:4362;top:423;width:2293;height:161" fillcolor="#ed1d24" stroked="f"/>
            <v:rect id="_x0000_s1405" style="position:absolute;left:6654;top:423;width:2376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7.0%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11"/>
        <w:rPr>
          <w:rFonts w:ascii="Calibri"/>
          <w:b/>
          <w:sz w:val="21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3.5%</w:t>
      </w:r>
    </w:p>
    <w:p w:rsidR="00CE62C5" w:rsidRDefault="00280DE0">
      <w:pPr>
        <w:spacing w:before="91"/>
        <w:ind w:left="379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w w:val="90"/>
          <w:sz w:val="14"/>
        </w:rPr>
        <w:t>0.9%</w:t>
      </w:r>
    </w:p>
    <w:p w:rsidR="00CE62C5" w:rsidRDefault="00280DE0">
      <w:pPr>
        <w:spacing w:before="83"/>
        <w:ind w:left="282"/>
        <w:rPr>
          <w:rFonts w:ascii="Calibri"/>
          <w:b/>
          <w:sz w:val="14"/>
        </w:rPr>
      </w:pPr>
      <w:r>
        <w:rPr>
          <w:rFonts w:ascii="Calibri"/>
          <w:b/>
          <w:color w:val="58595B"/>
          <w:sz w:val="14"/>
        </w:rPr>
        <w:t>1.2%</w:t>
      </w:r>
    </w:p>
    <w:p w:rsidR="00CE62C5" w:rsidRDefault="00280DE0">
      <w:pPr>
        <w:spacing w:before="83"/>
        <w:ind w:left="34"/>
        <w:rPr>
          <w:rFonts w:ascii="Calibri"/>
          <w:b/>
          <w:sz w:val="14"/>
        </w:rPr>
      </w:pPr>
      <w:r>
        <w:pict>
          <v:group id="_x0000_s1401" style="position:absolute;left:0;text-align:left;margin-left:286.8pt;margin-top:18.8pt;width:117.2pt;height:8.05pt;z-index:251832320;mso-position-horizontal-relative:page" coordorigin="5736,376" coordsize="2344,161">
            <v:rect id="_x0000_s1403" style="position:absolute;left:5736;top:375;width:919;height:161" fillcolor="#ed1d24" stroked="f"/>
            <v:rect id="_x0000_s1402" style="position:absolute;left:6654;top:375;width:1425;height:161" fillcolor="#00bdcd" stroked="f"/>
            <w10:wrap anchorx="page"/>
          </v:group>
        </w:pict>
      </w:r>
      <w:r>
        <w:pict>
          <v:group id="_x0000_s1398" style="position:absolute;left:0;text-align:left;margin-left:304pt;margin-top:6.05pt;width:79pt;height:8.05pt;z-index:251833344;mso-position-horizontal-relative:page" coordorigin="6080,121" coordsize="1580,161">
            <v:rect id="_x0000_s1400" style="position:absolute;left:6079;top:121;width:575;height:161" fillcolor="#ed1d24" stroked="f"/>
            <v:rect id="_x0000_s1399" style="position:absolute;left:6654;top:121;width:1005;height:161" fillcolor="#00bdcd" stroked="f"/>
            <w10:wrap anchorx="page"/>
          </v:group>
        </w:pict>
      </w:r>
      <w:r>
        <w:rPr>
          <w:rFonts w:ascii="Calibri"/>
          <w:b/>
          <w:color w:val="58595B"/>
          <w:sz w:val="14"/>
        </w:rPr>
        <w:t>2.3%</w:t>
      </w:r>
    </w:p>
    <w:p w:rsidR="00CE62C5" w:rsidRDefault="00280DE0">
      <w:pPr>
        <w:spacing w:before="91"/>
        <w:ind w:left="855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1.2%</w:t>
      </w:r>
    </w:p>
    <w:p w:rsidR="00CE62C5" w:rsidRDefault="00280DE0">
      <w:pPr>
        <w:spacing w:before="83"/>
        <w:ind w:left="1114"/>
        <w:rPr>
          <w:rFonts w:ascii="Calibri"/>
          <w:b/>
          <w:sz w:val="14"/>
        </w:rPr>
      </w:pPr>
      <w:r>
        <w:pict>
          <v:group id="_x0000_s1395" style="position:absolute;left:0;text-align:left;margin-left:316.4pt;margin-top:6.1pt;width:45.75pt;height:8.05pt;z-index:251834368;mso-position-horizontal-relative:page" coordorigin="6328,122" coordsize="915,161">
            <v:rect id="_x0000_s1397" style="position:absolute;left:6327;top:121;width:328;height:161" fillcolor="#ed1d24" stroked="f"/>
            <v:rect id="_x0000_s1396" style="position:absolute;left:6654;top:121;width:588;height:161" fillcolor="#00bdcd" stroked="f"/>
            <w10:wrap anchorx="page"/>
          </v:group>
        </w:pict>
      </w:r>
      <w:r>
        <w:pict>
          <v:group id="_x0000_s1392" style="position:absolute;left:0;text-align:left;margin-left:321.25pt;margin-top:-6.65pt;width:27.9pt;height:8.05pt;z-index:251835392;mso-position-horizontal-relative:page" coordorigin="6425,-133" coordsize="558,161">
            <v:rect id="_x0000_s1394" style="position:absolute;left:6424;top:-133;width:231;height:161" fillcolor="#ed1d24" stroked="f"/>
            <v:rect id="_x0000_s1393" style="position:absolute;left:6654;top:-133;width:328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2.2%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1"/>
        <w:rPr>
          <w:rFonts w:ascii="Calibri"/>
          <w:b/>
          <w:sz w:val="17"/>
        </w:rPr>
      </w:pPr>
    </w:p>
    <w:p w:rsidR="00CE62C5" w:rsidRDefault="00280DE0">
      <w:pPr>
        <w:ind w:left="112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4.0%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11"/>
        <w:rPr>
          <w:rFonts w:ascii="Calibri"/>
          <w:b/>
          <w:sz w:val="21"/>
        </w:rPr>
      </w:pPr>
    </w:p>
    <w:p w:rsidR="00CE62C5" w:rsidRDefault="00280DE0">
      <w:pPr>
        <w:ind w:left="116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5.6%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280DE0">
      <w:pPr>
        <w:spacing w:before="131"/>
        <w:ind w:left="207"/>
        <w:rPr>
          <w:rFonts w:ascii="Calibri"/>
          <w:b/>
          <w:sz w:val="14"/>
        </w:rPr>
      </w:pPr>
      <w:r>
        <w:pict>
          <v:group id="_x0000_s1389" style="position:absolute;left:0;text-align:left;margin-left:240.85pt;margin-top:8.5pt;width:188.75pt;height:8.05pt;z-index:251831296;mso-position-horizontal-relative:page" coordorigin="4817,170" coordsize="3775,161">
            <v:rect id="_x0000_s1391" style="position:absolute;left:4817;top:169;width:1838;height:161" fillcolor="#ed1d24" stroked="f"/>
            <v:rect id="_x0000_s1390" style="position:absolute;left:6654;top:169;width:1937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7.6%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7"/>
        <w:rPr>
          <w:rFonts w:ascii="Calibri"/>
          <w:b/>
          <w:sz w:val="15"/>
        </w:rPr>
      </w:pPr>
    </w:p>
    <w:p w:rsidR="00CE62C5" w:rsidRDefault="00280DE0">
      <w:pPr>
        <w:ind w:left="134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9.3%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5"/>
        <w:rPr>
          <w:rFonts w:ascii="Calibri"/>
          <w:b/>
          <w:sz w:val="20"/>
        </w:rPr>
      </w:pPr>
    </w:p>
    <w:p w:rsidR="00CE62C5" w:rsidRDefault="00280DE0">
      <w:pPr>
        <w:rPr>
          <w:rFonts w:ascii="Calibri"/>
          <w:b/>
          <w:sz w:val="14"/>
        </w:rPr>
      </w:pPr>
      <w:r>
        <w:rPr>
          <w:rFonts w:ascii="Calibri"/>
          <w:b/>
          <w:color w:val="58595B"/>
          <w:sz w:val="14"/>
        </w:rPr>
        <w:t>10.8%</w:t>
      </w:r>
    </w:p>
    <w:p w:rsidR="00CE62C5" w:rsidRDefault="00CE62C5">
      <w:pPr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12" w:space="720" w:equalWidth="0">
            <w:col w:w="1602" w:space="40"/>
            <w:col w:w="798" w:space="39"/>
            <w:col w:w="696" w:space="39"/>
            <w:col w:w="415" w:space="39"/>
            <w:col w:w="884" w:space="40"/>
            <w:col w:w="645" w:space="39"/>
            <w:col w:w="1380" w:space="39"/>
            <w:col w:w="378" w:space="40"/>
            <w:col w:w="381" w:space="39"/>
            <w:col w:w="472" w:space="40"/>
            <w:col w:w="399" w:space="39"/>
            <w:col w:w="2407"/>
          </w:cols>
        </w:sectPr>
      </w:pPr>
    </w:p>
    <w:p w:rsidR="00CE62C5" w:rsidRDefault="00280DE0">
      <w:pPr>
        <w:spacing w:before="23"/>
        <w:ind w:left="1137"/>
        <w:rPr>
          <w:rFonts w:ascii="Calibri"/>
          <w:b/>
          <w:sz w:val="14"/>
        </w:rPr>
      </w:pPr>
      <w:r>
        <w:rPr>
          <w:rFonts w:ascii="Calibri"/>
          <w:color w:val="58595B"/>
          <w:position w:val="-4"/>
          <w:sz w:val="18"/>
        </w:rPr>
        <w:t>30 - 34</w:t>
      </w:r>
      <w:r>
        <w:rPr>
          <w:rFonts w:ascii="Calibri"/>
          <w:color w:val="58595B"/>
          <w:spacing w:val="-21"/>
          <w:position w:val="-4"/>
          <w:sz w:val="18"/>
        </w:rPr>
        <w:t xml:space="preserve"> </w:t>
      </w:r>
      <w:r>
        <w:rPr>
          <w:rFonts w:ascii="Calibri"/>
          <w:b/>
          <w:color w:val="58595B"/>
          <w:spacing w:val="-4"/>
          <w:sz w:val="14"/>
        </w:rPr>
        <w:t>13.4%</w:t>
      </w:r>
    </w:p>
    <w:p w:rsidR="00CE62C5" w:rsidRDefault="00280DE0">
      <w:pPr>
        <w:spacing w:before="34"/>
        <w:ind w:left="1137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25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29</w:t>
      </w:r>
    </w:p>
    <w:p w:rsidR="00CE62C5" w:rsidRDefault="00280DE0">
      <w:pPr>
        <w:spacing w:before="34"/>
        <w:ind w:left="1121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20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24</w:t>
      </w:r>
    </w:p>
    <w:p w:rsidR="00CE62C5" w:rsidRDefault="00280DE0">
      <w:pPr>
        <w:pStyle w:val="BodyText"/>
        <w:spacing w:before="9"/>
        <w:rPr>
          <w:rFonts w:ascii="Calibri"/>
          <w:sz w:val="23"/>
        </w:rPr>
      </w:pPr>
      <w:r>
        <w:br w:type="column"/>
      </w:r>
    </w:p>
    <w:p w:rsidR="00CE62C5" w:rsidRDefault="00280DE0">
      <w:pPr>
        <w:ind w:left="387"/>
        <w:rPr>
          <w:rFonts w:ascii="Calibri"/>
          <w:b/>
          <w:sz w:val="14"/>
        </w:rPr>
      </w:pPr>
      <w:r>
        <w:pict>
          <v:group id="_x0000_s1386" style="position:absolute;left:0;text-align:left;margin-left:263.35pt;margin-top:14.65pt;width:124.8pt;height:8.05pt;z-index:251826176;mso-position-horizontal-relative:page" coordorigin="5267,293" coordsize="2496,161">
            <v:rect id="_x0000_s1388" style="position:absolute;left:5267;top:292;width:1388;height:161" fillcolor="#ed1d24" stroked="f"/>
            <v:rect id="_x0000_s1387" style="position:absolute;left:6654;top:292;width:1108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10.6%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7"/>
        <w:rPr>
          <w:rFonts w:ascii="Calibri"/>
          <w:b/>
          <w:sz w:val="12"/>
        </w:rPr>
      </w:pPr>
    </w:p>
    <w:p w:rsidR="00CE62C5" w:rsidRDefault="00280DE0">
      <w:pPr>
        <w:ind w:right="38"/>
        <w:jc w:val="right"/>
        <w:rPr>
          <w:rFonts w:ascii="Calibri"/>
          <w:b/>
          <w:sz w:val="14"/>
        </w:rPr>
      </w:pPr>
      <w:r>
        <w:pict>
          <v:group id="_x0000_s1383" style="position:absolute;left:0;text-align:left;margin-left:194.2pt;margin-top:-10.8pt;width:208.4pt;height:8.05pt;z-index:251827200;mso-position-horizontal-relative:page" coordorigin="3884,-216" coordsize="4168,161">
            <v:rect id="_x0000_s1385" style="position:absolute;left:3884;top:-216;width:2771;height:161" fillcolor="#ed1d24" stroked="f"/>
            <v:rect id="_x0000_s1384" style="position:absolute;left:6654;top:-216;width:1397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5.3%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6"/>
        <w:rPr>
          <w:rFonts w:ascii="Calibri"/>
          <w:b/>
          <w:sz w:val="12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4.3%</w:t>
      </w:r>
    </w:p>
    <w:p w:rsidR="00CE62C5" w:rsidRDefault="00280DE0">
      <w:pPr>
        <w:pStyle w:val="BodyText"/>
        <w:spacing w:before="8"/>
        <w:rPr>
          <w:rFonts w:ascii="Calibri"/>
          <w:b/>
          <w:sz w:val="23"/>
        </w:rPr>
      </w:pPr>
      <w:r>
        <w:br w:type="column"/>
      </w:r>
    </w:p>
    <w:p w:rsidR="00CE62C5" w:rsidRDefault="00280DE0">
      <w:pPr>
        <w:spacing w:before="1"/>
        <w:ind w:left="-16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5.5%</w:t>
      </w:r>
    </w:p>
    <w:p w:rsidR="00CE62C5" w:rsidRDefault="00280DE0">
      <w:pPr>
        <w:spacing w:before="35"/>
        <w:ind w:left="831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9.9%</w:t>
      </w:r>
    </w:p>
    <w:p w:rsidR="00CE62C5" w:rsidRDefault="00CE62C5">
      <w:pPr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6" w:space="720" w:equalWidth="0">
            <w:col w:w="2005" w:space="40"/>
            <w:col w:w="721" w:space="39"/>
            <w:col w:w="1317" w:space="1668"/>
            <w:col w:w="1387" w:space="39"/>
            <w:col w:w="249" w:space="39"/>
            <w:col w:w="3386"/>
          </w:cols>
        </w:sectPr>
      </w:pPr>
    </w:p>
    <w:p w:rsidR="00CE62C5" w:rsidRDefault="00CE62C5">
      <w:pPr>
        <w:pStyle w:val="BodyText"/>
        <w:spacing w:before="8"/>
        <w:rPr>
          <w:rFonts w:ascii="Calibri"/>
          <w:b/>
          <w:sz w:val="3"/>
        </w:rPr>
      </w:pPr>
    </w:p>
    <w:tbl>
      <w:tblPr>
        <w:tblW w:w="0" w:type="auto"/>
        <w:tblInd w:w="1079" w:type="dxa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376"/>
        <w:gridCol w:w="491"/>
        <w:gridCol w:w="507"/>
        <w:gridCol w:w="55"/>
        <w:gridCol w:w="593"/>
        <w:gridCol w:w="1079"/>
        <w:gridCol w:w="460"/>
        <w:gridCol w:w="460"/>
        <w:gridCol w:w="1238"/>
        <w:gridCol w:w="676"/>
        <w:gridCol w:w="66"/>
        <w:gridCol w:w="486"/>
        <w:gridCol w:w="482"/>
      </w:tblGrid>
      <w:tr w:rsidR="00CE62C5">
        <w:trPr>
          <w:trHeight w:val="209"/>
        </w:trPr>
        <w:tc>
          <w:tcPr>
            <w:tcW w:w="1376" w:type="dxa"/>
          </w:tcPr>
          <w:p w:rsidR="00CE62C5" w:rsidRDefault="00280DE0">
            <w:pPr>
              <w:pStyle w:val="TableParagraph"/>
              <w:spacing w:line="190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15 - 19</w:t>
            </w: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5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93" w:type="dxa"/>
          </w:tcPr>
          <w:p w:rsidR="00CE62C5" w:rsidRDefault="00280DE0">
            <w:pPr>
              <w:pStyle w:val="TableParagraph"/>
              <w:spacing w:line="162" w:lineRule="exact"/>
              <w:ind w:left="161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5.9%</w:t>
            </w: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76" w:type="dxa"/>
          </w:tcPr>
          <w:p w:rsidR="00CE62C5" w:rsidRDefault="00280DE0">
            <w:pPr>
              <w:pStyle w:val="TableParagraph"/>
              <w:spacing w:line="162" w:lineRule="exact"/>
              <w:ind w:left="171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6.6%</w:t>
            </w:r>
          </w:p>
        </w:tc>
        <w:tc>
          <w:tcPr>
            <w:tcW w:w="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82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</w:tr>
      <w:tr w:rsidR="00CE62C5">
        <w:trPr>
          <w:trHeight w:val="44"/>
        </w:trPr>
        <w:tc>
          <w:tcPr>
            <w:tcW w:w="13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5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93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09"/>
        </w:trPr>
        <w:tc>
          <w:tcPr>
            <w:tcW w:w="1376" w:type="dxa"/>
          </w:tcPr>
          <w:p w:rsidR="00CE62C5" w:rsidRDefault="00280DE0">
            <w:pPr>
              <w:pStyle w:val="TableParagraph"/>
              <w:spacing w:line="190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10 - 14</w:t>
            </w: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07" w:type="dxa"/>
          </w:tcPr>
          <w:p w:rsidR="00CE62C5" w:rsidRDefault="00280DE0">
            <w:pPr>
              <w:pStyle w:val="TableParagraph"/>
              <w:spacing w:line="162" w:lineRule="exact"/>
              <w:ind w:right="165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8.4%</w:t>
            </w:r>
          </w:p>
        </w:tc>
        <w:tc>
          <w:tcPr>
            <w:tcW w:w="55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93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7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86" w:type="dxa"/>
          </w:tcPr>
          <w:p w:rsidR="00CE62C5" w:rsidRDefault="00280DE0">
            <w:pPr>
              <w:pStyle w:val="TableParagraph"/>
              <w:spacing w:line="162" w:lineRule="exact"/>
              <w:ind w:left="14" w:right="20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9.2%</w:t>
            </w:r>
          </w:p>
        </w:tc>
        <w:tc>
          <w:tcPr>
            <w:tcW w:w="48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44"/>
        </w:trPr>
        <w:tc>
          <w:tcPr>
            <w:tcW w:w="13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5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93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7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32"/>
        </w:trPr>
        <w:tc>
          <w:tcPr>
            <w:tcW w:w="1376" w:type="dxa"/>
          </w:tcPr>
          <w:p w:rsidR="00CE62C5" w:rsidRDefault="00280DE0">
            <w:pPr>
              <w:pStyle w:val="TableParagraph"/>
              <w:spacing w:line="210" w:lineRule="exact"/>
              <w:ind w:left="109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5 - 9</w:t>
            </w:r>
          </w:p>
        </w:tc>
        <w:tc>
          <w:tcPr>
            <w:tcW w:w="491" w:type="dxa"/>
          </w:tcPr>
          <w:p w:rsidR="00CE62C5" w:rsidRDefault="00280DE0">
            <w:pPr>
              <w:pStyle w:val="TableParagraph"/>
              <w:spacing w:line="162" w:lineRule="exact"/>
              <w:ind w:left="61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10.2%</w:t>
            </w:r>
          </w:p>
        </w:tc>
        <w:tc>
          <w:tcPr>
            <w:tcW w:w="507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5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93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67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6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82" w:type="dxa"/>
          </w:tcPr>
          <w:p w:rsidR="00CE62C5" w:rsidRDefault="00280DE0">
            <w:pPr>
              <w:pStyle w:val="TableParagraph"/>
              <w:spacing w:line="162" w:lineRule="exact"/>
              <w:ind w:left="105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11.5%</w:t>
            </w:r>
          </w:p>
        </w:tc>
      </w:tr>
      <w:tr w:rsidR="00CE62C5">
        <w:trPr>
          <w:trHeight w:val="22"/>
        </w:trPr>
        <w:tc>
          <w:tcPr>
            <w:tcW w:w="13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5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93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7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</w:tr>
      <w:tr w:rsidR="00CE62C5">
        <w:trPr>
          <w:trHeight w:val="231"/>
        </w:trPr>
        <w:tc>
          <w:tcPr>
            <w:tcW w:w="1376" w:type="dxa"/>
          </w:tcPr>
          <w:p w:rsidR="00CE62C5" w:rsidRDefault="00280DE0">
            <w:pPr>
              <w:pStyle w:val="TableParagraph"/>
              <w:spacing w:line="209" w:lineRule="exact"/>
              <w:ind w:left="128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1 - 4</w:t>
            </w: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07" w:type="dxa"/>
          </w:tcPr>
          <w:p w:rsidR="00CE62C5" w:rsidRDefault="00280DE0">
            <w:pPr>
              <w:pStyle w:val="TableParagraph"/>
              <w:spacing w:line="161" w:lineRule="exact"/>
              <w:ind w:right="110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8.1%</w:t>
            </w:r>
          </w:p>
        </w:tc>
        <w:tc>
          <w:tcPr>
            <w:tcW w:w="55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93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0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238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67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6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86" w:type="dxa"/>
          </w:tcPr>
          <w:p w:rsidR="00CE62C5" w:rsidRDefault="00280DE0">
            <w:pPr>
              <w:pStyle w:val="TableParagraph"/>
              <w:spacing w:line="161" w:lineRule="exact"/>
              <w:ind w:left="144" w:right="20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9.5%</w:t>
            </w:r>
          </w:p>
        </w:tc>
        <w:tc>
          <w:tcPr>
            <w:tcW w:w="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</w:tr>
      <w:tr w:rsidR="00CE62C5">
        <w:trPr>
          <w:trHeight w:val="22"/>
        </w:trPr>
        <w:tc>
          <w:tcPr>
            <w:tcW w:w="13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5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93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79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238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</w:tr>
      <w:tr w:rsidR="00CE62C5">
        <w:trPr>
          <w:trHeight w:val="207"/>
        </w:trPr>
        <w:tc>
          <w:tcPr>
            <w:tcW w:w="1376" w:type="dxa"/>
          </w:tcPr>
          <w:p w:rsidR="00CE62C5" w:rsidRDefault="00280DE0">
            <w:pPr>
              <w:pStyle w:val="TableParagraph"/>
              <w:spacing w:line="188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Less</w:t>
            </w:r>
            <w:r>
              <w:rPr>
                <w:rFonts w:ascii="Calibri"/>
                <w:color w:val="58595B"/>
                <w:spacing w:val="-23"/>
                <w:sz w:val="18"/>
              </w:rPr>
              <w:t xml:space="preserve"> </w:t>
            </w:r>
            <w:r>
              <w:rPr>
                <w:rFonts w:ascii="Calibri"/>
                <w:color w:val="58595B"/>
                <w:sz w:val="18"/>
              </w:rPr>
              <w:t>than</w:t>
            </w:r>
            <w:r>
              <w:rPr>
                <w:rFonts w:ascii="Calibri"/>
                <w:color w:val="58595B"/>
                <w:spacing w:val="-23"/>
                <w:sz w:val="18"/>
              </w:rPr>
              <w:t xml:space="preserve"> </w:t>
            </w:r>
            <w:r>
              <w:rPr>
                <w:rFonts w:ascii="Calibri"/>
                <w:color w:val="58595B"/>
                <w:sz w:val="18"/>
              </w:rPr>
              <w:t>one</w:t>
            </w:r>
            <w:r>
              <w:rPr>
                <w:rFonts w:ascii="Calibri"/>
                <w:color w:val="58595B"/>
                <w:spacing w:val="-23"/>
                <w:sz w:val="18"/>
              </w:rPr>
              <w:t xml:space="preserve"> </w:t>
            </w:r>
            <w:r>
              <w:rPr>
                <w:rFonts w:ascii="Calibri"/>
                <w:color w:val="58595B"/>
                <w:sz w:val="18"/>
              </w:rPr>
              <w:t>year</w:t>
            </w:r>
          </w:p>
        </w:tc>
        <w:tc>
          <w:tcPr>
            <w:tcW w:w="49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07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5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93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079" w:type="dxa"/>
          </w:tcPr>
          <w:p w:rsidR="00CE62C5" w:rsidRDefault="00280DE0">
            <w:pPr>
              <w:pStyle w:val="TableParagraph"/>
              <w:spacing w:line="161" w:lineRule="exact"/>
              <w:ind w:left="647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1.7%</w:t>
            </w:r>
          </w:p>
        </w:tc>
        <w:tc>
          <w:tcPr>
            <w:tcW w:w="460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238" w:type="dxa"/>
          </w:tcPr>
          <w:p w:rsidR="00CE62C5" w:rsidRDefault="00280DE0">
            <w:pPr>
              <w:pStyle w:val="TableParagraph"/>
              <w:spacing w:line="161" w:lineRule="exact"/>
              <w:ind w:left="176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1.7%</w:t>
            </w:r>
          </w:p>
        </w:tc>
        <w:tc>
          <w:tcPr>
            <w:tcW w:w="67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</w:tr>
    </w:tbl>
    <w:p w:rsidR="00CE62C5" w:rsidRDefault="00CE62C5">
      <w:pPr>
        <w:pStyle w:val="BodyText"/>
        <w:spacing w:before="8"/>
        <w:rPr>
          <w:rFonts w:ascii="Calibri"/>
          <w:b/>
          <w:sz w:val="5"/>
        </w:rPr>
      </w:pPr>
    </w:p>
    <w:p w:rsidR="00CE62C5" w:rsidRDefault="00CE62C5">
      <w:pPr>
        <w:rPr>
          <w:rFonts w:ascii="Calibri"/>
          <w:sz w:val="5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44"/>
        <w:jc w:val="right"/>
        <w:rPr>
          <w:rFonts w:ascii="Calibri"/>
          <w:sz w:val="18"/>
        </w:rPr>
      </w:pPr>
      <w:r>
        <w:rPr>
          <w:rFonts w:ascii="Calibri"/>
          <w:color w:val="58595B"/>
          <w:w w:val="85"/>
          <w:sz w:val="18"/>
        </w:rPr>
        <w:t>2,000</w:t>
      </w:r>
    </w:p>
    <w:p w:rsidR="00CE62C5" w:rsidRDefault="00280DE0">
      <w:pPr>
        <w:spacing w:before="44"/>
        <w:ind w:left="459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85"/>
          <w:sz w:val="18"/>
        </w:rPr>
        <w:t>1,500</w:t>
      </w:r>
    </w:p>
    <w:p w:rsidR="00CE62C5" w:rsidRDefault="00280DE0">
      <w:pPr>
        <w:spacing w:before="44"/>
        <w:ind w:left="459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85"/>
          <w:sz w:val="18"/>
        </w:rPr>
        <w:t>1,000</w:t>
      </w:r>
    </w:p>
    <w:p w:rsidR="00CE62C5" w:rsidRDefault="00280DE0">
      <w:pPr>
        <w:spacing w:before="44"/>
        <w:ind w:left="459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90"/>
          <w:sz w:val="18"/>
        </w:rPr>
        <w:t>500</w:t>
      </w:r>
    </w:p>
    <w:p w:rsidR="00CE62C5" w:rsidRDefault="00280DE0">
      <w:pPr>
        <w:spacing w:before="44"/>
        <w:jc w:val="right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90"/>
          <w:sz w:val="18"/>
        </w:rPr>
        <w:t>500</w:t>
      </w:r>
    </w:p>
    <w:p w:rsidR="00CE62C5" w:rsidRDefault="00280DE0">
      <w:pPr>
        <w:spacing w:before="44"/>
        <w:ind w:left="533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85"/>
          <w:sz w:val="18"/>
        </w:rPr>
        <w:t>1,000</w:t>
      </w:r>
    </w:p>
    <w:p w:rsidR="00CE62C5" w:rsidRDefault="00280DE0">
      <w:pPr>
        <w:spacing w:before="44"/>
        <w:ind w:left="419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w w:val="85"/>
          <w:sz w:val="18"/>
        </w:rPr>
        <w:t>1,500</w:t>
      </w:r>
    </w:p>
    <w:p w:rsidR="00CE62C5" w:rsidRDefault="00280DE0">
      <w:pPr>
        <w:spacing w:before="44"/>
        <w:ind w:left="418"/>
        <w:rPr>
          <w:rFonts w:ascii="Calibri"/>
          <w:sz w:val="18"/>
        </w:rPr>
      </w:pPr>
      <w:r>
        <w:br w:type="column"/>
      </w:r>
      <w:r>
        <w:rPr>
          <w:rFonts w:ascii="Calibri"/>
          <w:color w:val="58595B"/>
          <w:sz w:val="18"/>
        </w:rPr>
        <w:t>2,000</w:t>
      </w:r>
    </w:p>
    <w:p w:rsidR="00CE62C5" w:rsidRDefault="00CE62C5">
      <w:pPr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8" w:space="720" w:equalWidth="0">
            <w:col w:w="2443" w:space="40"/>
            <w:col w:w="825" w:space="39"/>
            <w:col w:w="825" w:space="40"/>
            <w:col w:w="710" w:space="39"/>
            <w:col w:w="1661" w:space="39"/>
            <w:col w:w="899" w:space="40"/>
            <w:col w:w="784" w:space="40"/>
            <w:col w:w="2466"/>
          </w:cols>
        </w:sectPr>
      </w:pPr>
    </w:p>
    <w:p w:rsidR="00CE62C5" w:rsidRDefault="00CE62C5">
      <w:pPr>
        <w:pStyle w:val="BodyText"/>
        <w:spacing w:before="9"/>
        <w:rPr>
          <w:rFonts w:ascii="Calibri"/>
          <w:sz w:val="3"/>
        </w:rPr>
      </w:pPr>
    </w:p>
    <w:p w:rsidR="00CE62C5" w:rsidRDefault="00280DE0">
      <w:pPr>
        <w:pStyle w:val="BodyText"/>
        <w:spacing w:line="20" w:lineRule="exact"/>
        <w:ind w:left="2082"/>
        <w:rPr>
          <w:rFonts w:ascii="Calibri"/>
          <w:sz w:val="2"/>
        </w:rPr>
      </w:pPr>
      <w:r>
        <w:rPr>
          <w:rFonts w:ascii="Calibri"/>
          <w:sz w:val="2"/>
        </w:rPr>
      </w:r>
      <w:r>
        <w:rPr>
          <w:rFonts w:ascii="Calibri"/>
          <w:sz w:val="2"/>
        </w:rPr>
        <w:pict>
          <v:group id="_x0000_s1381" style="width:354.1pt;height:.15pt;mso-position-horizontal-relative:char;mso-position-vertical-relative:line" coordsize="7082,3">
            <v:line id="_x0000_s1382" style="position:absolute" from="0,2" to="7076,2" strokecolor="#58595c" strokeweight=".05297mm"/>
            <w10:anchorlock/>
          </v:group>
        </w:pict>
      </w:r>
    </w:p>
    <w:p w:rsidR="00CE62C5" w:rsidRDefault="00280DE0">
      <w:pPr>
        <w:spacing w:before="8"/>
        <w:ind w:left="2082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Male and Female Population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4"/>
        <w:rPr>
          <w:rFonts w:ascii="Calibri"/>
          <w:sz w:val="16"/>
        </w:rPr>
      </w:pPr>
    </w:p>
    <w:p w:rsidR="00CE62C5" w:rsidRDefault="00280DE0">
      <w:pPr>
        <w:spacing w:before="84"/>
        <w:ind w:left="1777" w:right="2289"/>
        <w:jc w:val="center"/>
        <w:rPr>
          <w:rFonts w:ascii="Calibri"/>
          <w:b/>
          <w:sz w:val="24"/>
        </w:rPr>
      </w:pPr>
      <w:r>
        <w:rPr>
          <w:rFonts w:ascii="Calibri"/>
          <w:b/>
          <w:color w:val="636466"/>
          <w:sz w:val="24"/>
        </w:rPr>
        <w:t>Figure 1: Age-gender pyramid of all respondents</w:t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spacing w:before="6"/>
        <w:rPr>
          <w:rFonts w:ascii="Calibri"/>
          <w:b/>
          <w:sz w:val="23"/>
        </w:rPr>
      </w:pPr>
    </w:p>
    <w:p w:rsidR="00CE62C5" w:rsidRDefault="00280DE0">
      <w:pPr>
        <w:spacing w:before="84"/>
        <w:ind w:left="762"/>
        <w:rPr>
          <w:rFonts w:ascii="Calibri"/>
          <w:sz w:val="25"/>
        </w:rPr>
      </w:pPr>
      <w:r>
        <w:rPr>
          <w:rFonts w:ascii="Calibri"/>
          <w:color w:val="58595B"/>
          <w:sz w:val="25"/>
        </w:rPr>
        <w:t>Age-Gender Pyramid of all Emirati respondents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rPr>
          <w:rFonts w:ascii="Calibri"/>
          <w:sz w:val="20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CE62C5">
      <w:pPr>
        <w:pStyle w:val="BodyText"/>
        <w:spacing w:before="5"/>
        <w:rPr>
          <w:rFonts w:ascii="Calibri"/>
          <w:sz w:val="23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pict>
          <v:shape id="_x0000_s1380" type="#_x0000_t202" style="position:absolute;left:0;text-align:left;margin-left:104.6pt;margin-top:4.6pt;width:398.45pt;height:19.15pt;z-index:251840512;mso-position-horizontal-relative:page" filled="f" stroked="f">
            <v:textbox inset="0,0,0,0">
              <w:txbxContent>
                <w:tbl>
                  <w:tblPr>
                    <w:tblW w:w="0" w:type="auto"/>
                    <w:tblInd w:w="7" w:type="dxa"/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2269"/>
                    <w:gridCol w:w="2246"/>
                    <w:gridCol w:w="112"/>
                    <w:gridCol w:w="1968"/>
                    <w:gridCol w:w="94"/>
                    <w:gridCol w:w="746"/>
                    <w:gridCol w:w="94"/>
                    <w:gridCol w:w="436"/>
                  </w:tblGrid>
                  <w:tr w:rsidR="00CE62C5">
                    <w:trPr>
                      <w:trHeight w:val="149"/>
                    </w:trPr>
                    <w:tc>
                      <w:tcPr>
                        <w:tcW w:w="2269" w:type="dxa"/>
                      </w:tcPr>
                      <w:p w:rsidR="00CE62C5" w:rsidRDefault="00280DE0">
                        <w:pPr>
                          <w:pStyle w:val="TableParagraph"/>
                          <w:spacing w:line="12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85+</w:t>
                        </w:r>
                      </w:p>
                    </w:tc>
                    <w:tc>
                      <w:tcPr>
                        <w:tcW w:w="2246" w:type="dxa"/>
                        <w:tcBorders>
                          <w:righ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12" w:type="dxa"/>
                        <w:tcBorders>
                          <w:left w:val="single" w:sz="34" w:space="0" w:color="00BDCD"/>
                          <w:righ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968" w:type="dxa"/>
                        <w:tcBorders>
                          <w:left w:val="single" w:sz="3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9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74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94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436" w:type="dxa"/>
                      </w:tcPr>
                      <w:p w:rsidR="00CE62C5" w:rsidRDefault="00280DE0">
                        <w:pPr>
                          <w:pStyle w:val="TableParagraph"/>
                          <w:spacing w:line="122" w:lineRule="exact"/>
                          <w:ind w:left="41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Male</w:t>
                        </w:r>
                      </w:p>
                    </w:tc>
                  </w:tr>
                  <w:tr w:rsidR="00CE62C5">
                    <w:trPr>
                      <w:trHeight w:val="232"/>
                    </w:trPr>
                    <w:tc>
                      <w:tcPr>
                        <w:tcW w:w="2269" w:type="dxa"/>
                      </w:tcPr>
                      <w:p w:rsidR="00CE62C5" w:rsidRDefault="00280DE0">
                        <w:pPr>
                          <w:pStyle w:val="TableParagraph"/>
                          <w:spacing w:before="12" w:line="200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80 - 84</w:t>
                        </w:r>
                      </w:p>
                    </w:tc>
                    <w:tc>
                      <w:tcPr>
                        <w:tcW w:w="2246" w:type="dxa"/>
                        <w:tcBorders>
                          <w:righ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before="12"/>
                          <w:ind w:right="164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0.4%</w:t>
                        </w:r>
                      </w:p>
                    </w:tc>
                    <w:tc>
                      <w:tcPr>
                        <w:tcW w:w="112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968" w:type="dxa"/>
                        <w:tcBorders>
                          <w:lef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before="12"/>
                          <w:ind w:left="164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0.4%</w:t>
                        </w:r>
                      </w:p>
                    </w:tc>
                    <w:tc>
                      <w:tcPr>
                        <w:tcW w:w="9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4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9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3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58595B"/>
          <w:w w:val="90"/>
          <w:sz w:val="14"/>
        </w:rPr>
        <w:t>0.2%</w:t>
      </w:r>
    </w:p>
    <w:p w:rsidR="00CE62C5" w:rsidRDefault="00280DE0">
      <w:pPr>
        <w:pStyle w:val="BodyText"/>
        <w:spacing w:before="5"/>
        <w:rPr>
          <w:rFonts w:ascii="Calibri"/>
          <w:b/>
          <w:sz w:val="23"/>
        </w:rPr>
      </w:pPr>
      <w:r>
        <w:br w:type="column"/>
      </w:r>
    </w:p>
    <w:p w:rsidR="00CE62C5" w:rsidRDefault="00280DE0">
      <w:pPr>
        <w:spacing w:before="1"/>
        <w:ind w:left="433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0.3%</w:t>
      </w:r>
    </w:p>
    <w:p w:rsidR="00CE62C5" w:rsidRDefault="00280DE0">
      <w:pPr>
        <w:pStyle w:val="BodyText"/>
        <w:spacing w:before="7"/>
        <w:rPr>
          <w:rFonts w:ascii="Calibri"/>
          <w:b/>
          <w:sz w:val="21"/>
        </w:rPr>
      </w:pPr>
      <w:r>
        <w:br w:type="column"/>
      </w:r>
    </w:p>
    <w:p w:rsidR="00CE62C5" w:rsidRDefault="00280DE0">
      <w:pPr>
        <w:spacing w:before="1"/>
        <w:ind w:left="1574" w:right="2552"/>
        <w:jc w:val="center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Female</w:t>
      </w:r>
    </w:p>
    <w:p w:rsidR="00CE62C5" w:rsidRDefault="00CE62C5">
      <w:pPr>
        <w:jc w:val="center"/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3" w:space="720" w:equalWidth="0">
            <w:col w:w="5412" w:space="40"/>
            <w:col w:w="699" w:space="39"/>
            <w:col w:w="4700"/>
          </w:cols>
        </w:sectPr>
      </w:pPr>
    </w:p>
    <w:p w:rsidR="00CE62C5" w:rsidRDefault="00CE62C5">
      <w:pPr>
        <w:pStyle w:val="BodyText"/>
        <w:rPr>
          <w:rFonts w:ascii="Calibri"/>
          <w:sz w:val="18"/>
        </w:rPr>
      </w:pPr>
    </w:p>
    <w:p w:rsidR="00CE62C5" w:rsidRDefault="00CE62C5">
      <w:pPr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91"/>
        <w:ind w:right="38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75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79</w:t>
      </w:r>
    </w:p>
    <w:p w:rsidR="00CE62C5" w:rsidRDefault="00280DE0">
      <w:pPr>
        <w:spacing w:before="34"/>
        <w:ind w:right="38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70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74</w:t>
      </w:r>
    </w:p>
    <w:p w:rsidR="00CE62C5" w:rsidRDefault="00280DE0">
      <w:pPr>
        <w:spacing w:before="35"/>
        <w:ind w:right="38"/>
        <w:jc w:val="right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65</w:t>
      </w:r>
      <w:r>
        <w:rPr>
          <w:rFonts w:ascii="Calibri"/>
          <w:color w:val="58595B"/>
          <w:spacing w:val="-20"/>
          <w:sz w:val="18"/>
        </w:rPr>
        <w:t xml:space="preserve"> </w:t>
      </w:r>
      <w:r>
        <w:rPr>
          <w:rFonts w:ascii="Calibri"/>
          <w:color w:val="58595B"/>
          <w:sz w:val="18"/>
        </w:rPr>
        <w:t>-</w:t>
      </w:r>
      <w:r>
        <w:rPr>
          <w:rFonts w:ascii="Calibri"/>
          <w:color w:val="58595B"/>
          <w:spacing w:val="-19"/>
          <w:sz w:val="18"/>
        </w:rPr>
        <w:t xml:space="preserve"> </w:t>
      </w:r>
      <w:r>
        <w:rPr>
          <w:rFonts w:ascii="Calibri"/>
          <w:color w:val="58595B"/>
          <w:sz w:val="18"/>
        </w:rPr>
        <w:t>69</w:t>
      </w:r>
    </w:p>
    <w:p w:rsidR="00CE62C5" w:rsidRDefault="00280DE0">
      <w:pPr>
        <w:pStyle w:val="BodyText"/>
        <w:rPr>
          <w:rFonts w:ascii="Calibri"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16"/>
        </w:rPr>
      </w:pPr>
    </w:p>
    <w:p w:rsidR="00CE62C5" w:rsidRDefault="00CE62C5">
      <w:pPr>
        <w:pStyle w:val="BodyText"/>
        <w:spacing w:before="1"/>
        <w:rPr>
          <w:rFonts w:ascii="Calibri"/>
          <w:sz w:val="17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2.0%</w:t>
      </w:r>
    </w:p>
    <w:p w:rsidR="00CE62C5" w:rsidRDefault="00280DE0">
      <w:pPr>
        <w:spacing w:before="91"/>
        <w:ind w:left="128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w w:val="90"/>
          <w:sz w:val="14"/>
        </w:rPr>
        <w:t>0.6%</w:t>
      </w:r>
    </w:p>
    <w:p w:rsidR="00CE62C5" w:rsidRDefault="00280DE0">
      <w:pPr>
        <w:spacing w:before="83"/>
        <w:ind w:left="-22"/>
        <w:rPr>
          <w:rFonts w:ascii="Calibri"/>
          <w:b/>
          <w:sz w:val="14"/>
        </w:rPr>
      </w:pPr>
      <w:r>
        <w:rPr>
          <w:rFonts w:ascii="Calibri"/>
          <w:b/>
          <w:color w:val="58595B"/>
          <w:sz w:val="14"/>
        </w:rPr>
        <w:t>1.1%</w:t>
      </w:r>
    </w:p>
    <w:p w:rsidR="00CE62C5" w:rsidRDefault="00280DE0">
      <w:pPr>
        <w:spacing w:before="91"/>
        <w:ind w:left="689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0.8%</w:t>
      </w:r>
    </w:p>
    <w:p w:rsidR="00CE62C5" w:rsidRDefault="00280DE0">
      <w:pPr>
        <w:spacing w:before="83"/>
        <w:ind w:left="826"/>
        <w:rPr>
          <w:rFonts w:ascii="Calibri"/>
          <w:b/>
          <w:sz w:val="14"/>
        </w:rPr>
      </w:pPr>
      <w:r>
        <w:pict>
          <v:group id="_x0000_s1377" style="position:absolute;left:0;text-align:left;margin-left:317.45pt;margin-top:6.1pt;width:33.95pt;height:8.05pt;z-index:251824128;mso-position-horizontal-relative:page" coordorigin="6349,122" coordsize="679,161">
            <v:rect id="_x0000_s1379" style="position:absolute;left:6348;top:121;width:315;height:161" fillcolor="#ed1d24" stroked="f"/>
            <v:rect id="_x0000_s1378" style="position:absolute;left:6663;top:121;width:364;height:161" fillcolor="#00bdcd" stroked="f"/>
            <w10:wrap anchorx="page"/>
          </v:group>
        </w:pict>
      </w:r>
      <w:r>
        <w:pict>
          <v:group id="_x0000_s1374" style="position:absolute;left:0;text-align:left;margin-left:325pt;margin-top:-6.6pt;width:19.3pt;height:8.05pt;z-index:251825152;mso-position-horizontal-relative:page" coordorigin="6500,-132" coordsize="386,161">
            <v:rect id="_x0000_s1376" style="position:absolute;left:6500;top:-133;width:164;height:161" fillcolor="#ed1d24" stroked="f"/>
            <v:rect id="_x0000_s1375" style="position:absolute;left:6663;top:-133;width:223;height:161" fillcolor="#00bdcd" stroked="f"/>
            <w10:wrap anchorx="page"/>
          </v:group>
        </w:pict>
      </w:r>
      <w:r>
        <w:rPr>
          <w:rFonts w:ascii="Calibri"/>
          <w:b/>
          <w:color w:val="58595B"/>
          <w:sz w:val="14"/>
        </w:rPr>
        <w:t>1.3%</w:t>
      </w:r>
    </w:p>
    <w:p w:rsidR="00CE62C5" w:rsidRDefault="00280DE0">
      <w:pPr>
        <w:spacing w:before="84"/>
        <w:ind w:left="1009"/>
        <w:rPr>
          <w:rFonts w:ascii="Calibri"/>
          <w:b/>
          <w:sz w:val="14"/>
        </w:rPr>
      </w:pPr>
      <w:r>
        <w:pict>
          <v:group id="_x0000_s1371" style="position:absolute;left:0;text-align:left;margin-left:303.25pt;margin-top:6.15pt;width:57.3pt;height:8.05pt;z-index:251823104;mso-position-horizontal-relative:page" coordorigin="6065,123" coordsize="1146,161">
            <v:rect id="_x0000_s1373" style="position:absolute;left:6065;top:122;width:599;height:161" fillcolor="#ed1d24" stroked="f"/>
            <v:rect id="_x0000_s1372" style="position:absolute;left:6663;top:122;width:548;height:161" fillcolor="#00bdcd" stroked="f"/>
            <w10:wrap anchorx="page"/>
          </v:group>
        </w:pict>
      </w:r>
      <w:r>
        <w:rPr>
          <w:rFonts w:ascii="Calibri"/>
          <w:b/>
          <w:color w:val="58595B"/>
          <w:sz w:val="14"/>
        </w:rPr>
        <w:t>2.0%</w:t>
      </w:r>
    </w:p>
    <w:p w:rsidR="00CE62C5" w:rsidRDefault="00CE62C5">
      <w:pPr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4" w:space="720" w:equalWidth="0">
            <w:col w:w="1626" w:space="1865"/>
            <w:col w:w="1387" w:space="39"/>
            <w:col w:w="394" w:space="39"/>
            <w:col w:w="5540"/>
          </w:cols>
        </w:sect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spacing w:before="6"/>
        <w:rPr>
          <w:rFonts w:ascii="Calibri"/>
          <w:b/>
          <w:sz w:val="19"/>
        </w:rPr>
      </w:pPr>
    </w:p>
    <w:p w:rsidR="00CE62C5" w:rsidRDefault="00280DE0">
      <w:pPr>
        <w:spacing w:before="91"/>
        <w:ind w:left="7607"/>
        <w:rPr>
          <w:rFonts w:ascii="Calibri"/>
          <w:b/>
          <w:sz w:val="14"/>
        </w:rPr>
      </w:pPr>
      <w:r>
        <w:pict>
          <v:shape id="_x0000_s1370" type="#_x0000_t202" style="position:absolute;left:0;text-align:left;margin-left:89.15pt;margin-top:-15.55pt;width:12.45pt;height:43pt;z-index:251836416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8"/>
                    <w:ind w:left="20"/>
                    <w:rPr>
                      <w:rFonts w:ascii="Calibri"/>
                      <w:sz w:val="18"/>
                    </w:rPr>
                  </w:pPr>
                  <w:r>
                    <w:rPr>
                      <w:rFonts w:ascii="Calibri"/>
                      <w:color w:val="58595B"/>
                      <w:sz w:val="18"/>
                    </w:rPr>
                    <w:t>Age</w:t>
                  </w:r>
                  <w:r>
                    <w:rPr>
                      <w:rFonts w:ascii="Calibri"/>
                      <w:color w:val="58595B"/>
                      <w:spacing w:val="-22"/>
                      <w:sz w:val="18"/>
                    </w:rPr>
                    <w:t xml:space="preserve"> </w:t>
                  </w:r>
                  <w:r>
                    <w:rPr>
                      <w:rFonts w:ascii="Calibri"/>
                      <w:color w:val="58595B"/>
                      <w:sz w:val="18"/>
                    </w:rPr>
                    <w:t>Groups</w:t>
                  </w:r>
                </w:p>
              </w:txbxContent>
            </v:textbox>
            <w10:wrap anchorx="page"/>
          </v:shape>
        </w:pict>
      </w:r>
      <w:r>
        <w:pict>
          <v:shape id="_x0000_s1369" type="#_x0000_t202" style="position:absolute;left:0;text-align:left;margin-left:104.6pt;margin-top:-58.45pt;width:325.9pt;height:86.7pt;z-index:251841536;mso-position-horizontal-relative:page" filled="f" stroked="f">
            <v:textbox inset="0,0,0,0">
              <w:txbxContent>
                <w:tbl>
                  <w:tblPr>
                    <w:tblW w:w="0" w:type="auto"/>
                    <w:tblInd w:w="7" w:type="dxa"/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947"/>
                    <w:gridCol w:w="748"/>
                    <w:gridCol w:w="484"/>
                    <w:gridCol w:w="439"/>
                    <w:gridCol w:w="247"/>
                    <w:gridCol w:w="423"/>
                    <w:gridCol w:w="264"/>
                    <w:gridCol w:w="228"/>
                    <w:gridCol w:w="796"/>
                    <w:gridCol w:w="728"/>
                    <w:gridCol w:w="160"/>
                    <w:gridCol w:w="303"/>
                    <w:gridCol w:w="173"/>
                    <w:gridCol w:w="429"/>
                    <w:gridCol w:w="149"/>
                  </w:tblGrid>
                  <w:tr w:rsidR="00CE62C5">
                    <w:trPr>
                      <w:trHeight w:val="208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60 - 64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1426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2.6%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31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2.6%</w:t>
                        </w:r>
                      </w:p>
                    </w:tc>
                    <w:tc>
                      <w:tcPr>
                        <w:tcW w:w="1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578" w:type="dxa"/>
                        <w:gridSpan w:val="2"/>
                        <w:vMerge w:val="restart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45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578" w:type="dxa"/>
                        <w:gridSpan w:val="2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55 - 59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84" w:type="dxa"/>
                        <w:shd w:val="clear" w:color="auto" w:fill="ED1D24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1210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3.4%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29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3.2</w:t>
                        </w:r>
                      </w:p>
                    </w:tc>
                    <w:tc>
                      <w:tcPr>
                        <w:tcW w:w="173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left="19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6"/>
                            <w:sz w:val="14"/>
                          </w:rPr>
                          <w:t>%</w:t>
                        </w:r>
                      </w:p>
                    </w:tc>
                    <w:tc>
                      <w:tcPr>
                        <w:tcW w:w="578" w:type="dxa"/>
                        <w:gridSpan w:val="2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  <w:tr w:rsidR="00CE62C5">
                    <w:trPr>
                      <w:trHeight w:val="46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50 - 54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84" w:type="dxa"/>
                        <w:shd w:val="clear" w:color="auto" w:fill="ED1D24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951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4.3%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left="-8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4.3%</w:t>
                        </w: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5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45 - 49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84" w:type="dxa"/>
                        <w:shd w:val="clear" w:color="auto" w:fill="ED1D24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533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5.7%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15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5.0%</w:t>
                        </w: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5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40 - 44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84" w:type="dxa"/>
                        <w:shd w:val="clear" w:color="auto" w:fill="ED1D24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274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6.5%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280DE0">
                        <w:pPr>
                          <w:pStyle w:val="TableParagraph"/>
                          <w:spacing w:line="159" w:lineRule="exact"/>
                          <w:ind w:right="-15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5.0%</w:t>
                        </w: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3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2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210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35 - 39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84" w:type="dxa"/>
                        <w:shd w:val="clear" w:color="auto" w:fill="ED1D24"/>
                      </w:tcPr>
                      <w:p w:rsidR="00CE62C5" w:rsidRDefault="00280DE0">
                        <w:pPr>
                          <w:pStyle w:val="TableParagraph"/>
                          <w:spacing w:line="162" w:lineRule="exact"/>
                          <w:ind w:left="50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7.9%</w:t>
                        </w:r>
                      </w:p>
                    </w:tc>
                    <w:tc>
                      <w:tcPr>
                        <w:tcW w:w="43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247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2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4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1"/>
                    </w:trPr>
                    <w:tc>
                      <w:tcPr>
                        <w:tcW w:w="9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4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47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6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22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2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9"/>
                    </w:trPr>
                    <w:tc>
                      <w:tcPr>
                        <w:tcW w:w="947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30 - 34</w:t>
                        </w:r>
                      </w:p>
                    </w:tc>
                    <w:tc>
                      <w:tcPr>
                        <w:tcW w:w="748" w:type="dxa"/>
                      </w:tcPr>
                      <w:p w:rsidR="00CE62C5" w:rsidRDefault="00280DE0">
                        <w:pPr>
                          <w:pStyle w:val="TableParagraph"/>
                          <w:spacing w:line="160" w:lineRule="exact"/>
                          <w:ind w:left="433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9.1%</w:t>
                        </w:r>
                      </w:p>
                    </w:tc>
                    <w:tc>
                      <w:tcPr>
                        <w:tcW w:w="484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47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64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228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2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6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30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7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2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49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58595B"/>
          <w:sz w:val="14"/>
        </w:rPr>
        <w:t>6.5%</w:t>
      </w:r>
    </w:p>
    <w:p w:rsidR="00CE62C5" w:rsidRDefault="00280DE0">
      <w:pPr>
        <w:spacing w:before="83"/>
        <w:ind w:left="7757"/>
        <w:rPr>
          <w:rFonts w:ascii="Calibri"/>
          <w:b/>
          <w:sz w:val="14"/>
        </w:rPr>
      </w:pPr>
      <w:r>
        <w:pict>
          <v:rect id="_x0000_s1368" style="position:absolute;left:0;text-align:left;margin-left:195.3pt;margin-top:6.1pt;width:137.9pt;height:8pt;z-index:251822080;mso-position-horizontal-relative:page" fillcolor="#ed1d24" stroked="f">
            <w10:wrap anchorx="page"/>
          </v:rect>
        </w:pict>
      </w:r>
      <w:r>
        <w:rPr>
          <w:rFonts w:ascii="Calibri"/>
          <w:b/>
          <w:color w:val="58595B"/>
          <w:sz w:val="14"/>
        </w:rPr>
        <w:t>7.1%</w:t>
      </w:r>
    </w:p>
    <w:p w:rsidR="00CE62C5" w:rsidRDefault="00CE62C5">
      <w:pPr>
        <w:pStyle w:val="BodyText"/>
        <w:spacing w:before="7"/>
        <w:rPr>
          <w:rFonts w:ascii="Calibri"/>
          <w:b/>
          <w:sz w:val="7"/>
        </w:rPr>
      </w:pPr>
    </w:p>
    <w:tbl>
      <w:tblPr>
        <w:tblW w:w="0" w:type="auto"/>
        <w:tblInd w:w="1079" w:type="dxa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039"/>
        <w:gridCol w:w="952"/>
        <w:gridCol w:w="2581"/>
        <w:gridCol w:w="2131"/>
        <w:gridCol w:w="64"/>
        <w:gridCol w:w="434"/>
        <w:gridCol w:w="466"/>
      </w:tblGrid>
      <w:tr w:rsidR="00CE62C5">
        <w:trPr>
          <w:trHeight w:val="232"/>
        </w:trPr>
        <w:tc>
          <w:tcPr>
            <w:tcW w:w="1039" w:type="dxa"/>
          </w:tcPr>
          <w:p w:rsidR="00CE62C5" w:rsidRDefault="00280DE0">
            <w:pPr>
              <w:pStyle w:val="TableParagraph"/>
              <w:spacing w:line="210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25 - 29</w:t>
            </w:r>
          </w:p>
        </w:tc>
        <w:tc>
          <w:tcPr>
            <w:tcW w:w="952" w:type="dxa"/>
          </w:tcPr>
          <w:p w:rsidR="00CE62C5" w:rsidRDefault="00280DE0">
            <w:pPr>
              <w:pStyle w:val="TableParagraph"/>
              <w:spacing w:line="162" w:lineRule="exact"/>
              <w:ind w:right="160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8.5%</w:t>
            </w:r>
          </w:p>
        </w:tc>
        <w:tc>
          <w:tcPr>
            <w:tcW w:w="2581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213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6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34" w:type="dxa"/>
          </w:tcPr>
          <w:p w:rsidR="00CE62C5" w:rsidRDefault="00280DE0">
            <w:pPr>
              <w:pStyle w:val="TableParagraph"/>
              <w:spacing w:line="162" w:lineRule="exact"/>
              <w:ind w:left="104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7.7%</w:t>
            </w:r>
          </w:p>
        </w:tc>
        <w:tc>
          <w:tcPr>
            <w:tcW w:w="4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</w:tr>
      <w:tr w:rsidR="00CE62C5">
        <w:trPr>
          <w:trHeight w:val="21"/>
        </w:trPr>
        <w:tc>
          <w:tcPr>
            <w:tcW w:w="1039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95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2581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213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3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</w:tr>
      <w:tr w:rsidR="00CE62C5">
        <w:trPr>
          <w:trHeight w:val="209"/>
        </w:trPr>
        <w:tc>
          <w:tcPr>
            <w:tcW w:w="1039" w:type="dxa"/>
          </w:tcPr>
          <w:p w:rsidR="00CE62C5" w:rsidRDefault="00280DE0">
            <w:pPr>
              <w:pStyle w:val="TableParagraph"/>
              <w:spacing w:line="189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20 - 24</w:t>
            </w:r>
          </w:p>
        </w:tc>
        <w:tc>
          <w:tcPr>
            <w:tcW w:w="952" w:type="dxa"/>
          </w:tcPr>
          <w:p w:rsidR="00CE62C5" w:rsidRDefault="00280DE0">
            <w:pPr>
              <w:pStyle w:val="TableParagraph"/>
              <w:spacing w:line="160" w:lineRule="exact"/>
              <w:ind w:right="127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8.4%</w:t>
            </w:r>
          </w:p>
        </w:tc>
        <w:tc>
          <w:tcPr>
            <w:tcW w:w="2581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213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34" w:type="dxa"/>
          </w:tcPr>
          <w:p w:rsidR="00CE62C5" w:rsidRDefault="00280DE0">
            <w:pPr>
              <w:pStyle w:val="TableParagraph"/>
              <w:spacing w:line="161" w:lineRule="exact"/>
              <w:ind w:left="167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8.0%</w:t>
            </w:r>
          </w:p>
        </w:tc>
        <w:tc>
          <w:tcPr>
            <w:tcW w:w="4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</w:tr>
      <w:tr w:rsidR="00CE62C5">
        <w:trPr>
          <w:trHeight w:val="43"/>
        </w:trPr>
        <w:tc>
          <w:tcPr>
            <w:tcW w:w="1039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95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2581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213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6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3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6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</w:tr>
      <w:tr w:rsidR="00CE62C5">
        <w:trPr>
          <w:trHeight w:val="210"/>
        </w:trPr>
        <w:tc>
          <w:tcPr>
            <w:tcW w:w="1039" w:type="dxa"/>
          </w:tcPr>
          <w:p w:rsidR="00CE62C5" w:rsidRDefault="00280DE0">
            <w:pPr>
              <w:pStyle w:val="TableParagraph"/>
              <w:spacing w:line="191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15 - 19</w:t>
            </w:r>
          </w:p>
        </w:tc>
        <w:tc>
          <w:tcPr>
            <w:tcW w:w="952" w:type="dxa"/>
          </w:tcPr>
          <w:p w:rsidR="00CE62C5" w:rsidRDefault="00280DE0">
            <w:pPr>
              <w:pStyle w:val="TableParagraph"/>
              <w:spacing w:line="162" w:lineRule="exact"/>
              <w:ind w:right="160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8.5%</w:t>
            </w:r>
          </w:p>
        </w:tc>
        <w:tc>
          <w:tcPr>
            <w:tcW w:w="2581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213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6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34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66" w:type="dxa"/>
          </w:tcPr>
          <w:p w:rsidR="00CE62C5" w:rsidRDefault="00280DE0">
            <w:pPr>
              <w:pStyle w:val="TableParagraph"/>
              <w:spacing w:line="162" w:lineRule="exact"/>
              <w:ind w:left="148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9.5%</w:t>
            </w:r>
          </w:p>
        </w:tc>
      </w:tr>
    </w:tbl>
    <w:p w:rsidR="00CE62C5" w:rsidRDefault="00CE62C5">
      <w:pPr>
        <w:spacing w:line="162" w:lineRule="exact"/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35"/>
        <w:ind w:left="1121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10 -</w:t>
      </w:r>
      <w:r>
        <w:rPr>
          <w:rFonts w:ascii="Calibri"/>
          <w:color w:val="58595B"/>
          <w:spacing w:val="-31"/>
          <w:sz w:val="18"/>
        </w:rPr>
        <w:t xml:space="preserve"> </w:t>
      </w:r>
      <w:r>
        <w:rPr>
          <w:rFonts w:ascii="Calibri"/>
          <w:color w:val="58595B"/>
          <w:spacing w:val="-10"/>
          <w:sz w:val="18"/>
        </w:rPr>
        <w:t>14</w:t>
      </w:r>
    </w:p>
    <w:p w:rsidR="00CE62C5" w:rsidRDefault="00280DE0">
      <w:pPr>
        <w:spacing w:before="34"/>
        <w:ind w:left="1145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5 -</w:t>
      </w:r>
      <w:r>
        <w:rPr>
          <w:rFonts w:ascii="Calibri"/>
          <w:color w:val="58595B"/>
          <w:spacing w:val="-23"/>
          <w:sz w:val="18"/>
        </w:rPr>
        <w:t xml:space="preserve"> </w:t>
      </w:r>
      <w:r>
        <w:rPr>
          <w:rFonts w:ascii="Calibri"/>
          <w:color w:val="58595B"/>
          <w:sz w:val="18"/>
        </w:rPr>
        <w:t>9</w:t>
      </w:r>
    </w:p>
    <w:p w:rsidR="00CE62C5" w:rsidRDefault="00280DE0">
      <w:pPr>
        <w:spacing w:before="34"/>
        <w:ind w:left="1137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1 -</w:t>
      </w:r>
      <w:r>
        <w:rPr>
          <w:rFonts w:ascii="Calibri"/>
          <w:color w:val="58595B"/>
          <w:spacing w:val="-23"/>
          <w:sz w:val="18"/>
        </w:rPr>
        <w:t xml:space="preserve"> </w:t>
      </w:r>
      <w:r>
        <w:rPr>
          <w:rFonts w:ascii="Calibri"/>
          <w:color w:val="58595B"/>
          <w:sz w:val="18"/>
        </w:rPr>
        <w:t>4</w:t>
      </w:r>
    </w:p>
    <w:p w:rsidR="00CE62C5" w:rsidRDefault="00280DE0">
      <w:pPr>
        <w:pStyle w:val="BodyText"/>
        <w:spacing w:before="8"/>
        <w:rPr>
          <w:rFonts w:ascii="Calibri"/>
          <w:sz w:val="23"/>
        </w:rPr>
      </w:pPr>
      <w:r>
        <w:br w:type="column"/>
      </w:r>
    </w:p>
    <w:p w:rsidR="00CE62C5" w:rsidRDefault="00280DE0">
      <w:pPr>
        <w:ind w:left="10"/>
        <w:rPr>
          <w:rFonts w:ascii="Calibri"/>
          <w:b/>
          <w:sz w:val="14"/>
        </w:rPr>
      </w:pPr>
      <w:r>
        <w:rPr>
          <w:rFonts w:ascii="Calibri"/>
          <w:b/>
          <w:color w:val="58595B"/>
          <w:w w:val="90"/>
          <w:sz w:val="14"/>
        </w:rPr>
        <w:t>11.8%</w:t>
      </w:r>
    </w:p>
    <w:p w:rsidR="00CE62C5" w:rsidRDefault="00280DE0">
      <w:pPr>
        <w:spacing w:before="35"/>
        <w:ind w:left="120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w w:val="90"/>
          <w:sz w:val="14"/>
        </w:rPr>
        <w:t>10.2%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6"/>
        <w:rPr>
          <w:rFonts w:ascii="Calibri"/>
          <w:b/>
          <w:sz w:val="12"/>
        </w:rPr>
      </w:pPr>
    </w:p>
    <w:p w:rsidR="00CE62C5" w:rsidRDefault="00280DE0">
      <w:pPr>
        <w:ind w:left="586"/>
        <w:rPr>
          <w:rFonts w:ascii="Calibri"/>
          <w:b/>
          <w:sz w:val="14"/>
        </w:rPr>
      </w:pPr>
      <w:r>
        <w:rPr>
          <w:rFonts w:ascii="Calibri"/>
          <w:b/>
          <w:color w:val="58595B"/>
          <w:sz w:val="14"/>
        </w:rPr>
        <w:t>7.0%</w:t>
      </w:r>
    </w:p>
    <w:p w:rsidR="00CE62C5" w:rsidRDefault="00280DE0">
      <w:pPr>
        <w:pStyle w:val="BodyText"/>
        <w:rPr>
          <w:rFonts w:ascii="Calibri"/>
          <w:b/>
          <w:sz w:val="16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6"/>
        <w:rPr>
          <w:rFonts w:ascii="Calibri"/>
          <w:b/>
          <w:sz w:val="12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pict>
          <v:group id="_x0000_s1365" style="position:absolute;left:0;text-align:left;margin-left:227.5pt;margin-top:1.95pt;width:230.75pt;height:8.05pt;z-index:251820032;mso-position-horizontal-relative:page" coordorigin="4550,39" coordsize="4615,161">
            <v:rect id="_x0000_s1367" style="position:absolute;left:4549;top:39;width:2114;height:161" fillcolor="#ed1d24" stroked="f"/>
            <v:rect id="_x0000_s1366" style="position:absolute;left:6663;top:39;width:2501;height:161" fillcolor="#00bdcd" stroked="f"/>
            <w10:wrap anchorx="page"/>
          </v:group>
        </w:pict>
      </w:r>
      <w:r>
        <w:rPr>
          <w:rFonts w:ascii="Calibri"/>
          <w:b/>
          <w:color w:val="58595B"/>
          <w:w w:val="90"/>
          <w:sz w:val="14"/>
        </w:rPr>
        <w:t>9.1%</w:t>
      </w:r>
    </w:p>
    <w:p w:rsidR="00CE62C5" w:rsidRDefault="00280DE0">
      <w:pPr>
        <w:spacing w:before="35"/>
        <w:ind w:left="532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12.4%</w:t>
      </w:r>
    </w:p>
    <w:p w:rsidR="00CE62C5" w:rsidRDefault="00280DE0">
      <w:pPr>
        <w:spacing w:before="83"/>
        <w:ind w:left="748"/>
        <w:rPr>
          <w:rFonts w:ascii="Calibri"/>
          <w:b/>
          <w:sz w:val="14"/>
        </w:rPr>
      </w:pPr>
      <w:r>
        <w:pict>
          <v:group id="_x0000_s1362" style="position:absolute;left:0;text-align:left;margin-left:179.15pt;margin-top:-6.6pt;width:324.1pt;height:8.05pt;z-index:251819008;mso-position-horizontal-relative:page" coordorigin="3583,-132" coordsize="6482,161">
            <v:rect id="_x0000_s1364" style="position:absolute;left:3583;top:-133;width:3081;height:161" fillcolor="#ed1d24" stroked="f"/>
            <v:rect id="_x0000_s1363" style="position:absolute;left:6663;top:-133;width:3402;height:161" fillcolor="#00bdcd" stroked="f"/>
            <w10:wrap anchorx="page"/>
          </v:group>
        </w:pict>
      </w:r>
      <w:r>
        <w:pict>
          <v:group id="_x0000_s1359" style="position:absolute;left:0;text-align:left;margin-left:154.5pt;margin-top:6.1pt;width:360.15pt;height:8.05pt;z-index:251821056;mso-position-horizontal-relative:page" coordorigin="3090,122" coordsize="7203,161">
            <v:rect id="_x0000_s1361" style="position:absolute;left:3089;top:122;width:3575;height:161" fillcolor="#ed1d24" stroked="f"/>
            <v:rect id="_x0000_s1360" style="position:absolute;left:6663;top:122;width:3629;height:161" fillcolor="#00bdcd" stroked="f"/>
            <w10:wrap anchorx="page"/>
          </v:group>
        </w:pict>
      </w:r>
      <w:r>
        <w:pict>
          <v:shape id="_x0000_s1358" type="#_x0000_t202" style="position:absolute;left:0;text-align:left;margin-left:546.65pt;margin-top:-39.2pt;width:11.15pt;height:140.65pt;z-index:251838464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58595B"/>
          <w:sz w:val="14"/>
        </w:rPr>
        <w:t>13.2%</w:t>
      </w:r>
    </w:p>
    <w:p w:rsidR="00CE62C5" w:rsidRDefault="00CE62C5">
      <w:pPr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6" w:space="720" w:equalWidth="0">
            <w:col w:w="1586" w:space="40"/>
            <w:col w:w="344" w:space="39"/>
            <w:col w:w="454" w:space="39"/>
            <w:col w:w="892" w:space="3793"/>
            <w:col w:w="1387" w:space="40"/>
            <w:col w:w="2276"/>
          </w:cols>
        </w:sectPr>
      </w:pPr>
    </w:p>
    <w:p w:rsidR="00CE62C5" w:rsidRDefault="00280DE0">
      <w:pPr>
        <w:spacing w:before="34"/>
        <w:ind w:left="1142"/>
        <w:rPr>
          <w:rFonts w:ascii="Calibri"/>
          <w:sz w:val="18"/>
        </w:rPr>
      </w:pPr>
      <w:r>
        <w:rPr>
          <w:rFonts w:ascii="Calibri"/>
          <w:color w:val="58595B"/>
          <w:w w:val="95"/>
          <w:sz w:val="18"/>
        </w:rPr>
        <w:t>Less than one</w:t>
      </w:r>
      <w:r>
        <w:rPr>
          <w:rFonts w:ascii="Calibri"/>
          <w:color w:val="58595B"/>
          <w:spacing w:val="-29"/>
          <w:w w:val="95"/>
          <w:sz w:val="18"/>
        </w:rPr>
        <w:t xml:space="preserve"> </w:t>
      </w:r>
      <w:r>
        <w:rPr>
          <w:rFonts w:ascii="Calibri"/>
          <w:color w:val="58595B"/>
          <w:spacing w:val="-4"/>
          <w:w w:val="95"/>
          <w:sz w:val="18"/>
        </w:rPr>
        <w:t>year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280DE0">
      <w:pPr>
        <w:spacing w:before="126"/>
        <w:ind w:left="451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300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280DE0">
      <w:pPr>
        <w:spacing w:before="12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200</w:t>
      </w:r>
    </w:p>
    <w:p w:rsidR="00CE62C5" w:rsidRDefault="00280DE0">
      <w:pPr>
        <w:spacing w:before="35"/>
        <w:ind w:left="657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1.7%</w:t>
      </w:r>
    </w:p>
    <w:p w:rsidR="00CE62C5" w:rsidRDefault="00CE62C5">
      <w:pPr>
        <w:pStyle w:val="BodyText"/>
        <w:spacing w:before="5"/>
        <w:rPr>
          <w:rFonts w:ascii="Calibri"/>
          <w:b/>
          <w:sz w:val="13"/>
        </w:rPr>
      </w:pPr>
    </w:p>
    <w:p w:rsidR="00CE62C5" w:rsidRDefault="00280DE0">
      <w:pPr>
        <w:spacing w:before="1"/>
        <w:ind w:left="573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100</w:t>
      </w:r>
    </w:p>
    <w:p w:rsidR="00CE62C5" w:rsidRDefault="00280DE0">
      <w:pPr>
        <w:spacing w:before="35"/>
        <w:ind w:left="1142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1.6%</w:t>
      </w:r>
    </w:p>
    <w:p w:rsidR="00CE62C5" w:rsidRDefault="00CE62C5">
      <w:pPr>
        <w:pStyle w:val="BodyText"/>
        <w:spacing w:before="5"/>
        <w:rPr>
          <w:rFonts w:ascii="Calibri"/>
          <w:b/>
          <w:sz w:val="13"/>
        </w:rPr>
      </w:pPr>
    </w:p>
    <w:p w:rsidR="00CE62C5" w:rsidRDefault="00280DE0">
      <w:pPr>
        <w:spacing w:before="1"/>
        <w:ind w:left="1198"/>
        <w:rPr>
          <w:rFonts w:ascii="Calibri"/>
          <w:sz w:val="18"/>
        </w:rPr>
      </w:pPr>
      <w:r>
        <w:pict>
          <v:group id="_x0000_s1355" style="position:absolute;left:0;text-align:left;margin-left:308.25pt;margin-top:-14.75pt;width:47.95pt;height:8.05pt;z-index:251817984;mso-position-horizontal-relative:page" coordorigin="6165,-295" coordsize="959,161">
            <v:rect id="_x0000_s1357" style="position:absolute;left:6165;top:-295;width:499;height:161" fillcolor="#ed1d24" stroked="f"/>
            <v:rect id="_x0000_s1356" style="position:absolute;left:6663;top:-295;width:461;height:161" fillcolor="#00bdcd" stroked="f"/>
            <w10:wrap anchorx="page"/>
          </v:group>
        </w:pict>
      </w:r>
      <w:r>
        <w:rPr>
          <w:rFonts w:ascii="Calibri"/>
          <w:color w:val="58595B"/>
          <w:w w:val="90"/>
          <w:sz w:val="18"/>
        </w:rPr>
        <w:t>100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280DE0">
      <w:pPr>
        <w:spacing w:before="12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200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280DE0">
      <w:pPr>
        <w:spacing w:before="126"/>
        <w:ind w:left="533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300</w:t>
      </w:r>
    </w:p>
    <w:p w:rsidR="00CE62C5" w:rsidRDefault="00CE62C5">
      <w:pPr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7" w:space="720" w:equalWidth="0">
            <w:col w:w="2408" w:space="40"/>
            <w:col w:w="702" w:space="39"/>
            <w:col w:w="825" w:space="40"/>
            <w:col w:w="963" w:space="113"/>
            <w:col w:w="1449" w:space="40"/>
            <w:col w:w="784" w:space="39"/>
            <w:col w:w="3448"/>
          </w:cols>
        </w:sectPr>
      </w:pPr>
    </w:p>
    <w:p w:rsidR="00CE62C5" w:rsidRDefault="00280DE0">
      <w:pPr>
        <w:pStyle w:val="BodyText"/>
        <w:rPr>
          <w:rFonts w:ascii="Calibri"/>
          <w:sz w:val="3"/>
        </w:rPr>
      </w:pPr>
      <w:r>
        <w:pict>
          <v:rect id="_x0000_s1354" style="position:absolute;margin-left:540.65pt;margin-top:796.35pt;width:21.95pt;height:21.1pt;z-index:251816960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280DE0">
      <w:pPr>
        <w:pStyle w:val="BodyText"/>
        <w:spacing w:line="20" w:lineRule="exact"/>
        <w:ind w:left="2091"/>
        <w:rPr>
          <w:rFonts w:ascii="Calibri"/>
          <w:sz w:val="2"/>
        </w:rPr>
      </w:pPr>
      <w:r>
        <w:rPr>
          <w:rFonts w:ascii="Calibri"/>
          <w:sz w:val="2"/>
        </w:rPr>
      </w:r>
      <w:r>
        <w:rPr>
          <w:rFonts w:ascii="Calibri"/>
          <w:sz w:val="2"/>
        </w:rPr>
        <w:pict>
          <v:group id="_x0000_s1352" style="width:354.1pt;height:.15pt;mso-position-horizontal-relative:char;mso-position-vertical-relative:line" coordsize="7082,3">
            <v:line id="_x0000_s1353" style="position:absolute" from="0,2" to="7076,2" strokecolor="#58595c" strokeweight=".05297mm"/>
            <w10:anchorlock/>
          </v:group>
        </w:pict>
      </w:r>
    </w:p>
    <w:p w:rsidR="00CE62C5" w:rsidRDefault="00280DE0">
      <w:pPr>
        <w:spacing w:before="12"/>
        <w:ind w:left="2091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Male and Female Population</w:t>
      </w:r>
    </w:p>
    <w:p w:rsidR="00CE62C5" w:rsidRDefault="00280DE0">
      <w:pPr>
        <w:spacing w:before="142"/>
        <w:ind w:left="1845" w:right="1994"/>
        <w:jc w:val="center"/>
        <w:rPr>
          <w:rFonts w:ascii="Calibri"/>
          <w:b/>
          <w:sz w:val="24"/>
        </w:rPr>
      </w:pPr>
      <w:r>
        <w:rPr>
          <w:rFonts w:ascii="Calibri"/>
          <w:b/>
          <w:color w:val="636466"/>
          <w:sz w:val="24"/>
        </w:rPr>
        <w:t>Figure 2: Age-gender pyramid of all Emirati respondents</w:t>
      </w:r>
    </w:p>
    <w:p w:rsidR="00CE62C5" w:rsidRDefault="00CE62C5">
      <w:pPr>
        <w:jc w:val="center"/>
        <w:rPr>
          <w:rFonts w:ascii="Calibri"/>
          <w:sz w:val="2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pStyle w:val="BodyText"/>
        <w:spacing w:before="55"/>
        <w:ind w:left="164"/>
        <w:rPr>
          <w:rFonts w:ascii="Calibri"/>
        </w:rPr>
      </w:pPr>
      <w:r>
        <w:rPr>
          <w:rFonts w:ascii="Calibri"/>
          <w:color w:val="58595B"/>
        </w:rPr>
        <w:t>Age-Gender Pyramid of all non-Emirati respondents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rPr>
          <w:rFonts w:ascii="Calibri"/>
          <w:sz w:val="20"/>
        </w:rPr>
        <w:sectPr w:rsidR="00CE62C5">
          <w:pgSz w:w="11910" w:h="16840"/>
          <w:pgMar w:top="1140" w:right="0" w:bottom="920" w:left="1020" w:header="0" w:footer="721" w:gutter="0"/>
          <w:cols w:space="720"/>
        </w:sectPr>
      </w:pPr>
    </w:p>
    <w:p w:rsidR="00CE62C5" w:rsidRDefault="00CE62C5">
      <w:pPr>
        <w:pStyle w:val="BodyText"/>
        <w:spacing w:before="7"/>
        <w:rPr>
          <w:rFonts w:ascii="Calibri"/>
          <w:sz w:val="23"/>
        </w:rPr>
      </w:pPr>
    </w:p>
    <w:p w:rsidR="00CE62C5" w:rsidRDefault="00280DE0">
      <w:pPr>
        <w:jc w:val="right"/>
        <w:rPr>
          <w:rFonts w:ascii="Calibri"/>
          <w:b/>
          <w:sz w:val="14"/>
        </w:rPr>
      </w:pPr>
      <w:r>
        <w:pict>
          <v:shape id="_x0000_s1351" type="#_x0000_t202" style="position:absolute;left:0;text-align:left;margin-left:89.9pt;margin-top:4.55pt;width:382.45pt;height:145.95pt;z-index:251860992;mso-position-horizontal-relative:page" filled="f" stroked="f">
            <v:textbox inset="0,0,0,0">
              <w:txbxContent>
                <w:tbl>
                  <w:tblPr>
                    <w:tblW w:w="0" w:type="auto"/>
                    <w:tblInd w:w="7" w:type="dxa"/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1211"/>
                    <w:gridCol w:w="1402"/>
                    <w:gridCol w:w="896"/>
                    <w:gridCol w:w="1073"/>
                    <w:gridCol w:w="129"/>
                    <w:gridCol w:w="778"/>
                    <w:gridCol w:w="613"/>
                    <w:gridCol w:w="1106"/>
                    <w:gridCol w:w="435"/>
                    <w:gridCol w:w="360"/>
                  </w:tblGrid>
                  <w:tr w:rsidR="00CE62C5">
                    <w:trPr>
                      <w:trHeight w:val="149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27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85+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073" w:type="dxa"/>
                        <w:tcBorders>
                          <w:right w:val="single" w:sz="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29" w:type="dxa"/>
                        <w:tcBorders>
                          <w:left w:val="single" w:sz="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right w:val="single" w:sz="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778" w:type="dxa"/>
                        <w:tcBorders>
                          <w:left w:val="single" w:sz="4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8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280DE0">
                        <w:pPr>
                          <w:pStyle w:val="TableParagraph"/>
                          <w:spacing w:line="122" w:lineRule="exact"/>
                          <w:ind w:left="43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Male</w:t>
                        </w: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0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20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80 - 84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073" w:type="dxa"/>
                        <w:tcBorders>
                          <w:right w:val="single" w:sz="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right="-15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0.04%</w:t>
                        </w:r>
                      </w:p>
                    </w:tc>
                    <w:tc>
                      <w:tcPr>
                        <w:tcW w:w="129" w:type="dxa"/>
                        <w:tcBorders>
                          <w:left w:val="single" w:sz="8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right w:val="single" w:sz="8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78" w:type="dxa"/>
                        <w:tcBorders>
                          <w:left w:val="single" w:sz="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83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0.09%</w:t>
                        </w: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75 - 79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073" w:type="dxa"/>
                        <w:tcBorders>
                          <w:right w:val="single" w:sz="12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right="1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0.17%</w:t>
                        </w:r>
                      </w:p>
                    </w:tc>
                    <w:tc>
                      <w:tcPr>
                        <w:tcW w:w="129" w:type="dxa"/>
                        <w:tcBorders>
                          <w:left w:val="single" w:sz="12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right w:val="single" w:sz="12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tcBorders>
                          <w:left w:val="single" w:sz="12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91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0.18%</w:t>
                        </w: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9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70 - 74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073" w:type="dxa"/>
                        <w:tcBorders>
                          <w:righ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right="-15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0.40%</w:t>
                        </w:r>
                      </w:p>
                    </w:tc>
                    <w:tc>
                      <w:tcPr>
                        <w:tcW w:w="129" w:type="dxa"/>
                        <w:tcBorders>
                          <w:left w:val="single" w:sz="48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right w:val="single" w:sz="48" w:space="0" w:color="00BDCD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tcBorders>
                          <w:left w:val="single" w:sz="48" w:space="0" w:color="00BDCD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105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0.51%</w:t>
                        </w: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9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65 - 69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073" w:type="dxa"/>
                        <w:tcBorders>
                          <w:right w:val="single" w:sz="48" w:space="0" w:color="ED1D24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right="58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0.7%</w:t>
                        </w:r>
                      </w:p>
                    </w:tc>
                    <w:tc>
                      <w:tcPr>
                        <w:tcW w:w="129" w:type="dxa"/>
                        <w:tcBorders>
                          <w:left w:val="single" w:sz="48" w:space="0" w:color="ED1D24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tcBorders>
                          <w:right w:val="single" w:sz="48" w:space="0" w:color="ED1D24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tcBorders>
                          <w:left w:val="single" w:sz="48" w:space="0" w:color="ED1D24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259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1.1%</w:t>
                        </w: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1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20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60 - 64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596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0.9%</w:t>
                        </w: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492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5"/>
                            <w:sz w:val="14"/>
                          </w:rPr>
                          <w:t>2.2%</w:t>
                        </w: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0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20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55 - 59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378" w:right="373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2.0%</w:t>
                        </w: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26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4.1%</w:t>
                        </w: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50 - 54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205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3.3%</w:t>
                        </w: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301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5.8%</w:t>
                        </w: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1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20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45 - 49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464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7.2%</w:t>
                        </w:r>
                      </w:p>
                    </w:tc>
                    <w:tc>
                      <w:tcPr>
                        <w:tcW w:w="107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61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54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8.1%</w:t>
                        </w: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40 - 44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126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9.2%</w:t>
                        </w:r>
                      </w:p>
                    </w:tc>
                    <w:tc>
                      <w:tcPr>
                        <w:tcW w:w="107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61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305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10.0%</w:t>
                        </w: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  <w:tr w:rsidR="00CE62C5">
                    <w:trPr>
                      <w:trHeight w:val="44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31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209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35 - 39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right="97"/>
                          <w:jc w:val="righ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w w:val="90"/>
                            <w:sz w:val="14"/>
                          </w:rPr>
                          <w:t>12.6%</w:t>
                        </w:r>
                      </w:p>
                    </w:tc>
                    <w:tc>
                      <w:tcPr>
                        <w:tcW w:w="8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07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61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552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11.6%</w:t>
                        </w: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6"/>
                          </w:rPr>
                        </w:pPr>
                      </w:p>
                    </w:tc>
                  </w:tr>
                  <w:tr w:rsidR="00CE62C5">
                    <w:trPr>
                      <w:trHeight w:val="22"/>
                    </w:trPr>
                    <w:tc>
                      <w:tcPr>
                        <w:tcW w:w="1211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402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89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07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29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0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778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613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2"/>
                          </w:rPr>
                        </w:pPr>
                      </w:p>
                    </w:tc>
                  </w:tr>
                  <w:tr w:rsidR="00CE62C5">
                    <w:trPr>
                      <w:trHeight w:val="208"/>
                    </w:trPr>
                    <w:tc>
                      <w:tcPr>
                        <w:tcW w:w="1211" w:type="dxa"/>
                      </w:tcPr>
                      <w:p w:rsidR="00CE62C5" w:rsidRDefault="00280DE0">
                        <w:pPr>
                          <w:pStyle w:val="TableParagraph"/>
                          <w:spacing w:line="188" w:lineRule="exact"/>
                          <w:ind w:left="50"/>
                          <w:jc w:val="left"/>
                          <w:rPr>
                            <w:rFonts w:ascii="Calibri"/>
                            <w:sz w:val="18"/>
                          </w:rPr>
                        </w:pPr>
                        <w:r>
                          <w:rPr>
                            <w:rFonts w:ascii="Calibri"/>
                            <w:color w:val="58595B"/>
                            <w:sz w:val="18"/>
                          </w:rPr>
                          <w:t>30 - 34</w:t>
                        </w:r>
                      </w:p>
                    </w:tc>
                    <w:tc>
                      <w:tcPr>
                        <w:tcW w:w="1402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697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14.2%</w:t>
                        </w:r>
                      </w:p>
                    </w:tc>
                    <w:tc>
                      <w:tcPr>
                        <w:tcW w:w="896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073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29" w:type="dxa"/>
                        <w:shd w:val="clear" w:color="auto" w:fill="ED1D24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0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778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613" w:type="dxa"/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  <w:tc>
                      <w:tcPr>
                        <w:tcW w:w="1106" w:type="dxa"/>
                      </w:tcPr>
                      <w:p w:rsidR="00CE62C5" w:rsidRDefault="00280DE0">
                        <w:pPr>
                          <w:pStyle w:val="TableParagraph"/>
                          <w:spacing w:line="161" w:lineRule="exact"/>
                          <w:ind w:left="361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10.4%</w:t>
                        </w:r>
                      </w:p>
                    </w:tc>
                    <w:tc>
                      <w:tcPr>
                        <w:tcW w:w="435" w:type="dxa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  <w:sz w:val="14"/>
                          </w:rPr>
                        </w:pP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r>
        <w:rPr>
          <w:rFonts w:ascii="Calibri"/>
          <w:b/>
          <w:color w:val="58595B"/>
          <w:w w:val="90"/>
          <w:sz w:val="14"/>
        </w:rPr>
        <w:t>0.03%</w:t>
      </w:r>
    </w:p>
    <w:p w:rsidR="00CE62C5" w:rsidRDefault="00280DE0">
      <w:pPr>
        <w:pStyle w:val="BodyText"/>
        <w:spacing w:before="7"/>
        <w:rPr>
          <w:rFonts w:ascii="Calibri"/>
          <w:b/>
          <w:sz w:val="23"/>
        </w:rPr>
      </w:pPr>
      <w:r>
        <w:br w:type="column"/>
      </w:r>
    </w:p>
    <w:p w:rsidR="00CE62C5" w:rsidRDefault="00280DE0">
      <w:pPr>
        <w:ind w:left="172"/>
        <w:rPr>
          <w:rFonts w:ascii="Calibri"/>
          <w:b/>
          <w:sz w:val="14"/>
        </w:rPr>
      </w:pPr>
      <w:r>
        <w:pict>
          <v:line id="_x0000_s1350" style="position:absolute;left:0;text-align:left;z-index:251854848;mso-position-horizontal-relative:page" from="324.2pt,1.9pt" to="324.2pt,9.9pt" strokecolor="#ed1d24" strokeweight=".1189mm">
            <w10:wrap anchorx="page"/>
          </v:line>
        </w:pict>
      </w:r>
      <w:r>
        <w:pict>
          <v:rect id="_x0000_s1349" style="position:absolute;left:0;text-align:left;margin-left:324.35pt;margin-top:103.4pt;width:64.9pt;height:8pt;z-index:251858944;mso-position-horizontal-relative:page" fillcolor="#00bdcd" stroked="f">
            <w10:wrap anchorx="page"/>
          </v:rect>
        </w:pict>
      </w:r>
      <w:r>
        <w:rPr>
          <w:rFonts w:ascii="Calibri"/>
          <w:b/>
          <w:color w:val="58595B"/>
          <w:w w:val="90"/>
          <w:sz w:val="14"/>
        </w:rPr>
        <w:t>0.03%</w:t>
      </w:r>
    </w:p>
    <w:p w:rsidR="00CE62C5" w:rsidRDefault="00280DE0">
      <w:pPr>
        <w:pStyle w:val="BodyText"/>
        <w:spacing w:before="8"/>
        <w:rPr>
          <w:rFonts w:ascii="Calibri"/>
          <w:b/>
          <w:sz w:val="21"/>
        </w:rPr>
      </w:pPr>
      <w:r>
        <w:br w:type="column"/>
      </w:r>
    </w:p>
    <w:p w:rsidR="00CE62C5" w:rsidRDefault="00280DE0">
      <w:pPr>
        <w:ind w:left="1245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Female</w:t>
      </w:r>
    </w:p>
    <w:p w:rsidR="00CE62C5" w:rsidRDefault="00CE62C5">
      <w:pPr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3" w:space="720" w:equalWidth="0">
            <w:col w:w="5361" w:space="40"/>
            <w:col w:w="505" w:space="39"/>
            <w:col w:w="4945"/>
          </w:cols>
        </w:sectPr>
      </w:pPr>
    </w:p>
    <w:p w:rsidR="00CE62C5" w:rsidRDefault="00CE62C5">
      <w:pPr>
        <w:pStyle w:val="BodyText"/>
        <w:spacing w:before="5"/>
        <w:rPr>
          <w:rFonts w:ascii="Calibri"/>
          <w:sz w:val="7"/>
        </w:rPr>
      </w:pPr>
    </w:p>
    <w:p w:rsidR="00CE62C5" w:rsidRDefault="00280DE0">
      <w:pPr>
        <w:pStyle w:val="BodyText"/>
        <w:spacing w:line="169" w:lineRule="exact"/>
        <w:ind w:left="5457"/>
        <w:rPr>
          <w:rFonts w:ascii="Calibri"/>
          <w:sz w:val="16"/>
        </w:rPr>
      </w:pPr>
      <w:r>
        <w:pict>
          <v:rect id="_x0000_s1348" style="position:absolute;left:0;text-align:left;margin-left:323.05pt;margin-top:12.95pt;width:1.3pt;height:8pt;z-index:-251472896;mso-wrap-distance-left:0;mso-wrap-distance-right:0;mso-position-horizontal-relative:page" fillcolor="#ed1d24" stroked="f">
            <w10:wrap type="topAndBottom" anchorx="page"/>
          </v:rect>
        </w:pict>
      </w:r>
      <w:r>
        <w:pict>
          <v:rect id="_x0000_s1347" style="position:absolute;left:0;text-align:left;margin-left:324.35pt;margin-top:38.3pt;width:8.65pt;height:8pt;z-index:-251471872;mso-wrap-distance-left:0;mso-wrap-distance-right:0;mso-position-horizontal-relative:page" fillcolor="#00bdcd" stroked="f">
            <w10:wrap type="topAndBottom" anchorx="page"/>
          </v:rect>
        </w:pict>
      </w:r>
      <w:r>
        <w:rPr>
          <w:rFonts w:ascii="Calibri"/>
          <w:position w:val="-2"/>
          <w:sz w:val="16"/>
        </w:rPr>
      </w:r>
      <w:r>
        <w:rPr>
          <w:rFonts w:ascii="Calibri"/>
          <w:position w:val="-2"/>
          <w:sz w:val="16"/>
        </w:rPr>
        <w:pict>
          <v:group id="_x0000_s1345" style="width:.5pt;height:8pt;mso-position-horizontal-relative:char;mso-position-vertical-relative:line" coordsize="10,160">
            <v:line id="_x0000_s1346" style="position:absolute" from="5,0" to="5,160" strokecolor="#ed1d24" strokeweight=".17003mm"/>
            <w10:anchorlock/>
          </v:group>
        </w:pict>
      </w:r>
    </w:p>
    <w:p w:rsidR="00CE62C5" w:rsidRDefault="00CE62C5">
      <w:pPr>
        <w:pStyle w:val="BodyText"/>
        <w:spacing w:before="10"/>
        <w:rPr>
          <w:rFonts w:ascii="Calibri"/>
          <w:sz w:val="22"/>
        </w:rPr>
      </w:pPr>
    </w:p>
    <w:p w:rsidR="00CE62C5" w:rsidRDefault="00CE62C5">
      <w:pPr>
        <w:pStyle w:val="BodyText"/>
        <w:spacing w:before="3"/>
        <w:rPr>
          <w:rFonts w:ascii="Calibri"/>
          <w:sz w:val="5"/>
        </w:rPr>
      </w:pPr>
    </w:p>
    <w:p w:rsidR="00CE62C5" w:rsidRDefault="00280DE0">
      <w:pPr>
        <w:pStyle w:val="BodyText"/>
        <w:spacing w:line="159" w:lineRule="exact"/>
        <w:ind w:left="5467"/>
        <w:rPr>
          <w:rFonts w:ascii="Calibri"/>
          <w:sz w:val="15"/>
        </w:rPr>
      </w:pPr>
      <w:r>
        <w:rPr>
          <w:rFonts w:ascii="Calibri"/>
          <w:position w:val="-2"/>
          <w:sz w:val="15"/>
        </w:rPr>
      </w:r>
      <w:r>
        <w:rPr>
          <w:rFonts w:ascii="Calibri"/>
          <w:position w:val="-2"/>
          <w:sz w:val="15"/>
        </w:rPr>
        <w:pict>
          <v:group id="_x0000_s1343" style="width:17.35pt;height:8pt;mso-position-horizontal-relative:char;mso-position-vertical-relative:line" coordsize="347,160">
            <v:rect id="_x0000_s1344" style="position:absolute;width:347;height:160" fillcolor="#00bdcd" stroked="f"/>
            <w10:anchorlock/>
          </v:group>
        </w:pict>
      </w:r>
    </w:p>
    <w:p w:rsidR="00CE62C5" w:rsidRDefault="00CE62C5">
      <w:pPr>
        <w:pStyle w:val="BodyText"/>
        <w:spacing w:before="10"/>
        <w:rPr>
          <w:rFonts w:ascii="Calibri"/>
          <w:sz w:val="7"/>
        </w:rPr>
      </w:pPr>
    </w:p>
    <w:p w:rsidR="00CE62C5" w:rsidRDefault="00280DE0">
      <w:pPr>
        <w:pStyle w:val="BodyText"/>
        <w:spacing w:line="159" w:lineRule="exact"/>
        <w:ind w:left="5130"/>
        <w:rPr>
          <w:rFonts w:ascii="Calibri"/>
          <w:sz w:val="15"/>
        </w:rPr>
      </w:pPr>
      <w:r>
        <w:rPr>
          <w:rFonts w:ascii="Calibri"/>
          <w:position w:val="-2"/>
          <w:sz w:val="15"/>
        </w:rPr>
      </w:r>
      <w:r>
        <w:rPr>
          <w:rFonts w:ascii="Calibri"/>
          <w:position w:val="-2"/>
          <w:sz w:val="15"/>
        </w:rPr>
        <w:pict>
          <v:group id="_x0000_s1340" style="width:49.75pt;height:8pt;mso-position-horizontal-relative:char;mso-position-vertical-relative:line" coordsize="995,160">
            <v:rect id="_x0000_s1342" style="position:absolute;width:337;height:160" fillcolor="#ed1d24" stroked="f"/>
            <v:rect id="_x0000_s1341" style="position:absolute;left:336;width:658;height:160" fillcolor="#00bdcd" stroked="f"/>
            <w10:anchorlock/>
          </v:group>
        </w:pict>
      </w:r>
    </w:p>
    <w:p w:rsidR="00CE62C5" w:rsidRDefault="00CE62C5">
      <w:pPr>
        <w:pStyle w:val="BodyText"/>
        <w:spacing w:before="9"/>
        <w:rPr>
          <w:rFonts w:ascii="Calibri"/>
          <w:sz w:val="7"/>
        </w:rPr>
      </w:pPr>
    </w:p>
    <w:p w:rsidR="00CE62C5" w:rsidRDefault="00280DE0">
      <w:pPr>
        <w:pStyle w:val="BodyText"/>
        <w:spacing w:line="159" w:lineRule="exact"/>
        <w:ind w:left="4921"/>
        <w:rPr>
          <w:rFonts w:ascii="Calibri"/>
          <w:sz w:val="15"/>
        </w:rPr>
      </w:pPr>
      <w:r>
        <w:rPr>
          <w:rFonts w:ascii="Calibri"/>
          <w:position w:val="-2"/>
          <w:sz w:val="15"/>
        </w:rPr>
      </w:r>
      <w:r>
        <w:rPr>
          <w:rFonts w:ascii="Calibri"/>
          <w:position w:val="-2"/>
          <w:sz w:val="15"/>
        </w:rPr>
        <w:pict>
          <v:group id="_x0000_s1337" style="width:73.9pt;height:8pt;mso-position-horizontal-relative:char;mso-position-vertical-relative:line" coordsize="1478,160">
            <v:rect id="_x0000_s1339" style="position:absolute;width:546;height:160" fillcolor="#ed1d24" stroked="f"/>
            <v:rect id="_x0000_s1338" style="position:absolute;left:545;width:933;height:160" fillcolor="#00bdcd" stroked="f"/>
            <w10:anchorlock/>
          </v:group>
        </w:pic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6" w:after="1"/>
        <w:rPr>
          <w:rFonts w:ascii="Calibri"/>
          <w:sz w:val="28"/>
        </w:rPr>
      </w:pPr>
    </w:p>
    <w:tbl>
      <w:tblPr>
        <w:tblW w:w="0" w:type="auto"/>
        <w:tblInd w:w="785" w:type="dxa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482"/>
        <w:gridCol w:w="1410"/>
        <w:gridCol w:w="474"/>
        <w:gridCol w:w="442"/>
        <w:gridCol w:w="102"/>
        <w:gridCol w:w="779"/>
        <w:gridCol w:w="586"/>
        <w:gridCol w:w="841"/>
        <w:gridCol w:w="410"/>
        <w:gridCol w:w="442"/>
      </w:tblGrid>
      <w:tr w:rsidR="00CE62C5">
        <w:trPr>
          <w:trHeight w:val="231"/>
        </w:trPr>
        <w:tc>
          <w:tcPr>
            <w:tcW w:w="1482" w:type="dxa"/>
          </w:tcPr>
          <w:p w:rsidR="00CE62C5" w:rsidRDefault="00280DE0">
            <w:pPr>
              <w:pStyle w:val="TableParagraph"/>
              <w:spacing w:line="209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25 - 29</w:t>
            </w:r>
          </w:p>
        </w:tc>
        <w:tc>
          <w:tcPr>
            <w:tcW w:w="1410" w:type="dxa"/>
          </w:tcPr>
          <w:p w:rsidR="00CE62C5" w:rsidRDefault="00280DE0">
            <w:pPr>
              <w:pStyle w:val="TableParagraph"/>
              <w:spacing w:line="161" w:lineRule="exact"/>
              <w:ind w:right="107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11.0%</w:t>
            </w:r>
          </w:p>
        </w:tc>
        <w:tc>
          <w:tcPr>
            <w:tcW w:w="474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4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0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841" w:type="dxa"/>
          </w:tcPr>
          <w:p w:rsidR="00CE62C5" w:rsidRDefault="00280DE0">
            <w:pPr>
              <w:pStyle w:val="TableParagraph"/>
              <w:spacing w:line="161" w:lineRule="exact"/>
              <w:ind w:left="405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5.1%</w:t>
            </w: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42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</w:tr>
      <w:tr w:rsidR="00CE62C5">
        <w:trPr>
          <w:trHeight w:val="22"/>
        </w:trPr>
        <w:tc>
          <w:tcPr>
            <w:tcW w:w="1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84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08"/>
        </w:trPr>
        <w:tc>
          <w:tcPr>
            <w:tcW w:w="1482" w:type="dxa"/>
          </w:tcPr>
          <w:p w:rsidR="00CE62C5" w:rsidRDefault="00280DE0">
            <w:pPr>
              <w:pStyle w:val="TableParagraph"/>
              <w:spacing w:line="188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20 - 24</w:t>
            </w: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</w:tcPr>
          <w:p w:rsidR="00CE62C5" w:rsidRDefault="00280DE0">
            <w:pPr>
              <w:pStyle w:val="TableParagraph"/>
              <w:spacing w:line="161" w:lineRule="exact"/>
              <w:ind w:left="118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4.7%</w:t>
            </w:r>
          </w:p>
        </w:tc>
        <w:tc>
          <w:tcPr>
            <w:tcW w:w="10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841" w:type="dxa"/>
          </w:tcPr>
          <w:p w:rsidR="00CE62C5" w:rsidRDefault="00280DE0">
            <w:pPr>
              <w:pStyle w:val="TableParagraph"/>
              <w:spacing w:line="161" w:lineRule="exact"/>
              <w:ind w:left="168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3.7%</w:t>
            </w: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44"/>
        </w:trPr>
        <w:tc>
          <w:tcPr>
            <w:tcW w:w="1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84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09"/>
        </w:trPr>
        <w:tc>
          <w:tcPr>
            <w:tcW w:w="1482" w:type="dxa"/>
          </w:tcPr>
          <w:p w:rsidR="00CE62C5" w:rsidRDefault="00280DE0">
            <w:pPr>
              <w:pStyle w:val="TableParagraph"/>
              <w:spacing w:line="189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15 - 19</w:t>
            </w: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</w:tcPr>
          <w:p w:rsidR="00CE62C5" w:rsidRDefault="00280DE0">
            <w:pPr>
              <w:pStyle w:val="TableParagraph"/>
              <w:spacing w:line="161" w:lineRule="exact"/>
              <w:ind w:left="9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5.4%</w:t>
            </w:r>
          </w:p>
        </w:tc>
        <w:tc>
          <w:tcPr>
            <w:tcW w:w="10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841" w:type="dxa"/>
          </w:tcPr>
          <w:p w:rsidR="00CE62C5" w:rsidRDefault="00280DE0">
            <w:pPr>
              <w:pStyle w:val="TableParagraph"/>
              <w:spacing w:line="161" w:lineRule="exact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6.2%</w:t>
            </w: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44"/>
        </w:trPr>
        <w:tc>
          <w:tcPr>
            <w:tcW w:w="1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86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84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31"/>
        </w:trPr>
        <w:tc>
          <w:tcPr>
            <w:tcW w:w="1482" w:type="dxa"/>
          </w:tcPr>
          <w:p w:rsidR="00CE62C5" w:rsidRDefault="00280DE0">
            <w:pPr>
              <w:pStyle w:val="TableParagraph"/>
              <w:spacing w:line="209" w:lineRule="exact"/>
              <w:ind w:left="50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10 - 14</w:t>
            </w: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74" w:type="dxa"/>
          </w:tcPr>
          <w:p w:rsidR="00CE62C5" w:rsidRDefault="00280DE0">
            <w:pPr>
              <w:pStyle w:val="TableParagraph"/>
              <w:spacing w:line="161" w:lineRule="exact"/>
              <w:ind w:left="41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8.1%</w:t>
            </w:r>
          </w:p>
        </w:tc>
        <w:tc>
          <w:tcPr>
            <w:tcW w:w="44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10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84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6"/>
              </w:rPr>
            </w:pPr>
          </w:p>
        </w:tc>
        <w:tc>
          <w:tcPr>
            <w:tcW w:w="410" w:type="dxa"/>
          </w:tcPr>
          <w:p w:rsidR="00CE62C5" w:rsidRDefault="00280DE0">
            <w:pPr>
              <w:pStyle w:val="TableParagraph"/>
              <w:spacing w:line="161" w:lineRule="exact"/>
              <w:ind w:left="145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8.7%</w:t>
            </w:r>
          </w:p>
        </w:tc>
        <w:tc>
          <w:tcPr>
            <w:tcW w:w="44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22"/>
        </w:trPr>
        <w:tc>
          <w:tcPr>
            <w:tcW w:w="148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410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10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779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84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1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  <w:tc>
          <w:tcPr>
            <w:tcW w:w="442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2"/>
              </w:rPr>
            </w:pPr>
          </w:p>
        </w:tc>
      </w:tr>
      <w:tr w:rsidR="00CE62C5">
        <w:trPr>
          <w:trHeight w:val="208"/>
        </w:trPr>
        <w:tc>
          <w:tcPr>
            <w:tcW w:w="1482" w:type="dxa"/>
          </w:tcPr>
          <w:p w:rsidR="00CE62C5" w:rsidRDefault="00280DE0">
            <w:pPr>
              <w:pStyle w:val="TableParagraph"/>
              <w:spacing w:line="188" w:lineRule="exact"/>
              <w:ind w:left="86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58595B"/>
                <w:sz w:val="18"/>
              </w:rPr>
              <w:t>5 - 9</w:t>
            </w:r>
          </w:p>
        </w:tc>
        <w:tc>
          <w:tcPr>
            <w:tcW w:w="1410" w:type="dxa"/>
          </w:tcPr>
          <w:p w:rsidR="00CE62C5" w:rsidRDefault="00280DE0">
            <w:pPr>
              <w:pStyle w:val="TableParagraph"/>
              <w:spacing w:line="161" w:lineRule="exact"/>
              <w:ind w:right="-15"/>
              <w:jc w:val="righ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w w:val="90"/>
                <w:sz w:val="14"/>
              </w:rPr>
              <w:t>9.9%</w:t>
            </w:r>
          </w:p>
        </w:tc>
        <w:tc>
          <w:tcPr>
            <w:tcW w:w="474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102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779" w:type="dxa"/>
            <w:shd w:val="clear" w:color="auto" w:fill="ED1D24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586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841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10" w:type="dxa"/>
            <w:shd w:val="clear" w:color="auto" w:fill="00BDCD"/>
          </w:tcPr>
          <w:p w:rsidR="00CE62C5" w:rsidRDefault="00CE62C5">
            <w:pPr>
              <w:pStyle w:val="TableParagraph"/>
              <w:jc w:val="left"/>
              <w:rPr>
                <w:rFonts w:ascii="Times New Roman"/>
                <w:sz w:val="14"/>
              </w:rPr>
            </w:pPr>
          </w:p>
        </w:tc>
        <w:tc>
          <w:tcPr>
            <w:tcW w:w="442" w:type="dxa"/>
          </w:tcPr>
          <w:p w:rsidR="00CE62C5" w:rsidRDefault="00280DE0">
            <w:pPr>
              <w:pStyle w:val="TableParagraph"/>
              <w:spacing w:line="161" w:lineRule="exact"/>
              <w:ind w:left="58"/>
              <w:jc w:val="left"/>
              <w:rPr>
                <w:rFonts w:ascii="Calibri"/>
                <w:b/>
                <w:sz w:val="14"/>
              </w:rPr>
            </w:pPr>
            <w:r>
              <w:rPr>
                <w:rFonts w:ascii="Calibri"/>
                <w:b/>
                <w:color w:val="58595B"/>
                <w:sz w:val="14"/>
              </w:rPr>
              <w:t>11.2%</w:t>
            </w:r>
          </w:p>
        </w:tc>
      </w:tr>
    </w:tbl>
    <w:p w:rsidR="00CE62C5" w:rsidRDefault="00CE62C5">
      <w:pPr>
        <w:spacing w:line="161" w:lineRule="exact"/>
        <w:rPr>
          <w:rFonts w:ascii="Calibri"/>
          <w:sz w:val="1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p w:rsidR="00CE62C5" w:rsidRDefault="00280DE0">
      <w:pPr>
        <w:spacing w:before="33"/>
        <w:ind w:left="864"/>
        <w:rPr>
          <w:rFonts w:ascii="Calibri"/>
          <w:sz w:val="18"/>
        </w:rPr>
      </w:pPr>
      <w:r>
        <w:pict>
          <v:rect id="_x0000_s1336" style="position:absolute;left:0;text-align:left;margin-left:242.9pt;margin-top:-9.05pt;width:81.45pt;height:8pt;z-index:-321675264;mso-position-horizontal-relative:page" fillcolor="#ed1d24" stroked="f">
            <w10:wrap anchorx="page"/>
          </v:rect>
        </w:pict>
      </w:r>
      <w:r>
        <w:pict>
          <v:group id="_x0000_s1333" style="position:absolute;left:0;text-align:left;margin-left:206.9pt;margin-top:-72.5pt;width:201.1pt;height:8pt;z-index:251852800;mso-position-horizontal-relative:page" coordorigin="4138,-1450" coordsize="4022,160">
            <v:rect id="_x0000_s1335" style="position:absolute;left:4138;top:-1450;width:2349;height:160" fillcolor="#ed1d24" stroked="f"/>
            <v:rect id="_x0000_s1334" style="position:absolute;left:6487;top:-1450;width:1674;height:160" fillcolor="#00bdcd" stroked="f"/>
            <w10:wrap anchorx="page"/>
          </v:group>
        </w:pict>
      </w:r>
      <w:r>
        <w:pict>
          <v:group id="_x0000_s1330" style="position:absolute;left:0;text-align:left;margin-left:248.45pt;margin-top:-97.85pt;width:156.8pt;height:8pt;z-index:251853824;mso-position-horizontal-relative:page" coordorigin="4969,-1957" coordsize="3136,160">
            <v:rect id="_x0000_s1332" style="position:absolute;left:4968;top:-1958;width:1519;height:160" fillcolor="#ed1d24" stroked="f"/>
            <v:rect id="_x0000_s1331" style="position:absolute;left:6487;top:-1958;width:1618;height:160" fillcolor="#00bdcd" stroked="f"/>
            <w10:wrap anchorx="page"/>
          </v:group>
        </w:pict>
      </w:r>
      <w:r>
        <w:pict>
          <v:shape id="_x0000_s1329" type="#_x0000_t202" style="position:absolute;left:0;text-align:left;margin-left:64.2pt;margin-top:-107.2pt;width:12.4pt;height:42.9pt;z-index:251859968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8"/>
                    <w:ind w:left="20"/>
                    <w:rPr>
                      <w:rFonts w:ascii="Calibri"/>
                      <w:sz w:val="18"/>
                    </w:rPr>
                  </w:pPr>
                  <w:r>
                    <w:rPr>
                      <w:rFonts w:ascii="Calibri"/>
                      <w:color w:val="58595B"/>
                      <w:sz w:val="18"/>
                    </w:rPr>
                    <w:t>Age</w:t>
                  </w:r>
                  <w:r>
                    <w:rPr>
                      <w:rFonts w:ascii="Calibri"/>
                      <w:color w:val="58595B"/>
                      <w:spacing w:val="-23"/>
                      <w:sz w:val="18"/>
                    </w:rPr>
                    <w:t xml:space="preserve"> </w:t>
                  </w:r>
                  <w:r>
                    <w:rPr>
                      <w:rFonts w:ascii="Calibri"/>
                      <w:color w:val="58595B"/>
                      <w:sz w:val="18"/>
                    </w:rPr>
                    <w:t>Groups</w:t>
                  </w:r>
                </w:p>
              </w:txbxContent>
            </v:textbox>
            <w10:wrap anchorx="page"/>
          </v:shape>
        </w:pict>
      </w:r>
      <w:r>
        <w:rPr>
          <w:rFonts w:ascii="Calibri"/>
          <w:color w:val="58595B"/>
          <w:sz w:val="18"/>
        </w:rPr>
        <w:t>1 - 4</w:t>
      </w:r>
    </w:p>
    <w:p w:rsidR="00CE62C5" w:rsidRDefault="00280DE0">
      <w:pPr>
        <w:spacing w:before="33"/>
        <w:ind w:left="864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Less than one year</w:t>
      </w:r>
    </w:p>
    <w:p w:rsidR="00CE62C5" w:rsidRDefault="00280DE0">
      <w:pPr>
        <w:spacing w:before="112"/>
        <w:jc w:val="right"/>
        <w:rPr>
          <w:rFonts w:ascii="Calibri"/>
          <w:sz w:val="18"/>
        </w:rPr>
      </w:pPr>
      <w:r>
        <w:rPr>
          <w:rFonts w:ascii="Calibri"/>
          <w:color w:val="58595B"/>
          <w:w w:val="85"/>
          <w:sz w:val="18"/>
        </w:rPr>
        <w:t>2,000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130"/>
        <w:ind w:left="458"/>
        <w:rPr>
          <w:rFonts w:ascii="Calibri"/>
          <w:sz w:val="18"/>
        </w:rPr>
      </w:pPr>
      <w:r>
        <w:rPr>
          <w:rFonts w:ascii="Calibri"/>
          <w:color w:val="58595B"/>
          <w:w w:val="85"/>
          <w:sz w:val="18"/>
        </w:rPr>
        <w:t>1,500</w:t>
      </w:r>
    </w:p>
    <w:p w:rsidR="00CE62C5" w:rsidRDefault="00280DE0">
      <w:pPr>
        <w:spacing w:before="35"/>
        <w:ind w:left="477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8.4%</w:t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9"/>
        <w:rPr>
          <w:rFonts w:ascii="Calibri"/>
          <w:b/>
          <w:sz w:val="17"/>
        </w:rPr>
      </w:pPr>
    </w:p>
    <w:p w:rsidR="00CE62C5" w:rsidRDefault="00280DE0">
      <w:pPr>
        <w:ind w:left="458"/>
        <w:rPr>
          <w:rFonts w:ascii="Calibri"/>
          <w:sz w:val="18"/>
        </w:rPr>
      </w:pPr>
      <w:r>
        <w:rPr>
          <w:rFonts w:ascii="Calibri"/>
          <w:color w:val="58595B"/>
          <w:w w:val="85"/>
          <w:sz w:val="18"/>
        </w:rPr>
        <w:t>1,000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130"/>
        <w:ind w:left="458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500</w:t>
      </w:r>
    </w:p>
    <w:p w:rsidR="00CE62C5" w:rsidRDefault="00280DE0">
      <w:pPr>
        <w:pStyle w:val="BodyText"/>
        <w:spacing w:before="8"/>
        <w:rPr>
          <w:rFonts w:ascii="Calibri"/>
          <w:sz w:val="23"/>
        </w:rPr>
      </w:pPr>
      <w:r>
        <w:br w:type="column"/>
      </w:r>
    </w:p>
    <w:p w:rsidR="00CE62C5" w:rsidRDefault="00280DE0">
      <w:pPr>
        <w:ind w:left="-31"/>
        <w:rPr>
          <w:rFonts w:ascii="Calibri"/>
          <w:b/>
          <w:sz w:val="14"/>
        </w:rPr>
      </w:pPr>
      <w:r>
        <w:pict>
          <v:rect id="_x0000_s1328" style="position:absolute;left:0;text-align:left;margin-left:324.35pt;margin-top:-99.55pt;width:93.2pt;height:8pt;z-index:251857920;mso-position-horizontal-relative:page" fillcolor="#00bdcd" stroked="f">
            <w10:wrap anchorx="page"/>
          </v:rect>
        </w:pict>
      </w:r>
      <w:r>
        <w:rPr>
          <w:rFonts w:ascii="Calibri"/>
          <w:b/>
          <w:color w:val="58595B"/>
          <w:w w:val="90"/>
          <w:sz w:val="14"/>
        </w:rPr>
        <w:t>1.7%</w:t>
      </w:r>
    </w:p>
    <w:p w:rsidR="00CE62C5" w:rsidRDefault="00280DE0">
      <w:pPr>
        <w:pStyle w:val="BodyText"/>
        <w:spacing w:before="8"/>
        <w:rPr>
          <w:rFonts w:ascii="Calibri"/>
          <w:b/>
          <w:sz w:val="23"/>
        </w:rPr>
      </w:pPr>
      <w:r>
        <w:br w:type="column"/>
      </w:r>
    </w:p>
    <w:p w:rsidR="00CE62C5" w:rsidRDefault="00280DE0">
      <w:pPr>
        <w:jc w:val="right"/>
        <w:rPr>
          <w:rFonts w:ascii="Calibri"/>
          <w:b/>
          <w:sz w:val="14"/>
        </w:rPr>
      </w:pPr>
      <w:r>
        <w:pict>
          <v:group id="_x0000_s1325" style="position:absolute;left:0;text-align:left;margin-left:310.75pt;margin-top:1.95pt;width:27.15pt;height:8pt;z-index:251849728;mso-position-horizontal-relative:page" coordorigin="6215,39" coordsize="543,160">
            <v:rect id="_x0000_s1327" style="position:absolute;left:6215;top:38;width:272;height:160" fillcolor="#ed1d24" stroked="f"/>
            <v:rect id="_x0000_s1326" style="position:absolute;left:6487;top:38;width:272;height:160" fillcolor="#00bdcd" stroked="f"/>
            <w10:wrap anchorx="page"/>
          </v:group>
        </w:pict>
      </w:r>
      <w:r>
        <w:pict>
          <v:rect id="_x0000_s1324" style="position:absolute;left:0;text-align:left;margin-left:324.35pt;margin-top:-48.8pt;width:49.7pt;height:8pt;z-index:-321671168;mso-position-horizontal-relative:page" fillcolor="#00bdcd" stroked="f">
            <w10:wrap anchorx="page"/>
          </v:rect>
        </w:pict>
      </w:r>
      <w:r>
        <w:pict>
          <v:rect id="_x0000_s1323" style="position:absolute;left:0;text-align:left;margin-left:324.35pt;margin-top:-74.2pt;width:41.1pt;height:8pt;z-index:-321670144;mso-position-horizontal-relative:page" fillcolor="#00bdcd" stroked="f">
            <w10:wrap anchorx="page"/>
          </v:rect>
        </w:pict>
      </w:r>
      <w:r>
        <w:rPr>
          <w:rFonts w:ascii="Calibri"/>
          <w:b/>
          <w:color w:val="58595B"/>
          <w:w w:val="90"/>
          <w:sz w:val="14"/>
        </w:rPr>
        <w:t>1.7%</w:t>
      </w:r>
    </w:p>
    <w:p w:rsidR="00CE62C5" w:rsidRDefault="00280DE0">
      <w:pPr>
        <w:pStyle w:val="BodyText"/>
        <w:rPr>
          <w:rFonts w:ascii="Calibri"/>
          <w:b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280DE0">
      <w:pPr>
        <w:spacing w:before="130"/>
        <w:ind w:left="-9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500</w:t>
      </w:r>
    </w:p>
    <w:p w:rsidR="00CE62C5" w:rsidRDefault="00280DE0">
      <w:pPr>
        <w:spacing w:before="35"/>
        <w:jc w:val="right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pacing w:val="-1"/>
          <w:w w:val="95"/>
          <w:sz w:val="14"/>
        </w:rPr>
        <w:t>9.6%</w:t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spacing w:before="9"/>
        <w:rPr>
          <w:rFonts w:ascii="Calibri"/>
          <w:b/>
          <w:sz w:val="17"/>
        </w:rPr>
      </w:pPr>
    </w:p>
    <w:p w:rsidR="00CE62C5" w:rsidRDefault="00280DE0">
      <w:pPr>
        <w:ind w:left="532"/>
        <w:rPr>
          <w:rFonts w:ascii="Calibri"/>
          <w:sz w:val="18"/>
        </w:rPr>
      </w:pPr>
      <w:r>
        <w:pict>
          <v:group id="_x0000_s1320" style="position:absolute;left:0;text-align:left;margin-left:255.8pt;margin-top:-27.25pt;width:145.8pt;height:8pt;z-index:251850752;mso-position-horizontal-relative:page" coordorigin="5116,-545" coordsize="2916,160">
            <v:rect id="_x0000_s1322" style="position:absolute;left:5116;top:-545;width:1371;height:160" fillcolor="#ed1d24" stroked="f"/>
            <v:rect id="_x0000_s1321" style="position:absolute;left:6487;top:-545;width:1545;height:160" fillcolor="#00bdcd" stroked="f"/>
            <w10:wrap anchorx="page"/>
          </v:group>
        </w:pict>
      </w:r>
      <w:r>
        <w:rPr>
          <w:rFonts w:ascii="Calibri"/>
          <w:color w:val="58595B"/>
          <w:w w:val="95"/>
          <w:sz w:val="18"/>
        </w:rPr>
        <w:t>1,000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130"/>
        <w:ind w:left="362"/>
        <w:rPr>
          <w:rFonts w:ascii="Calibri"/>
          <w:sz w:val="18"/>
        </w:rPr>
      </w:pPr>
      <w:r>
        <w:rPr>
          <w:rFonts w:ascii="Calibri"/>
          <w:color w:val="58595B"/>
          <w:w w:val="85"/>
          <w:sz w:val="18"/>
        </w:rPr>
        <w:t>1,500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130"/>
        <w:ind w:left="417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2,000</w:t>
      </w:r>
    </w:p>
    <w:p w:rsidR="00CE62C5" w:rsidRDefault="00CE62C5">
      <w:pPr>
        <w:rPr>
          <w:rFonts w:ascii="Calibri"/>
          <w:sz w:val="18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num="10" w:space="720" w:equalWidth="0">
            <w:col w:w="2281" w:space="40"/>
            <w:col w:w="823" w:space="39"/>
            <w:col w:w="823" w:space="40"/>
            <w:col w:w="708" w:space="40"/>
            <w:col w:w="234" w:space="40"/>
            <w:col w:w="1104" w:space="39"/>
            <w:col w:w="241" w:space="39"/>
            <w:col w:w="953" w:space="40"/>
            <w:col w:w="727" w:space="40"/>
            <w:col w:w="2639"/>
          </w:cols>
        </w:sectPr>
      </w:pPr>
    </w:p>
    <w:p w:rsidR="00CE62C5" w:rsidRDefault="00CE62C5">
      <w:pPr>
        <w:pStyle w:val="BodyText"/>
        <w:spacing w:before="8"/>
        <w:rPr>
          <w:rFonts w:ascii="Calibri"/>
          <w:sz w:val="3"/>
        </w:rPr>
      </w:pPr>
    </w:p>
    <w:p w:rsidR="00CE62C5" w:rsidRDefault="00280DE0">
      <w:pPr>
        <w:pStyle w:val="BodyText"/>
        <w:spacing w:line="20" w:lineRule="exact"/>
        <w:ind w:left="1921"/>
        <w:rPr>
          <w:rFonts w:ascii="Calibri"/>
          <w:sz w:val="2"/>
        </w:rPr>
      </w:pPr>
      <w:r>
        <w:rPr>
          <w:rFonts w:ascii="Calibri"/>
          <w:sz w:val="2"/>
        </w:rPr>
      </w:r>
      <w:r>
        <w:rPr>
          <w:rFonts w:ascii="Calibri"/>
          <w:sz w:val="2"/>
        </w:rPr>
        <w:pict>
          <v:group id="_x0000_s1318" style="width:353.45pt;height:.15pt;mso-position-horizontal-relative:char;mso-position-vertical-relative:line" coordsize="7069,3">
            <v:line id="_x0000_s1319" style="position:absolute" from="0,2" to="7068,2" strokecolor="#58595c" strokeweight=".15pt"/>
            <w10:anchorlock/>
          </v:group>
        </w:pict>
      </w:r>
    </w:p>
    <w:p w:rsidR="00CE62C5" w:rsidRDefault="00280DE0">
      <w:pPr>
        <w:spacing w:before="8"/>
        <w:ind w:left="1921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Male and Female Population</w:t>
      </w:r>
    </w:p>
    <w:p w:rsidR="00CE62C5" w:rsidRDefault="00CE62C5">
      <w:pPr>
        <w:pStyle w:val="BodyText"/>
        <w:spacing w:before="6"/>
        <w:rPr>
          <w:rFonts w:ascii="Calibri"/>
          <w:sz w:val="20"/>
        </w:rPr>
      </w:pPr>
    </w:p>
    <w:p w:rsidR="00CE62C5" w:rsidRDefault="00280DE0">
      <w:pPr>
        <w:ind w:left="1787"/>
        <w:rPr>
          <w:rFonts w:ascii="Calibri"/>
          <w:b/>
          <w:sz w:val="24"/>
        </w:rPr>
      </w:pPr>
      <w:r>
        <w:rPr>
          <w:rFonts w:ascii="Calibri"/>
          <w:b/>
          <w:color w:val="636466"/>
          <w:sz w:val="24"/>
        </w:rPr>
        <w:t>Figure 3: Age-genderpyramidofallnon-Emiratirespondents</w:t>
      </w:r>
    </w:p>
    <w:p w:rsidR="00CE62C5" w:rsidRDefault="00280DE0">
      <w:pPr>
        <w:pStyle w:val="BodyText"/>
        <w:spacing w:before="213" w:line="225" w:lineRule="auto"/>
        <w:ind w:left="113" w:right="1747"/>
      </w:pPr>
      <w:r>
        <w:rPr>
          <w:color w:val="414042"/>
          <w:w w:val="90"/>
        </w:rPr>
        <w:t>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pyramid,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called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“age-gender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spacing w:val="-3"/>
          <w:w w:val="90"/>
        </w:rPr>
        <w:t>pyramid”,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graphical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illustration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shows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 distribution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various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groups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(typically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country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region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world).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illu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illu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 xml:space="preserve">s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shown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right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females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left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length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bars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age-group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shows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78"/>
        </w:rPr>
        <w:t>g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 xml:space="preserve">t </w:t>
      </w:r>
      <w:r>
        <w:rPr>
          <w:color w:val="414042"/>
          <w:w w:val="95"/>
        </w:rPr>
        <w:t>particular age-group and</w:t>
      </w:r>
      <w:r>
        <w:rPr>
          <w:color w:val="414042"/>
          <w:spacing w:val="-48"/>
          <w:w w:val="95"/>
        </w:rPr>
        <w:t xml:space="preserve"> </w:t>
      </w:r>
      <w:r>
        <w:rPr>
          <w:color w:val="414042"/>
          <w:spacing w:val="-3"/>
          <w:w w:val="95"/>
        </w:rPr>
        <w:t>gender.</w:t>
      </w:r>
    </w:p>
    <w:p w:rsidR="00CE62C5" w:rsidRDefault="00280DE0">
      <w:pPr>
        <w:pStyle w:val="BodyText"/>
        <w:spacing w:line="232" w:lineRule="auto"/>
        <w:ind w:left="113" w:right="1993"/>
      </w:pPr>
      <w:r>
        <w:rPr>
          <w:color w:val="414042"/>
          <w:w w:val="90"/>
        </w:rPr>
        <w:t>When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reviewing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structure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age-gender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pyramids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non-Emirati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9"/>
        </w:rPr>
        <w:t>e-</w:t>
      </w:r>
      <w:r>
        <w:rPr>
          <w:color w:val="414042"/>
          <w:spacing w:val="-2"/>
          <w:w w:val="79"/>
        </w:rPr>
        <w:t>g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oup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50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non-Emiratis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whereas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characterized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large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base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denoting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large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share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 xml:space="preserve">of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w w:val="89"/>
        </w:rPr>
        <w:t>o</w:t>
      </w:r>
      <w:r>
        <w:rPr>
          <w:color w:val="414042"/>
          <w:w w:val="85"/>
        </w:rPr>
        <w:t>ung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0"/>
        </w:rPr>
        <w:t>i</w:t>
      </w:r>
      <w:r>
        <w:rPr>
          <w:color w:val="414042"/>
          <w:spacing w:val="-3"/>
          <w:w w:val="90"/>
        </w:rPr>
        <w:t>p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. </w:t>
      </w:r>
      <w:r>
        <w:rPr>
          <w:color w:val="414042"/>
          <w:w w:val="95"/>
        </w:rPr>
        <w:t>These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characteristics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spacing w:val="-3"/>
          <w:w w:val="95"/>
        </w:rPr>
        <w:t>are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also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reflection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overall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demographic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spacing w:val="-3"/>
          <w:w w:val="95"/>
        </w:rPr>
        <w:t>structure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UAE.</w:t>
      </w:r>
    </w:p>
    <w:p w:rsidR="00CE62C5" w:rsidRDefault="00280DE0">
      <w:pPr>
        <w:pStyle w:val="Heading2"/>
        <w:numPr>
          <w:ilvl w:val="1"/>
          <w:numId w:val="8"/>
        </w:numPr>
        <w:tabs>
          <w:tab w:val="left" w:pos="833"/>
          <w:tab w:val="left" w:pos="834"/>
        </w:tabs>
        <w:spacing w:before="116"/>
        <w:ind w:hanging="721"/>
        <w:jc w:val="left"/>
      </w:pPr>
      <w:bookmarkStart w:id="20" w:name="_TOC_250009"/>
      <w:r>
        <w:rPr>
          <w:color w:val="AD833B"/>
        </w:rPr>
        <w:t>Healthcare insurance coverage and care seeking</w:t>
      </w:r>
      <w:r>
        <w:rPr>
          <w:color w:val="AD833B"/>
          <w:spacing w:val="-39"/>
        </w:rPr>
        <w:t xml:space="preserve"> </w:t>
      </w:r>
      <w:bookmarkEnd w:id="20"/>
      <w:r>
        <w:rPr>
          <w:color w:val="AD833B"/>
        </w:rPr>
        <w:t>behavior</w:t>
      </w:r>
    </w:p>
    <w:p w:rsidR="00CE62C5" w:rsidRDefault="00CE62C5">
      <w:pPr>
        <w:pStyle w:val="BodyText"/>
        <w:spacing w:before="9"/>
        <w:rPr>
          <w:rFonts w:ascii="Calibri"/>
          <w:b/>
          <w:sz w:val="32"/>
        </w:rPr>
      </w:pPr>
    </w:p>
    <w:p w:rsidR="00CE62C5" w:rsidRDefault="00280DE0">
      <w:pPr>
        <w:pStyle w:val="BodyText"/>
        <w:spacing w:line="249" w:lineRule="auto"/>
        <w:ind w:left="113" w:right="1411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2: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20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20"/>
          <w:w w:val="90"/>
        </w:rPr>
        <w:t xml:space="preserve"> </w:t>
      </w:r>
      <w:r>
        <w:rPr>
          <w:color w:val="DA1A32"/>
          <w:w w:val="90"/>
        </w:rPr>
        <w:t>members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within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20"/>
          <w:w w:val="90"/>
        </w:rPr>
        <w:t xml:space="preserve"> </w:t>
      </w:r>
      <w:r>
        <w:rPr>
          <w:color w:val="DA1A32"/>
          <w:w w:val="90"/>
        </w:rPr>
        <w:t>household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according</w:t>
      </w:r>
      <w:r>
        <w:rPr>
          <w:color w:val="DA1A32"/>
          <w:spacing w:val="-20"/>
          <w:w w:val="90"/>
        </w:rPr>
        <w:t xml:space="preserve"> </w:t>
      </w:r>
      <w:r>
        <w:rPr>
          <w:color w:val="DA1A32"/>
          <w:w w:val="90"/>
        </w:rPr>
        <w:t>to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>health</w:t>
      </w:r>
      <w:r>
        <w:rPr>
          <w:color w:val="DA1A32"/>
          <w:spacing w:val="-20"/>
          <w:w w:val="90"/>
        </w:rPr>
        <w:t xml:space="preserve"> </w:t>
      </w:r>
      <w:r>
        <w:rPr>
          <w:color w:val="DA1A32"/>
          <w:w w:val="90"/>
        </w:rPr>
        <w:t>insurance</w:t>
      </w:r>
      <w:r>
        <w:rPr>
          <w:color w:val="DA1A32"/>
          <w:spacing w:val="-21"/>
          <w:w w:val="90"/>
        </w:rPr>
        <w:t xml:space="preserve"> </w:t>
      </w:r>
      <w:r>
        <w:rPr>
          <w:color w:val="DA1A32"/>
          <w:w w:val="90"/>
        </w:rPr>
        <w:t xml:space="preserve">coverage </w:t>
      </w:r>
      <w:r>
        <w:rPr>
          <w:color w:val="DA1A32"/>
          <w:w w:val="95"/>
        </w:rPr>
        <w:t>stratified as per</w:t>
      </w:r>
      <w:r>
        <w:rPr>
          <w:color w:val="DA1A32"/>
          <w:spacing w:val="45"/>
          <w:w w:val="95"/>
        </w:rPr>
        <w:t xml:space="preserve"> </w:t>
      </w:r>
      <w:r>
        <w:rPr>
          <w:color w:val="DA1A32"/>
          <w:w w:val="95"/>
        </w:rPr>
        <w:t>Nationality</w:t>
      </w:r>
    </w:p>
    <w:p w:rsidR="00CE62C5" w:rsidRDefault="00CE62C5">
      <w:pPr>
        <w:pStyle w:val="BodyText"/>
        <w:spacing w:before="9"/>
        <w:rPr>
          <w:sz w:val="16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98" w:line="261" w:lineRule="auto"/>
              <w:ind w:left="113" w:right="176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 xml:space="preserve">s </w:t>
            </w:r>
            <w:r>
              <w:rPr>
                <w:color w:val="58595B"/>
                <w:w w:val="95"/>
                <w:sz w:val="24"/>
              </w:rPr>
              <w:t>who had health insurance coverage)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4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28,729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9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4,340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24,389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 health insurance coverage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49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3,381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3,381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11.8%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13.9%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Government funded health insurance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9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7,274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9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3,782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3,493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25.3%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87.1%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14.3%</w:t>
            </w:r>
          </w:p>
        </w:tc>
      </w:tr>
    </w:tbl>
    <w:p w:rsidR="00CE62C5" w:rsidRDefault="00CE62C5">
      <w:pPr>
        <w:rPr>
          <w:sz w:val="24"/>
        </w:rPr>
        <w:sectPr w:rsidR="00CE62C5">
          <w:type w:val="continuous"/>
          <w:pgSz w:w="11910" w:h="16840"/>
          <w:pgMar w:top="1580" w:right="0" w:bottom="280" w:left="1020" w:header="720" w:footer="720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Private health insurance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17,238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451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16,787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10.4%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68.8%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Other forms of health insurance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728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right="51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2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</w:tr>
    </w:tbl>
    <w:p w:rsidR="00CE62C5" w:rsidRDefault="00280DE0">
      <w:pPr>
        <w:pStyle w:val="BodyText"/>
        <w:spacing w:before="149" w:after="22" w:line="249" w:lineRule="auto"/>
        <w:ind w:left="681" w:right="1390"/>
      </w:pPr>
      <w:r>
        <w:rPr>
          <w:color w:val="DA1A32"/>
          <w:spacing w:val="-4"/>
          <w:w w:val="85"/>
        </w:rPr>
        <w:t xml:space="preserve">Table </w:t>
      </w:r>
      <w:r>
        <w:rPr>
          <w:color w:val="DA1A32"/>
          <w:w w:val="85"/>
        </w:rPr>
        <w:t xml:space="preserve">3: Distribution of the members within the household according to health insurance coverage </w:t>
      </w:r>
      <w:r>
        <w:rPr>
          <w:color w:val="DA1A32"/>
          <w:w w:val="95"/>
        </w:rPr>
        <w:t>stratified as per gender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668"/>
                <w:tab w:val="left" w:pos="8018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76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183" w:line="261" w:lineRule="auto"/>
              <w:ind w:left="113" w:right="176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 xml:space="preserve">s </w:t>
            </w:r>
            <w:r>
              <w:rPr>
                <w:color w:val="58595B"/>
                <w:w w:val="95"/>
                <w:sz w:val="24"/>
              </w:rPr>
              <w:t>who had health insurance coverage)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28,729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14,128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14,600</w:t>
            </w:r>
          </w:p>
        </w:tc>
      </w:tr>
      <w:tr w:rsidR="00CE62C5">
        <w:trPr>
          <w:trHeight w:val="476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1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 health insurance coverage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3,381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9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1,568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1,814</w:t>
            </w:r>
          </w:p>
        </w:tc>
      </w:tr>
      <w:tr w:rsidR="00CE62C5">
        <w:trPr>
          <w:trHeight w:val="476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11.8%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12.4%</w:t>
            </w:r>
          </w:p>
        </w:tc>
      </w:tr>
      <w:tr w:rsidR="00CE62C5">
        <w:trPr>
          <w:trHeight w:val="476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Government funded health insurance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7,274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9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3,595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3,679</w:t>
            </w:r>
          </w:p>
        </w:tc>
      </w:tr>
      <w:tr w:rsidR="00CE62C5">
        <w:trPr>
          <w:trHeight w:val="476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25.3%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25.4%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47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25.2%</w:t>
            </w:r>
          </w:p>
        </w:tc>
      </w:tr>
      <w:tr w:rsidR="00CE62C5">
        <w:trPr>
          <w:trHeight w:val="476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Private health insurance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17,238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8,534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8,703</w:t>
            </w:r>
          </w:p>
        </w:tc>
      </w:tr>
      <w:tr w:rsidR="00CE62C5">
        <w:trPr>
          <w:trHeight w:val="476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60.4%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47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59.6%</w:t>
            </w:r>
          </w:p>
        </w:tc>
      </w:tr>
      <w:tr w:rsidR="00CE62C5">
        <w:trPr>
          <w:trHeight w:val="476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Other forms of health insurance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404</w:t>
            </w:r>
          </w:p>
        </w:tc>
      </w:tr>
      <w:tr w:rsidR="00CE62C5">
        <w:trPr>
          <w:trHeight w:val="476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07"/>
              <w:ind w:left="356" w:right="34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2.8%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682" w:right="1128"/>
        <w:jc w:val="both"/>
      </w:pPr>
      <w:r>
        <w:rPr>
          <w:color w:val="414042"/>
          <w:w w:val="90"/>
        </w:rPr>
        <w:t>More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88%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surveyed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covered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form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insurance.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Government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 xml:space="preserve">funded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w w:val="89"/>
        </w:rPr>
        <w:t>on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2"/>
        </w:rPr>
        <w:t>m</w:t>
      </w:r>
      <w:r>
        <w:rPr>
          <w:color w:val="414042"/>
          <w:spacing w:val="-2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5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2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5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5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 xml:space="preserve">d </w:t>
      </w:r>
      <w:r>
        <w:rPr>
          <w:color w:val="414042"/>
          <w:w w:val="85"/>
        </w:rPr>
        <w:t>an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additional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private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insurance.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65%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non-Emiratis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covered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private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 xml:space="preserve">health </w:t>
      </w:r>
      <w:r>
        <w:rPr>
          <w:color w:val="414042"/>
          <w:w w:val="90"/>
        </w:rPr>
        <w:t>insurance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whereas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14%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non-Emirati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insurance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spacing w:val="-4"/>
          <w:w w:val="90"/>
        </w:rPr>
        <w:t>cover.</w:t>
      </w:r>
    </w:p>
    <w:p w:rsidR="00CE62C5" w:rsidRDefault="00CE62C5">
      <w:pPr>
        <w:pStyle w:val="BodyText"/>
        <w:spacing w:before="1"/>
      </w:pPr>
    </w:p>
    <w:p w:rsidR="00CE62C5" w:rsidRDefault="00280DE0">
      <w:pPr>
        <w:pStyle w:val="BodyText"/>
        <w:spacing w:after="22" w:line="249" w:lineRule="auto"/>
        <w:ind w:left="682" w:right="1131"/>
        <w:jc w:val="both"/>
      </w:pPr>
      <w:r>
        <w:pict>
          <v:shape id="_x0000_s1317" type="#_x0000_t202" style="position:absolute;left:0;text-align:left;margin-left:546.65pt;margin-top:122.45pt;width:11.15pt;height:140.65pt;z-index:251862016;mso-position-horizont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DA1A32"/>
          <w:spacing w:val="-4"/>
          <w:w w:val="90"/>
        </w:rPr>
        <w:t>Table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4: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frequency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seeing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healthcare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provider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last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30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days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outpatient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 xml:space="preserve">care </w:t>
      </w:r>
      <w:r>
        <w:rPr>
          <w:color w:val="DA1A32"/>
          <w:w w:val="95"/>
        </w:rPr>
        <w:t>stratified as per</w:t>
      </w:r>
      <w:r>
        <w:rPr>
          <w:color w:val="DA1A32"/>
          <w:spacing w:val="-39"/>
          <w:w w:val="95"/>
        </w:rPr>
        <w:t xml:space="preserve"> </w:t>
      </w:r>
      <w:r>
        <w:rPr>
          <w:color w:val="DA1A32"/>
          <w:w w:val="95"/>
        </w:rPr>
        <w:t>nationality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75"/>
                <w:sz w:val="24"/>
              </w:rPr>
              <w:t>s)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28,291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right="4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4,308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23,983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15.2%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84.8%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Never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22,581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3,228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19,353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79.8%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74.9%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80.7%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1-5 times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5,633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right="4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1,053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9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4,580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19.1%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More than 5 times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0.6%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13"/>
          <w:footerReference w:type="default" r:id="rId114"/>
          <w:pgSz w:w="11910" w:h="16840"/>
          <w:pgMar w:top="1120" w:right="0" w:bottom="920" w:left="1020" w:header="0" w:footer="721" w:gutter="0"/>
          <w:pgNumType w:start="41"/>
          <w:cols w:space="720"/>
        </w:sectPr>
      </w:pPr>
    </w:p>
    <w:p w:rsidR="00CE62C5" w:rsidRDefault="00280DE0">
      <w:pPr>
        <w:pStyle w:val="BodyText"/>
        <w:spacing w:before="58" w:after="22" w:line="249" w:lineRule="auto"/>
        <w:ind w:left="113" w:right="1700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5: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frequency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seeing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healthcare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provider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last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30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days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outpatient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 xml:space="preserve">care </w:t>
      </w:r>
      <w:r>
        <w:rPr>
          <w:color w:val="DA1A32"/>
          <w:w w:val="95"/>
        </w:rPr>
        <w:t>stratified as per</w:t>
      </w:r>
      <w:r>
        <w:rPr>
          <w:color w:val="DA1A32"/>
          <w:spacing w:val="-39"/>
          <w:w w:val="95"/>
        </w:rPr>
        <w:t xml:space="preserve"> </w:t>
      </w:r>
      <w:r>
        <w:rPr>
          <w:color w:val="DA1A32"/>
          <w:w w:val="95"/>
        </w:rPr>
        <w:t>gender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668"/>
                <w:tab w:val="left" w:pos="8018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75"/>
                <w:sz w:val="24"/>
              </w:rPr>
              <w:t>s)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4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28,268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13,929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14,339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Never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4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22,581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11,317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11,263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81.3%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78.5%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1-5 times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9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5,633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9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2,588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3,045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6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18.6%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21.2%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More than 5 times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</w:tr>
    </w:tbl>
    <w:p w:rsidR="00CE62C5" w:rsidRDefault="00CE62C5">
      <w:pPr>
        <w:pStyle w:val="BodyText"/>
        <w:spacing w:before="6"/>
        <w:rPr>
          <w:sz w:val="23"/>
        </w:rPr>
      </w:pPr>
    </w:p>
    <w:p w:rsidR="00CE62C5" w:rsidRDefault="00280DE0">
      <w:pPr>
        <w:pStyle w:val="BodyText"/>
        <w:spacing w:after="32"/>
        <w:ind w:left="115"/>
        <w:jc w:val="both"/>
      </w:pPr>
      <w:r>
        <w:rPr>
          <w:color w:val="DA1A32"/>
          <w:w w:val="95"/>
        </w:rPr>
        <w:t>Table 6: Average number of per capita visits to OPD in last 30 days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4731" w:type="dxa"/>
            <w:tcBorders>
              <w:top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445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7" w:right="35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445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right="485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445" w:type="dxa"/>
            <w:tcBorders>
              <w:top w:val="nil"/>
              <w:lef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1" w:right="340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845"/>
        </w:trPr>
        <w:tc>
          <w:tcPr>
            <w:tcW w:w="4731" w:type="dxa"/>
          </w:tcPr>
          <w:p w:rsidR="00CE62C5" w:rsidRDefault="00280DE0">
            <w:pPr>
              <w:pStyle w:val="TableParagraph"/>
              <w:spacing w:before="127" w:line="261" w:lineRule="auto"/>
              <w:ind w:left="113" w:right="310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>Total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members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household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answered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YES </w:t>
            </w:r>
            <w:r>
              <w:rPr>
                <w:color w:val="58595B"/>
                <w:w w:val="95"/>
                <w:sz w:val="24"/>
              </w:rPr>
              <w:t>to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outpatient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visits</w:t>
            </w:r>
            <w:r>
              <w:rPr>
                <w:color w:val="58595B"/>
                <w:spacing w:val="-2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past</w:t>
            </w:r>
            <w:r>
              <w:rPr>
                <w:color w:val="58595B"/>
                <w:spacing w:val="-2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30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days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5687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right="50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2611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3076</w:t>
            </w:r>
          </w:p>
        </w:tc>
      </w:tr>
      <w:tr w:rsidR="00CE62C5">
        <w:trPr>
          <w:trHeight w:val="448"/>
        </w:trPr>
        <w:tc>
          <w:tcPr>
            <w:tcW w:w="4731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Average number of Per capita visits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5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1.43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1.53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114" w:right="1698"/>
        <w:jc w:val="both"/>
      </w:pP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3"/>
        </w:rPr>
        <w:t xml:space="preserve"> </w:t>
      </w:r>
      <w:r>
        <w:rPr>
          <w:color w:val="414042"/>
          <w:w w:val="76"/>
        </w:rPr>
        <w:t>20%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w w:val="85"/>
        </w:rPr>
        <w:t>for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outpatient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consultation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less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5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times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30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days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preceding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Females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more </w:t>
      </w:r>
      <w:r>
        <w:rPr>
          <w:color w:val="414042"/>
          <w:w w:val="90"/>
        </w:rPr>
        <w:t>OPD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consultations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(21.2%)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males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(18.6%).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average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per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capita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OPD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visit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genders was</w:t>
      </w:r>
      <w:r>
        <w:rPr>
          <w:color w:val="414042"/>
          <w:spacing w:val="-9"/>
          <w:w w:val="95"/>
        </w:rPr>
        <w:t xml:space="preserve"> </w:t>
      </w:r>
      <w:r>
        <w:rPr>
          <w:color w:val="414042"/>
          <w:w w:val="95"/>
        </w:rPr>
        <w:t>1.48</w:t>
      </w:r>
    </w:p>
    <w:p w:rsidR="00CE62C5" w:rsidRDefault="00280DE0">
      <w:pPr>
        <w:pStyle w:val="BodyText"/>
        <w:spacing w:before="217" w:after="22" w:line="249" w:lineRule="auto"/>
        <w:ind w:left="114" w:right="1698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7: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spacing w:val="-2"/>
          <w:w w:val="90"/>
        </w:rPr>
        <w:t>any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member</w:t>
      </w:r>
      <w:r>
        <w:rPr>
          <w:color w:val="DA1A32"/>
          <w:spacing w:val="-24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household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admitted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hospital</w:t>
      </w:r>
      <w:r>
        <w:rPr>
          <w:color w:val="DA1A32"/>
          <w:spacing w:val="-24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least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one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night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 xml:space="preserve">during </w:t>
      </w:r>
      <w:r>
        <w:rPr>
          <w:color w:val="DA1A32"/>
          <w:w w:val="95"/>
        </w:rPr>
        <w:t>the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last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12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months</w:t>
      </w:r>
      <w:r>
        <w:rPr>
          <w:color w:val="DA1A32"/>
          <w:spacing w:val="-8"/>
          <w:w w:val="95"/>
        </w:rPr>
        <w:t xml:space="preserve"> </w:t>
      </w:r>
      <w:r>
        <w:rPr>
          <w:color w:val="DA1A32"/>
          <w:w w:val="95"/>
        </w:rPr>
        <w:t>stratified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as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per</w:t>
      </w:r>
      <w:r>
        <w:rPr>
          <w:color w:val="DA1A32"/>
          <w:spacing w:val="-8"/>
          <w:w w:val="95"/>
        </w:rPr>
        <w:t xml:space="preserve"> </w:t>
      </w:r>
      <w:r>
        <w:rPr>
          <w:color w:val="DA1A32"/>
          <w:w w:val="95"/>
        </w:rPr>
        <w:t>nationality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8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75"/>
                <w:sz w:val="24"/>
              </w:rPr>
              <w:t>s)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44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28,041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4,266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23,775</w:t>
            </w:r>
          </w:p>
        </w:tc>
      </w:tr>
      <w:tr w:rsidR="00CE62C5">
        <w:trPr>
          <w:trHeight w:val="48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4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85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Zero Hospital admissions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1"/>
              <w:ind w:left="44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24,361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1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3,587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20,774</w:t>
            </w:r>
          </w:p>
        </w:tc>
      </w:tr>
      <w:tr w:rsidR="00CE62C5">
        <w:trPr>
          <w:trHeight w:val="485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87.4%</w:t>
            </w:r>
          </w:p>
        </w:tc>
      </w:tr>
      <w:tr w:rsidR="00CE62C5">
        <w:trPr>
          <w:trHeight w:val="48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Up to 2 admissions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2,096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1,697</w:t>
            </w:r>
          </w:p>
        </w:tc>
      </w:tr>
      <w:tr w:rsidR="00CE62C5">
        <w:trPr>
          <w:trHeight w:val="48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9.4%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7.1%</w:t>
            </w:r>
          </w:p>
        </w:tc>
      </w:tr>
      <w:tr w:rsidR="00CE62C5">
        <w:trPr>
          <w:trHeight w:val="485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Between 3 and 5 admissions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1,117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933</w:t>
            </w:r>
          </w:p>
        </w:tc>
      </w:tr>
      <w:tr w:rsidR="00CE62C5">
        <w:trPr>
          <w:trHeight w:val="485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</w:tr>
      <w:tr w:rsidR="00CE62C5">
        <w:trPr>
          <w:trHeight w:val="48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More than 5 admissions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371</w:t>
            </w:r>
          </w:p>
        </w:tc>
      </w:tr>
      <w:tr w:rsidR="00CE62C5">
        <w:trPr>
          <w:trHeight w:val="48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10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1.6%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 w:after="22" w:line="249" w:lineRule="auto"/>
        <w:ind w:left="680" w:right="1131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8: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spacing w:val="-2"/>
          <w:w w:val="90"/>
        </w:rPr>
        <w:t>any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member</w:t>
      </w:r>
      <w:r>
        <w:rPr>
          <w:color w:val="DA1A32"/>
          <w:spacing w:val="-24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household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admitted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24"/>
          <w:w w:val="90"/>
        </w:rPr>
        <w:t xml:space="preserve"> </w:t>
      </w:r>
      <w:r>
        <w:rPr>
          <w:color w:val="DA1A32"/>
          <w:w w:val="90"/>
        </w:rPr>
        <w:t>hospital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at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least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>one</w:t>
      </w:r>
      <w:r>
        <w:rPr>
          <w:color w:val="DA1A32"/>
          <w:spacing w:val="-24"/>
          <w:w w:val="90"/>
        </w:rPr>
        <w:t xml:space="preserve"> </w:t>
      </w:r>
      <w:r>
        <w:rPr>
          <w:color w:val="DA1A32"/>
          <w:w w:val="90"/>
        </w:rPr>
        <w:t>night</w:t>
      </w:r>
      <w:r>
        <w:rPr>
          <w:color w:val="DA1A32"/>
          <w:spacing w:val="-25"/>
          <w:w w:val="90"/>
        </w:rPr>
        <w:t xml:space="preserve"> </w:t>
      </w:r>
      <w:r>
        <w:rPr>
          <w:color w:val="DA1A32"/>
          <w:w w:val="90"/>
        </w:rPr>
        <w:t xml:space="preserve">during </w:t>
      </w:r>
      <w:r>
        <w:rPr>
          <w:color w:val="DA1A32"/>
          <w:w w:val="95"/>
        </w:rPr>
        <w:t>the</w:t>
      </w:r>
      <w:r>
        <w:rPr>
          <w:color w:val="DA1A32"/>
          <w:spacing w:val="-10"/>
          <w:w w:val="95"/>
        </w:rPr>
        <w:t xml:space="preserve"> </w:t>
      </w:r>
      <w:r>
        <w:rPr>
          <w:color w:val="DA1A32"/>
          <w:w w:val="95"/>
        </w:rPr>
        <w:t>last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12</w:t>
      </w:r>
      <w:r>
        <w:rPr>
          <w:color w:val="DA1A32"/>
          <w:spacing w:val="-10"/>
          <w:w w:val="95"/>
        </w:rPr>
        <w:t xml:space="preserve"> </w:t>
      </w:r>
      <w:r>
        <w:rPr>
          <w:color w:val="DA1A32"/>
          <w:w w:val="95"/>
        </w:rPr>
        <w:t>months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stratified</w:t>
      </w:r>
      <w:r>
        <w:rPr>
          <w:color w:val="DA1A32"/>
          <w:spacing w:val="-10"/>
          <w:w w:val="95"/>
        </w:rPr>
        <w:t xml:space="preserve"> </w:t>
      </w:r>
      <w:r>
        <w:rPr>
          <w:color w:val="DA1A32"/>
          <w:w w:val="95"/>
        </w:rPr>
        <w:t>as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per</w:t>
      </w:r>
      <w:r>
        <w:rPr>
          <w:color w:val="DA1A32"/>
          <w:spacing w:val="-9"/>
          <w:w w:val="95"/>
        </w:rPr>
        <w:t xml:space="preserve"> </w:t>
      </w:r>
      <w:r>
        <w:rPr>
          <w:color w:val="DA1A32"/>
          <w:w w:val="95"/>
        </w:rPr>
        <w:t>gender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668"/>
                <w:tab w:val="left" w:pos="8018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98" w:line="261" w:lineRule="auto"/>
              <w:ind w:left="113" w:right="405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3"/>
                <w:w w:val="91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spacing w:val="-2"/>
                <w:w w:val="64"/>
                <w:sz w:val="24"/>
              </w:rPr>
              <w:t>s</w:t>
            </w:r>
            <w:r>
              <w:rPr>
                <w:color w:val="58595B"/>
                <w:w w:val="89"/>
                <w:sz w:val="24"/>
              </w:rPr>
              <w:t>u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83"/>
                <w:sz w:val="24"/>
              </w:rPr>
              <w:t>v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 xml:space="preserve">d </w:t>
            </w:r>
            <w:r>
              <w:rPr>
                <w:color w:val="58595B"/>
                <w:w w:val="95"/>
                <w:sz w:val="24"/>
              </w:rPr>
              <w:t>households)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28,026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13,777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14,249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41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00 Hospital admissions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24,361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12,069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4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12,291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87.6%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7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86.3%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Up to 2 admissions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2,096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950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1,146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Between 3 and 5 admissions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1,117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546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More than 5 admissions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266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1.6%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1.9%</w:t>
            </w:r>
          </w:p>
        </w:tc>
      </w:tr>
    </w:tbl>
    <w:p w:rsidR="00CE62C5" w:rsidRDefault="00CE62C5">
      <w:pPr>
        <w:pStyle w:val="BodyText"/>
        <w:spacing w:before="6"/>
        <w:rPr>
          <w:sz w:val="23"/>
        </w:rPr>
      </w:pPr>
    </w:p>
    <w:p w:rsidR="00CE62C5" w:rsidRDefault="00280DE0">
      <w:pPr>
        <w:pStyle w:val="BodyText"/>
        <w:spacing w:after="32"/>
        <w:ind w:left="682"/>
        <w:jc w:val="both"/>
      </w:pPr>
      <w:r>
        <w:rPr>
          <w:color w:val="DA1A32"/>
          <w:w w:val="90"/>
        </w:rPr>
        <w:t>Table 9: Average per capita admissions and overnight stay in the last 12 months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4731" w:type="dxa"/>
            <w:tcBorders>
              <w:top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445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7" w:right="35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445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49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1445" w:type="dxa"/>
            <w:tcBorders>
              <w:top w:val="nil"/>
              <w:lef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1" w:right="340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845"/>
        </w:trPr>
        <w:tc>
          <w:tcPr>
            <w:tcW w:w="4731" w:type="dxa"/>
          </w:tcPr>
          <w:p w:rsidR="00CE62C5" w:rsidRDefault="00280DE0">
            <w:pPr>
              <w:pStyle w:val="TableParagraph"/>
              <w:spacing w:before="127" w:line="261" w:lineRule="auto"/>
              <w:ind w:left="113" w:right="310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>Total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members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household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answered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YES </w:t>
            </w:r>
            <w:r>
              <w:rPr>
                <w:color w:val="58595B"/>
                <w:w w:val="95"/>
                <w:sz w:val="24"/>
              </w:rPr>
              <w:t>to</w:t>
            </w:r>
            <w:r>
              <w:rPr>
                <w:color w:val="58595B"/>
                <w:spacing w:val="-3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hospital</w:t>
            </w:r>
            <w:r>
              <w:rPr>
                <w:color w:val="58595B"/>
                <w:spacing w:val="-3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admissions</w:t>
            </w:r>
            <w:r>
              <w:rPr>
                <w:color w:val="58595B"/>
                <w:spacing w:val="-3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3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past</w:t>
            </w:r>
            <w:r>
              <w:rPr>
                <w:color w:val="58595B"/>
                <w:spacing w:val="-3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12</w:t>
            </w:r>
            <w:r>
              <w:rPr>
                <w:color w:val="58595B"/>
                <w:spacing w:val="-3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months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3665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1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1707</w:t>
            </w:r>
          </w:p>
        </w:tc>
        <w:tc>
          <w:tcPr>
            <w:tcW w:w="1445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1958</w:t>
            </w:r>
          </w:p>
        </w:tc>
      </w:tr>
      <w:tr w:rsidR="00CE62C5">
        <w:trPr>
          <w:trHeight w:val="448"/>
        </w:trPr>
        <w:tc>
          <w:tcPr>
            <w:tcW w:w="4731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Average number of Per capita admissions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3.23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3.11</w:t>
            </w:r>
          </w:p>
        </w:tc>
      </w:tr>
    </w:tbl>
    <w:p w:rsidR="00CE62C5" w:rsidRDefault="00CE62C5">
      <w:pPr>
        <w:pStyle w:val="BodyText"/>
        <w:spacing w:before="6"/>
        <w:rPr>
          <w:sz w:val="27"/>
        </w:rPr>
      </w:pPr>
    </w:p>
    <w:p w:rsidR="00CE62C5" w:rsidRDefault="00280DE0">
      <w:pPr>
        <w:pStyle w:val="BodyText"/>
        <w:spacing w:before="1" w:line="208" w:lineRule="auto"/>
        <w:ind w:left="681" w:right="1131"/>
        <w:jc w:val="both"/>
      </w:pPr>
      <w:r>
        <w:rPr>
          <w:color w:val="414042"/>
          <w:w w:val="85"/>
        </w:rPr>
        <w:t>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can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seen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tables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above,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less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14%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population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hospital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admissions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6"/>
        </w:rPr>
        <w:t xml:space="preserve"> </w:t>
      </w:r>
      <w:r>
        <w:rPr>
          <w:color w:val="414042"/>
          <w:w w:val="79"/>
        </w:rPr>
        <w:t>12</w:t>
      </w:r>
      <w:r>
        <w:rPr>
          <w:color w:val="414042"/>
          <w:spacing w:val="-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 xml:space="preserve">d, </w:t>
      </w:r>
      <w:r>
        <w:rPr>
          <w:color w:val="414042"/>
          <w:w w:val="85"/>
        </w:rPr>
        <w:t>majority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up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2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admissions.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number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females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(8%)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hospitalized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(6.9%).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average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per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capita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hospitalization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less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than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4.</w:t>
      </w:r>
    </w:p>
    <w:p w:rsidR="00CE62C5" w:rsidRDefault="00280DE0">
      <w:pPr>
        <w:pStyle w:val="Heading2"/>
        <w:numPr>
          <w:ilvl w:val="1"/>
          <w:numId w:val="8"/>
        </w:numPr>
        <w:tabs>
          <w:tab w:val="left" w:pos="1400"/>
          <w:tab w:val="left" w:pos="1402"/>
        </w:tabs>
        <w:spacing w:before="80" w:line="268" w:lineRule="exact"/>
        <w:ind w:left="1401" w:hanging="721"/>
        <w:jc w:val="left"/>
      </w:pPr>
      <w:bookmarkStart w:id="21" w:name="_TOC_250008"/>
      <w:r>
        <w:rPr>
          <w:color w:val="AD833B"/>
        </w:rPr>
        <w:t>Safe drinking water and improved</w:t>
      </w:r>
      <w:r>
        <w:rPr>
          <w:color w:val="AD833B"/>
          <w:spacing w:val="-29"/>
        </w:rPr>
        <w:t xml:space="preserve"> </w:t>
      </w:r>
      <w:bookmarkEnd w:id="21"/>
      <w:r>
        <w:rPr>
          <w:color w:val="AD833B"/>
        </w:rPr>
        <w:t>sanitation</w:t>
      </w:r>
    </w:p>
    <w:p w:rsidR="00CE62C5" w:rsidRDefault="00280DE0">
      <w:pPr>
        <w:pStyle w:val="BodyText"/>
        <w:spacing w:line="251" w:lineRule="exact"/>
        <w:ind w:left="681"/>
        <w:jc w:val="both"/>
      </w:pPr>
      <w:r>
        <w:rPr>
          <w:color w:val="DA1A32"/>
        </w:rPr>
        <w:t>Table 10: Distribution of household according to the source of drinking water</w:t>
      </w:r>
    </w:p>
    <w:p w:rsidR="00CE62C5" w:rsidRDefault="00CE62C5">
      <w:pPr>
        <w:pStyle w:val="BodyText"/>
        <w:spacing w:before="7"/>
        <w:rPr>
          <w:sz w:val="12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6"/>
                <w:sz w:val="24"/>
              </w:rPr>
              <w:t>ing)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9171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8174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Improved Source of Drinking Water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9168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995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8173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99.8%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Unimproved Source of Drinking Water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4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4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</w:tr>
    </w:tbl>
    <w:p w:rsidR="00CE62C5" w:rsidRDefault="00280DE0">
      <w:pPr>
        <w:pStyle w:val="BodyText"/>
        <w:spacing w:before="204" w:line="208" w:lineRule="auto"/>
        <w:ind w:left="680" w:right="1131"/>
        <w:jc w:val="both"/>
      </w:pPr>
      <w:r>
        <w:pict>
          <v:shape id="_x0000_s1316" type="#_x0000_t202" style="position:absolute;left:0;text-align:left;margin-left:546.65pt;margin-top:-40pt;width:11.15pt;height:140.65pt;z-index:251863040;mso-position-horizontal-relative:page;mso-position-vertical-relative:text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3"/>
          <w:w w:val="90"/>
        </w:rPr>
        <w:t>U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3"/>
        </w:rPr>
        <w:t xml:space="preserve"> </w:t>
      </w:r>
      <w:r>
        <w:rPr>
          <w:color w:val="414042"/>
          <w:w w:val="83"/>
        </w:rPr>
        <w:t>N</w:t>
      </w:r>
      <w:r>
        <w:rPr>
          <w:color w:val="414042"/>
          <w:spacing w:val="-4"/>
          <w:w w:val="8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23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23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r</w:t>
      </w:r>
      <w:r>
        <w:rPr>
          <w:color w:val="414042"/>
          <w:w w:val="88"/>
        </w:rPr>
        <w:t>in</w:t>
      </w:r>
      <w:r>
        <w:rPr>
          <w:color w:val="414042"/>
          <w:spacing w:val="-2"/>
          <w:w w:val="88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2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23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(SDGs)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defined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drinking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water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located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premises,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available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when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needed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free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 xml:space="preserve">from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</w:t>
      </w:r>
      <w:r>
        <w:rPr>
          <w:color w:val="414042"/>
          <w:spacing w:val="-1"/>
          <w:w w:val="86"/>
        </w:rPr>
        <w:t>g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>ing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</w:p>
    <w:p w:rsidR="00CE62C5" w:rsidRDefault="00280DE0">
      <w:pPr>
        <w:pStyle w:val="BodyText"/>
        <w:spacing w:line="208" w:lineRule="auto"/>
        <w:ind w:left="680" w:right="1131"/>
        <w:jc w:val="both"/>
      </w:pPr>
      <w:r>
        <w:rPr>
          <w:color w:val="414042"/>
          <w:spacing w:val="3"/>
          <w:w w:val="61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r</w:t>
      </w:r>
      <w:r>
        <w:rPr>
          <w:color w:val="414042"/>
          <w:w w:val="88"/>
        </w:rPr>
        <w:t>in</w:t>
      </w:r>
      <w:r>
        <w:rPr>
          <w:color w:val="414042"/>
          <w:spacing w:val="-2"/>
          <w:w w:val="88"/>
        </w:rPr>
        <w:t>k</w:t>
      </w:r>
      <w:r>
        <w:rPr>
          <w:color w:val="414042"/>
          <w:w w:val="84"/>
        </w:rPr>
        <w:t>ing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2"/>
        </w:rPr>
        <w:t xml:space="preserve"> </w:t>
      </w:r>
      <w:r>
        <w:rPr>
          <w:color w:val="414042"/>
          <w:w w:val="86"/>
        </w:rPr>
        <w:t>-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90"/>
        </w:rPr>
        <w:t>i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6"/>
        </w:rPr>
        <w:t>llin</w:t>
      </w:r>
      <w:r>
        <w:rPr>
          <w:color w:val="414042"/>
          <w:spacing w:val="6"/>
          <w:w w:val="86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90"/>
        </w:rPr>
        <w:t>i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5"/>
        </w:rPr>
        <w:t>d/</w:t>
      </w:r>
      <w:r>
        <w:rPr>
          <w:color w:val="414042"/>
          <w:spacing w:val="1"/>
          <w:w w:val="95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51"/>
        </w:rPr>
        <w:t>;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6"/>
        </w:rPr>
        <w:t>p/</w:t>
      </w:r>
      <w:r>
        <w:rPr>
          <w:color w:val="414042"/>
          <w:spacing w:val="-3"/>
          <w:w w:val="86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90"/>
        </w:rPr>
        <w:t>i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67"/>
        </w:rPr>
        <w:t xml:space="preserve">e; 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8"/>
        </w:rPr>
        <w:t>u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5"/>
        </w:rPr>
        <w:t>ll/</w:t>
      </w:r>
      <w:r>
        <w:rPr>
          <w:color w:val="414042"/>
          <w:spacing w:val="3"/>
          <w:w w:val="95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67"/>
        </w:rPr>
        <w:t>e;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4"/>
        </w:rPr>
        <w:t>ll;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79"/>
        </w:rPr>
        <w:t>ing;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8"/>
        </w:rPr>
        <w:t>n</w:t>
      </w:r>
      <w:r>
        <w:rPr>
          <w:color w:val="414042"/>
          <w:spacing w:val="-4"/>
          <w:w w:val="88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1"/>
          <w:w w:val="89"/>
        </w:rPr>
        <w:t>r</w:t>
      </w:r>
      <w:r>
        <w:rPr>
          <w:color w:val="414042"/>
        </w:rPr>
        <w:t>-</w:t>
      </w:r>
      <w:r>
        <w:rPr>
          <w:color w:val="414042"/>
          <w:spacing w:val="-4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6"/>
          <w:w w:val="86"/>
        </w:rPr>
        <w:t>k</w:t>
      </w:r>
      <w:r>
        <w:rPr>
          <w:color w:val="414042"/>
          <w:w w:val="51"/>
        </w:rPr>
        <w:t>;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8"/>
        </w:rPr>
        <w:t>n</w:t>
      </w:r>
      <w:r>
        <w:rPr>
          <w:color w:val="414042"/>
          <w:spacing w:val="6"/>
          <w:w w:val="88"/>
        </w:rPr>
        <w:t>k</w:t>
      </w:r>
      <w:r>
        <w:rPr>
          <w:color w:val="414042"/>
          <w:w w:val="51"/>
        </w:rPr>
        <w:t>;</w:t>
      </w:r>
      <w:r>
        <w:rPr>
          <w:color w:val="414042"/>
          <w:spacing w:val="20"/>
        </w:rPr>
        <w:t xml:space="preserve"> </w:t>
      </w:r>
      <w:r>
        <w:rPr>
          <w:color w:val="414042"/>
          <w:spacing w:val="-3"/>
          <w:w w:val="90"/>
        </w:rPr>
        <w:t>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2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r</w:t>
      </w:r>
      <w:r>
        <w:rPr>
          <w:color w:val="414042"/>
          <w:w w:val="88"/>
        </w:rPr>
        <w:t>in</w:t>
      </w:r>
      <w:r>
        <w:rPr>
          <w:color w:val="414042"/>
          <w:spacing w:val="-2"/>
          <w:w w:val="88"/>
        </w:rPr>
        <w:t>k</w:t>
      </w:r>
      <w:r>
        <w:rPr>
          <w:color w:val="414042"/>
          <w:w w:val="84"/>
        </w:rPr>
        <w:t xml:space="preserve">ing </w:t>
      </w:r>
      <w:r>
        <w:rPr>
          <w:color w:val="414042"/>
          <w:w w:val="95"/>
        </w:rPr>
        <w:t>water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-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unprotected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w w:val="95"/>
        </w:rPr>
        <w:t>spring;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surface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water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spacing w:val="-3"/>
          <w:w w:val="95"/>
        </w:rPr>
        <w:t>(river,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dam,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lake,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w w:val="95"/>
        </w:rPr>
        <w:t>pond)</w:t>
      </w:r>
    </w:p>
    <w:p w:rsidR="00CE62C5" w:rsidRDefault="00CE62C5">
      <w:pPr>
        <w:spacing w:line="208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 w:after="32"/>
        <w:ind w:left="113"/>
        <w:jc w:val="both"/>
      </w:pPr>
      <w:r>
        <w:rPr>
          <w:color w:val="DA1A32"/>
        </w:rPr>
        <w:t>Table 11: Distribution of households according to the type of toilet facility used by the members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6"/>
                <w:sz w:val="24"/>
              </w:rPr>
              <w:t>ing)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9171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8174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Improved form of sanitation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9146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992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8154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99.7%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99.5%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99.7%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Unimproved form of sanitation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4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50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49"/>
              <w:ind w:left="52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49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49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</w:tr>
    </w:tbl>
    <w:p w:rsidR="00CE62C5" w:rsidRDefault="00280DE0">
      <w:pPr>
        <w:pStyle w:val="BodyText"/>
        <w:spacing w:before="203" w:line="208" w:lineRule="auto"/>
        <w:ind w:left="113" w:right="1698"/>
        <w:jc w:val="both"/>
      </w:pPr>
      <w:r>
        <w:rPr>
          <w:color w:val="414042"/>
          <w:w w:val="75"/>
        </w:rPr>
        <w:t>I</w:t>
      </w:r>
      <w:r>
        <w:rPr>
          <w:color w:val="414042"/>
          <w:w w:val="91"/>
        </w:rPr>
        <w:t>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79"/>
        </w:rPr>
        <w:t>ing: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90"/>
        </w:rPr>
        <w:t>i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1"/>
        </w:rPr>
        <w:t>y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8"/>
        </w:rPr>
        <w:t>n</w:t>
      </w:r>
      <w:r>
        <w:rPr>
          <w:color w:val="414042"/>
          <w:spacing w:val="4"/>
          <w:w w:val="88"/>
        </w:rPr>
        <w:t>k</w:t>
      </w:r>
      <w:r>
        <w:rPr>
          <w:color w:val="414042"/>
          <w:w w:val="51"/>
        </w:rPr>
        <w:t>,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33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33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0"/>
        </w:rPr>
        <w:t>il</w:t>
      </w:r>
      <w:r>
        <w:rPr>
          <w:color w:val="414042"/>
          <w:spacing w:val="-4"/>
          <w:w w:val="80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3"/>
        </w:rPr>
        <w:t xml:space="preserve"> </w:t>
      </w:r>
      <w:r>
        <w:rPr>
          <w:color w:val="414042"/>
          <w:w w:val="91"/>
        </w:rPr>
        <w:t>imp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27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27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77"/>
        </w:rPr>
        <w:t>l</w:t>
      </w:r>
      <w:r>
        <w:rPr>
          <w:color w:val="414042"/>
          <w:spacing w:val="-1"/>
          <w:w w:val="77"/>
        </w:rPr>
        <w:t>a</w:t>
      </w:r>
      <w:r>
        <w:rPr>
          <w:color w:val="414042"/>
          <w:w w:val="88"/>
        </w:rPr>
        <w:t>b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n</w:t>
      </w:r>
      <w:r>
        <w:rPr>
          <w:color w:val="414042"/>
          <w:spacing w:val="-10"/>
          <w:w w:val="72"/>
        </w:rPr>
        <w:t>’</w:t>
      </w:r>
      <w:r>
        <w:rPr>
          <w:color w:val="414042"/>
          <w:w w:val="116"/>
        </w:rPr>
        <w:t>t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27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</w:p>
    <w:p w:rsidR="00CE62C5" w:rsidRDefault="00280DE0">
      <w:pPr>
        <w:pStyle w:val="BodyText"/>
        <w:spacing w:line="208" w:lineRule="auto"/>
        <w:ind w:left="113" w:right="1699"/>
        <w:jc w:val="both"/>
      </w:pPr>
      <w:r>
        <w:rPr>
          <w:color w:val="414042"/>
          <w:w w:val="90"/>
        </w:rPr>
        <w:t>Unimproved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sanitation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included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following: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No.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facilities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/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bush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field,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pit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latrine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without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slab,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 xml:space="preserve">to </w:t>
      </w:r>
      <w:r>
        <w:rPr>
          <w:color w:val="414042"/>
        </w:rPr>
        <w:t>somewhere</w:t>
      </w:r>
      <w:r>
        <w:rPr>
          <w:color w:val="414042"/>
          <w:spacing w:val="4"/>
        </w:rPr>
        <w:t xml:space="preserve"> </w:t>
      </w:r>
      <w:r>
        <w:rPr>
          <w:color w:val="414042"/>
        </w:rPr>
        <w:t>else</w:t>
      </w:r>
    </w:p>
    <w:p w:rsidR="00CE62C5" w:rsidRDefault="00CE62C5">
      <w:pPr>
        <w:pStyle w:val="BodyText"/>
        <w:spacing w:before="11"/>
        <w:rPr>
          <w:sz w:val="22"/>
        </w:rPr>
      </w:pPr>
    </w:p>
    <w:p w:rsidR="00CE62C5" w:rsidRDefault="00280DE0">
      <w:pPr>
        <w:pStyle w:val="Heading2"/>
        <w:numPr>
          <w:ilvl w:val="1"/>
          <w:numId w:val="8"/>
        </w:numPr>
        <w:tabs>
          <w:tab w:val="left" w:pos="833"/>
          <w:tab w:val="left" w:pos="834"/>
        </w:tabs>
        <w:ind w:hanging="721"/>
        <w:jc w:val="left"/>
      </w:pPr>
      <w:bookmarkStart w:id="22" w:name="_TOC_250007"/>
      <w:r>
        <w:rPr>
          <w:color w:val="AD833B"/>
        </w:rPr>
        <w:t>Household Income</w:t>
      </w:r>
      <w:r>
        <w:rPr>
          <w:color w:val="AD833B"/>
          <w:spacing w:val="-11"/>
        </w:rPr>
        <w:t xml:space="preserve"> </w:t>
      </w:r>
      <w:bookmarkEnd w:id="22"/>
      <w:r>
        <w:rPr>
          <w:color w:val="AD833B"/>
        </w:rPr>
        <w:t>Characteristics</w:t>
      </w:r>
    </w:p>
    <w:p w:rsidR="00CE62C5" w:rsidRDefault="00280DE0">
      <w:pPr>
        <w:pStyle w:val="BodyText"/>
        <w:spacing w:before="247" w:after="4"/>
        <w:ind w:left="113"/>
        <w:jc w:val="both"/>
      </w:pPr>
      <w:r>
        <w:rPr>
          <w:color w:val="DA1A32"/>
          <w:w w:val="95"/>
        </w:rPr>
        <w:t>Table 12: Average monthly income of the households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63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102" w:line="261" w:lineRule="auto"/>
              <w:ind w:left="113" w:right="56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(Total respondents answering the household </w:t>
            </w:r>
            <w:r>
              <w:rPr>
                <w:color w:val="58595B"/>
                <w:w w:val="95"/>
                <w:sz w:val="24"/>
              </w:rPr>
              <w:t>income question)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4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4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4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7386</w:t>
            </w:r>
          </w:p>
        </w:tc>
      </w:tr>
      <w:tr w:rsidR="00CE62C5">
        <w:trPr>
          <w:trHeight w:val="36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82" w:line="267" w:lineRule="exact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82" w:line="267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82" w:line="267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Less than or equal to 5000 AED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4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1010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4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4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985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5" w:lineRule="exact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9" w:line="265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13.3%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5001-10,000 AED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5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2139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9" w:line="265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2052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26.1%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10,001 - 15,000 AED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1598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1489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19.5%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13.7%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20.2%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15,001 - 20,000 AED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1005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8" w:line="265" w:lineRule="exact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13.6%</w:t>
            </w:r>
          </w:p>
        </w:tc>
      </w:tr>
      <w:tr w:rsidR="00CE62C5">
        <w:trPr>
          <w:trHeight w:val="363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20,001 AED - and more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2276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1855</w:t>
            </w:r>
          </w:p>
        </w:tc>
      </w:tr>
      <w:tr w:rsidR="00CE62C5">
        <w:trPr>
          <w:trHeight w:val="363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8" w:line="265" w:lineRule="exact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25.1%</w:t>
            </w:r>
          </w:p>
        </w:tc>
      </w:tr>
    </w:tbl>
    <w:p w:rsidR="00CE62C5" w:rsidRDefault="00280DE0">
      <w:pPr>
        <w:pStyle w:val="BodyText"/>
        <w:spacing w:line="225" w:lineRule="auto"/>
        <w:ind w:left="113" w:right="1699"/>
        <w:jc w:val="both"/>
      </w:pPr>
      <w:r>
        <w:rPr>
          <w:color w:val="414042"/>
          <w:w w:val="90"/>
        </w:rPr>
        <w:t>More than 85% of households surveyed had monthly income above AED5000 with almost 30% households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income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above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AED20000.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50%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surveyed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had </w:t>
      </w:r>
      <w:r>
        <w:rPr>
          <w:color w:val="414042"/>
          <w:w w:val="95"/>
        </w:rPr>
        <w:t>monthly income above</w:t>
      </w:r>
      <w:r>
        <w:rPr>
          <w:color w:val="414042"/>
          <w:spacing w:val="6"/>
          <w:w w:val="95"/>
        </w:rPr>
        <w:t xml:space="preserve"> </w:t>
      </w:r>
      <w:r>
        <w:rPr>
          <w:color w:val="414042"/>
          <w:w w:val="95"/>
        </w:rPr>
        <w:t>AED20000</w:t>
      </w:r>
    </w:p>
    <w:p w:rsidR="00CE62C5" w:rsidRDefault="00280DE0">
      <w:pPr>
        <w:pStyle w:val="BodyText"/>
        <w:spacing w:before="171" w:after="37" w:line="225" w:lineRule="auto"/>
        <w:ind w:left="113" w:right="1698"/>
        <w:jc w:val="both"/>
      </w:pPr>
      <w:r>
        <w:rPr>
          <w:color w:val="DA1A32"/>
          <w:spacing w:val="-4"/>
          <w:w w:val="85"/>
        </w:rPr>
        <w:t>Table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13: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Distribution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of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households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below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the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international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poverty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line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(below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AED210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>per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capita</w:t>
      </w:r>
      <w:r>
        <w:rPr>
          <w:color w:val="DA1A32"/>
          <w:spacing w:val="-13"/>
          <w:w w:val="85"/>
        </w:rPr>
        <w:t xml:space="preserve"> </w:t>
      </w:r>
      <w:r>
        <w:rPr>
          <w:color w:val="DA1A32"/>
          <w:w w:val="85"/>
        </w:rPr>
        <w:t xml:space="preserve">per </w:t>
      </w:r>
      <w:r>
        <w:rPr>
          <w:color w:val="DA1A32"/>
        </w:rPr>
        <w:t>month)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35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19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2"/>
                <w:sz w:val="24"/>
              </w:rPr>
              <w:t>A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6"/>
                <w:sz w:val="24"/>
              </w:rPr>
              <w:t>ing)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6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7386</w:t>
            </w:r>
          </w:p>
        </w:tc>
      </w:tr>
      <w:tr w:rsidR="00CE62C5">
        <w:trPr>
          <w:trHeight w:val="33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4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731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Below international Poverty line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354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335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2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</w:tr>
      <w:tr w:rsidR="00CE62C5">
        <w:trPr>
          <w:trHeight w:val="335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19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Above international Poverty line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5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8169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7374</w:t>
            </w:r>
          </w:p>
        </w:tc>
      </w:tr>
      <w:tr w:rsidR="00CE62C5">
        <w:trPr>
          <w:trHeight w:val="33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35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99.8%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 w:line="249" w:lineRule="auto"/>
        <w:ind w:left="680" w:right="1131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lin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71"/>
        </w:rPr>
        <w:t>B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8"/>
        </w:rPr>
        <w:t>nk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-3"/>
          <w:w w:val="91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</w:t>
      </w:r>
      <w:r>
        <w:rPr>
          <w:color w:val="414042"/>
          <w:spacing w:val="-1"/>
          <w:w w:val="86"/>
        </w:rPr>
        <w:t>g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1"/>
        </w:rPr>
        <w:t xml:space="preserve"> </w:t>
      </w:r>
      <w:r>
        <w:rPr>
          <w:color w:val="414042"/>
          <w:w w:val="76"/>
        </w:rPr>
        <w:t>99%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8"/>
        </w:rPr>
        <w:t xml:space="preserve">n- </w:t>
      </w:r>
      <w:r>
        <w:rPr>
          <w:color w:val="414042"/>
          <w:w w:val="90"/>
        </w:rPr>
        <w:t>Emirati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income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above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defined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poverty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line.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Although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 xml:space="preserve">definition </w:t>
      </w:r>
      <w:r>
        <w:rPr>
          <w:color w:val="414042"/>
          <w:spacing w:val="-2"/>
          <w:w w:val="90"/>
        </w:rPr>
        <w:t>may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best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indicator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poverty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UAE,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wherein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people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participated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were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7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2"/>
          <w:w w:val="72"/>
        </w:rPr>
        <w:t>i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91"/>
        </w:rPr>
        <w:t>nifi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85"/>
        </w:rPr>
        <w:t>d</w:t>
      </w:r>
      <w:r>
        <w:rPr>
          <w:color w:val="414042"/>
          <w:spacing w:val="-16"/>
          <w:w w:val="85"/>
        </w:rPr>
        <w:t>’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7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7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78"/>
        </w:rPr>
        <w:t>ED210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1"/>
          <w:w w:val="89"/>
        </w:rPr>
        <w:t>lo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1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3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international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poverty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line.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international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poverty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line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definition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needs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scrutiny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well,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order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 xml:space="preserve">to </w:t>
      </w:r>
      <w:r>
        <w:rPr>
          <w:color w:val="414042"/>
        </w:rPr>
        <w:t>adjust</w:t>
      </w:r>
      <w:r>
        <w:rPr>
          <w:color w:val="414042"/>
          <w:spacing w:val="-13"/>
        </w:rPr>
        <w:t xml:space="preserve"> </w:t>
      </w:r>
      <w:r>
        <w:rPr>
          <w:color w:val="414042"/>
        </w:rPr>
        <w:t>for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inflation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13"/>
        </w:rPr>
        <w:t xml:space="preserve"> </w:t>
      </w:r>
      <w:r>
        <w:rPr>
          <w:color w:val="414042"/>
        </w:rPr>
        <w:t>current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costs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of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living.</w:t>
      </w:r>
    </w:p>
    <w:p w:rsidR="00CE62C5" w:rsidRDefault="00280DE0">
      <w:pPr>
        <w:pStyle w:val="Heading2"/>
        <w:numPr>
          <w:ilvl w:val="1"/>
          <w:numId w:val="8"/>
        </w:numPr>
        <w:tabs>
          <w:tab w:val="left" w:pos="1400"/>
          <w:tab w:val="left" w:pos="1401"/>
        </w:tabs>
        <w:spacing w:before="182"/>
        <w:ind w:left="1400" w:hanging="721"/>
        <w:jc w:val="left"/>
      </w:pPr>
      <w:bookmarkStart w:id="23" w:name="_TOC_250006"/>
      <w:r>
        <w:rPr>
          <w:color w:val="AD833B"/>
        </w:rPr>
        <w:t>Household expenditure</w:t>
      </w:r>
      <w:r>
        <w:rPr>
          <w:color w:val="AD833B"/>
          <w:spacing w:val="-11"/>
        </w:rPr>
        <w:t xml:space="preserve"> </w:t>
      </w:r>
      <w:bookmarkEnd w:id="23"/>
      <w:r>
        <w:rPr>
          <w:color w:val="AD833B"/>
        </w:rPr>
        <w:t>characteristics</w:t>
      </w:r>
    </w:p>
    <w:p w:rsidR="00CE62C5" w:rsidRDefault="00CE62C5">
      <w:pPr>
        <w:pStyle w:val="BodyText"/>
        <w:spacing w:before="2"/>
        <w:rPr>
          <w:rFonts w:ascii="Calibri"/>
          <w:b/>
        </w:rPr>
      </w:pPr>
    </w:p>
    <w:p w:rsidR="00CE62C5" w:rsidRDefault="00280DE0">
      <w:pPr>
        <w:pStyle w:val="BodyText"/>
        <w:spacing w:line="249" w:lineRule="auto"/>
        <w:ind w:left="680" w:right="1411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14: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Number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households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spending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(either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cash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or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kind)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on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spacing w:val="-3"/>
          <w:w w:val="90"/>
        </w:rPr>
        <w:t>out-patient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health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care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 xml:space="preserve">the </w:t>
      </w:r>
      <w:r>
        <w:rPr>
          <w:color w:val="DA1A32"/>
          <w:w w:val="95"/>
        </w:rPr>
        <w:t>last 30</w:t>
      </w:r>
      <w:r>
        <w:rPr>
          <w:color w:val="DA1A32"/>
          <w:spacing w:val="-28"/>
          <w:w w:val="95"/>
        </w:rPr>
        <w:t xml:space="preserve"> </w:t>
      </w:r>
      <w:r>
        <w:rPr>
          <w:color w:val="DA1A32"/>
          <w:w w:val="95"/>
        </w:rPr>
        <w:t>days</w:t>
      </w:r>
    </w:p>
    <w:p w:rsidR="00CE62C5" w:rsidRDefault="00CE62C5">
      <w:pPr>
        <w:pStyle w:val="BodyText"/>
        <w:spacing w:before="8"/>
        <w:rPr>
          <w:sz w:val="16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3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households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2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9,171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2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997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2"/>
              <w:ind w:right="4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8,174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89.1%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504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55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409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51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9.6%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5.0%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8,667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901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4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7,765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90.4%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9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95.0%</w:t>
            </w:r>
          </w:p>
        </w:tc>
      </w:tr>
    </w:tbl>
    <w:p w:rsidR="00CE62C5" w:rsidRDefault="00CE62C5">
      <w:pPr>
        <w:pStyle w:val="BodyText"/>
        <w:rPr>
          <w:sz w:val="30"/>
        </w:rPr>
      </w:pPr>
    </w:p>
    <w:p w:rsidR="00CE62C5" w:rsidRDefault="00280DE0">
      <w:pPr>
        <w:pStyle w:val="BodyText"/>
        <w:spacing w:line="292" w:lineRule="auto"/>
        <w:ind w:left="681" w:right="1280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41"/>
          <w:w w:val="90"/>
        </w:rPr>
        <w:t xml:space="preserve"> </w:t>
      </w:r>
      <w:r>
        <w:rPr>
          <w:color w:val="DA1A32"/>
          <w:w w:val="90"/>
        </w:rPr>
        <w:t>15: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Number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households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spending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(either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cash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or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kind)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on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in-patient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healthcare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 xml:space="preserve">last </w:t>
      </w:r>
      <w:r>
        <w:rPr>
          <w:color w:val="DA1A32"/>
          <w:w w:val="95"/>
        </w:rPr>
        <w:t>1</w:t>
      </w:r>
      <w:r>
        <w:rPr>
          <w:color w:val="DA1A32"/>
          <w:spacing w:val="-14"/>
          <w:w w:val="95"/>
        </w:rPr>
        <w:t xml:space="preserve"> </w:t>
      </w:r>
      <w:r>
        <w:rPr>
          <w:color w:val="DA1A32"/>
          <w:w w:val="95"/>
        </w:rPr>
        <w:t>year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564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104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households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9,168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997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8,171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5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89.1%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266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55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215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51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2.6%</w:t>
            </w:r>
          </w:p>
        </w:tc>
      </w:tr>
      <w:tr w:rsidR="00CE62C5">
        <w:trPr>
          <w:trHeight w:val="448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8,902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5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946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7,956</w:t>
            </w:r>
          </w:p>
        </w:tc>
      </w:tr>
      <w:tr w:rsidR="00CE62C5">
        <w:trPr>
          <w:trHeight w:val="44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97.1%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94.9%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63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97.4%</w:t>
            </w:r>
          </w:p>
        </w:tc>
      </w:tr>
    </w:tbl>
    <w:p w:rsidR="00CE62C5" w:rsidRDefault="00280DE0">
      <w:pPr>
        <w:pStyle w:val="BodyText"/>
        <w:spacing w:before="225" w:line="242" w:lineRule="auto"/>
        <w:ind w:left="681" w:right="1130"/>
        <w:jc w:val="both"/>
      </w:pPr>
      <w:r>
        <w:pict>
          <v:shape id="_x0000_s1315" type="#_x0000_t202" style="position:absolute;left:0;text-align:left;margin-left:546.65pt;margin-top:30.65pt;width:11.15pt;height:140.65pt;z-index:251864064;mso-position-horizontal-relative:page;mso-position-vertical-relative:text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90"/>
        </w:rPr>
        <w:t>Out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9171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households,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5.5%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said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spent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cash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3"/>
          <w:w w:val="90"/>
        </w:rPr>
        <w:t xml:space="preserve"> </w:t>
      </w:r>
      <w:r>
        <w:rPr>
          <w:color w:val="414042"/>
          <w:w w:val="90"/>
        </w:rPr>
        <w:t>kind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 xml:space="preserve">all </w:t>
      </w:r>
      <w:r>
        <w:rPr>
          <w:color w:val="414042"/>
          <w:w w:val="85"/>
        </w:rPr>
        <w:t>healthcare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services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did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not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require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overnight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stay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30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days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preceding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only </w:t>
      </w:r>
      <w:r>
        <w:rPr>
          <w:color w:val="414042"/>
          <w:w w:val="90"/>
        </w:rPr>
        <w:t>2.9%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said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spent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cash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kind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services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 xml:space="preserve">required </w:t>
      </w:r>
      <w:r>
        <w:rPr>
          <w:color w:val="414042"/>
          <w:spacing w:val="-2"/>
          <w:w w:val="95"/>
        </w:rPr>
        <w:t>any</w:t>
      </w:r>
      <w:r>
        <w:rPr>
          <w:color w:val="414042"/>
          <w:spacing w:val="-34"/>
          <w:w w:val="95"/>
        </w:rPr>
        <w:t xml:space="preserve"> </w:t>
      </w:r>
      <w:r>
        <w:rPr>
          <w:color w:val="414042"/>
          <w:w w:val="95"/>
        </w:rPr>
        <w:t>overnight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stay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12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months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preceding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survey.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34"/>
          <w:w w:val="95"/>
        </w:rPr>
        <w:t xml:space="preserve"> </w:t>
      </w:r>
      <w:r>
        <w:rPr>
          <w:color w:val="414042"/>
          <w:w w:val="95"/>
        </w:rPr>
        <w:t>order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compute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out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 xml:space="preserve">pocket </w:t>
      </w:r>
      <w:r>
        <w:rPr>
          <w:color w:val="414042"/>
          <w:w w:val="85"/>
        </w:rPr>
        <w:t>expenses,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expenditures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first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added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reimbursement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insurance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 xml:space="preserve">adjusted. </w:t>
      </w:r>
      <w:r>
        <w:rPr>
          <w:color w:val="414042"/>
          <w:w w:val="95"/>
        </w:rPr>
        <w:t>The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resulting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amount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then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equated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into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monthly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expenditure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comparison.</w:t>
      </w:r>
    </w:p>
    <w:p w:rsidR="00CE62C5" w:rsidRDefault="00280DE0">
      <w:pPr>
        <w:pStyle w:val="BodyText"/>
        <w:spacing w:before="8" w:line="242" w:lineRule="auto"/>
        <w:ind w:left="681" w:right="1131"/>
        <w:jc w:val="both"/>
      </w:pP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19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dju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19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19"/>
        </w:rPr>
        <w:t xml:space="preserve"> </w:t>
      </w:r>
      <w:r>
        <w:rPr>
          <w:color w:val="414042"/>
          <w:w w:val="79"/>
        </w:rPr>
        <w:t>211</w:t>
      </w:r>
      <w:r>
        <w:rPr>
          <w:color w:val="414042"/>
          <w:spacing w:val="1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19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19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1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19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1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9"/>
        </w:rPr>
        <w:t xml:space="preserve"> </w:t>
      </w:r>
      <w:r>
        <w:rPr>
          <w:color w:val="414042"/>
          <w:w w:val="90"/>
        </w:rPr>
        <w:t>(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 in-patient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spacing w:val="-3"/>
          <w:w w:val="90"/>
        </w:rPr>
        <w:t>out-patient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combined).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tables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below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provide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additional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characteristics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these 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28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28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28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spacing w:line="242" w:lineRule="auto"/>
        <w:jc w:val="both"/>
        <w:sectPr w:rsidR="00CE62C5">
          <w:pgSz w:w="11910" w:h="16840"/>
          <w:pgMar w:top="1020" w:right="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314" type="#_x0000_t202" style="position:absolute;left:0;text-align:left;margin-left:24.45pt;margin-top:35.2pt;width:21.15pt;height:22pt;z-index:25186508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46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</w:rPr>
        <w:t>Table 16: Total out of pocket expenditure on health against the total income of the households</w:t>
      </w:r>
    </w:p>
    <w:tbl>
      <w:tblPr>
        <w:tblW w:w="0" w:type="auto"/>
        <w:tblInd w:w="54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3118"/>
        <w:gridCol w:w="1040"/>
        <w:gridCol w:w="1040"/>
        <w:gridCol w:w="1040"/>
        <w:gridCol w:w="1040"/>
        <w:gridCol w:w="1040"/>
        <w:gridCol w:w="1040"/>
        <w:gridCol w:w="1040"/>
        <w:gridCol w:w="1040"/>
        <w:gridCol w:w="1040"/>
        <w:gridCol w:w="1040"/>
        <w:gridCol w:w="1052"/>
      </w:tblGrid>
      <w:tr w:rsidR="00CE62C5">
        <w:trPr>
          <w:trHeight w:val="788"/>
        </w:trPr>
        <w:tc>
          <w:tcPr>
            <w:tcW w:w="4158" w:type="dxa"/>
            <w:gridSpan w:val="2"/>
            <w:vMerge w:val="restart"/>
            <w:tcBorders>
              <w:left w:val="single" w:sz="4" w:space="0" w:color="58595B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215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105"/>
              </w:rPr>
              <w:t>TOTAL</w:t>
            </w:r>
          </w:p>
        </w:tc>
        <w:tc>
          <w:tcPr>
            <w:tcW w:w="5200" w:type="dxa"/>
            <w:gridSpan w:val="5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258" w:right="225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5212" w:type="dxa"/>
            <w:gridSpan w:val="5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043" w:right="2042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Non-Emirati</w:t>
            </w:r>
          </w:p>
        </w:tc>
      </w:tr>
      <w:tr w:rsidR="00CE62C5">
        <w:trPr>
          <w:trHeight w:val="1636"/>
        </w:trPr>
        <w:tc>
          <w:tcPr>
            <w:tcW w:w="4158" w:type="dxa"/>
            <w:gridSpan w:val="2"/>
            <w:vMerge/>
            <w:tcBorders>
              <w:top w:val="nil"/>
              <w:left w:val="single" w:sz="4" w:space="0" w:color="58595B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line="177" w:lineRule="auto"/>
              <w:ind w:left="25" w:right="21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Less than or equal to 5000 AED</w:t>
            </w:r>
          </w:p>
        </w:tc>
        <w:tc>
          <w:tcPr>
            <w:tcW w:w="1040" w:type="dxa"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 w:line="234" w:lineRule="exact"/>
              <w:ind w:left="25" w:right="19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5001 -</w:t>
            </w:r>
          </w:p>
          <w:p w:rsidR="00CE62C5" w:rsidRDefault="00280DE0">
            <w:pPr>
              <w:pStyle w:val="TableParagraph"/>
              <w:spacing w:line="234" w:lineRule="exact"/>
              <w:ind w:left="10" w:right="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10000 AED</w:t>
            </w: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 w:line="234" w:lineRule="exact"/>
              <w:ind w:left="9" w:right="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10001 -</w:t>
            </w:r>
          </w:p>
          <w:p w:rsidR="00CE62C5" w:rsidRDefault="00280DE0">
            <w:pPr>
              <w:pStyle w:val="TableParagraph"/>
              <w:spacing w:line="234" w:lineRule="exact"/>
              <w:ind w:left="9" w:right="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15000 AED</w:t>
            </w: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 w:line="234" w:lineRule="exact"/>
              <w:ind w:left="21" w:right="21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15001 -</w:t>
            </w:r>
          </w:p>
          <w:p w:rsidR="00CE62C5" w:rsidRDefault="00280DE0">
            <w:pPr>
              <w:pStyle w:val="TableParagraph"/>
              <w:spacing w:line="234" w:lineRule="exact"/>
              <w:ind w:left="8" w:right="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20000 AED</w:t>
            </w:r>
          </w:p>
        </w:tc>
        <w:tc>
          <w:tcPr>
            <w:tcW w:w="1040" w:type="dxa"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 w:line="234" w:lineRule="exact"/>
              <w:ind w:left="5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20001</w:t>
            </w:r>
            <w:r>
              <w:rPr>
                <w:rFonts w:ascii="Calibri"/>
                <w:color w:val="FFFFFF"/>
                <w:spacing w:val="3"/>
                <w:w w:val="95"/>
              </w:rPr>
              <w:t xml:space="preserve"> </w:t>
            </w:r>
            <w:r>
              <w:rPr>
                <w:rFonts w:ascii="Calibri"/>
                <w:color w:val="FFFFFF"/>
                <w:w w:val="95"/>
              </w:rPr>
              <w:t>AED</w:t>
            </w:r>
          </w:p>
          <w:p w:rsidR="00CE62C5" w:rsidRDefault="00280DE0">
            <w:pPr>
              <w:pStyle w:val="TableParagraph"/>
              <w:spacing w:line="234" w:lineRule="exact"/>
              <w:ind w:left="5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-</w:t>
            </w:r>
            <w:r>
              <w:rPr>
                <w:rFonts w:ascii="Calibri"/>
                <w:color w:val="FFFFFF"/>
                <w:spacing w:val="-28"/>
              </w:rPr>
              <w:t xml:space="preserve"> </w:t>
            </w:r>
            <w:r>
              <w:rPr>
                <w:rFonts w:ascii="Calibri"/>
                <w:color w:val="FFFFFF"/>
              </w:rPr>
              <w:t>and</w:t>
            </w:r>
            <w:r>
              <w:rPr>
                <w:rFonts w:ascii="Calibri"/>
                <w:color w:val="FFFFFF"/>
                <w:spacing w:val="-28"/>
              </w:rPr>
              <w:t xml:space="preserve"> </w:t>
            </w:r>
            <w:r>
              <w:rPr>
                <w:rFonts w:ascii="Calibri"/>
                <w:color w:val="FFFFFF"/>
              </w:rPr>
              <w:t>more</w:t>
            </w: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line="177" w:lineRule="auto"/>
              <w:ind w:left="24" w:right="22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Less than or equal to 5000 AED</w:t>
            </w:r>
          </w:p>
        </w:tc>
        <w:tc>
          <w:tcPr>
            <w:tcW w:w="1040" w:type="dxa"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line="234" w:lineRule="exact"/>
              <w:ind w:left="25" w:right="21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5001 -</w:t>
            </w:r>
          </w:p>
          <w:p w:rsidR="00CE62C5" w:rsidRDefault="00280DE0">
            <w:pPr>
              <w:pStyle w:val="TableParagraph"/>
              <w:spacing w:line="234" w:lineRule="exact"/>
              <w:ind w:left="10" w:right="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10000 AED</w:t>
            </w: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line="234" w:lineRule="exact"/>
              <w:ind w:left="8" w:right="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10001 -</w:t>
            </w:r>
          </w:p>
          <w:p w:rsidR="00CE62C5" w:rsidRDefault="00280DE0">
            <w:pPr>
              <w:pStyle w:val="TableParagraph"/>
              <w:spacing w:line="234" w:lineRule="exact"/>
              <w:ind w:left="8" w:right="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15000 AED</w:t>
            </w:r>
          </w:p>
        </w:tc>
        <w:tc>
          <w:tcPr>
            <w:tcW w:w="1040" w:type="dxa"/>
            <w:tcBorders>
              <w:top w:val="nil"/>
              <w:left w:val="single" w:sz="2" w:space="0" w:color="FFFFFF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line="234" w:lineRule="exact"/>
              <w:ind w:left="20" w:right="21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15001 -</w:t>
            </w:r>
          </w:p>
          <w:p w:rsidR="00CE62C5" w:rsidRDefault="00280DE0">
            <w:pPr>
              <w:pStyle w:val="TableParagraph"/>
              <w:spacing w:line="234" w:lineRule="exact"/>
              <w:ind w:left="7" w:right="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20000 AED</w:t>
            </w:r>
          </w:p>
        </w:tc>
        <w:tc>
          <w:tcPr>
            <w:tcW w:w="1052" w:type="dxa"/>
            <w:tcBorders>
              <w:top w:val="nil"/>
              <w:lef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line="234" w:lineRule="exact"/>
              <w:ind w:left="3" w:right="-1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20001</w:t>
            </w:r>
            <w:r>
              <w:rPr>
                <w:rFonts w:ascii="Calibri"/>
                <w:color w:val="FFFFFF"/>
                <w:spacing w:val="-22"/>
              </w:rPr>
              <w:t xml:space="preserve"> </w:t>
            </w:r>
            <w:r>
              <w:rPr>
                <w:rFonts w:ascii="Calibri"/>
                <w:color w:val="FFFFFF"/>
              </w:rPr>
              <w:t>AED</w:t>
            </w:r>
            <w:r>
              <w:rPr>
                <w:rFonts w:ascii="Calibri"/>
                <w:color w:val="FFFFFF"/>
                <w:spacing w:val="-22"/>
              </w:rPr>
              <w:t xml:space="preserve"> </w:t>
            </w:r>
            <w:r>
              <w:rPr>
                <w:rFonts w:ascii="Calibri"/>
                <w:color w:val="FFFFFF"/>
              </w:rPr>
              <w:t>-</w:t>
            </w:r>
          </w:p>
          <w:p w:rsidR="00CE62C5" w:rsidRDefault="00280DE0">
            <w:pPr>
              <w:pStyle w:val="TableParagraph"/>
              <w:spacing w:line="234" w:lineRule="exact"/>
              <w:ind w:left="11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and more</w:t>
            </w:r>
          </w:p>
        </w:tc>
      </w:tr>
      <w:tr w:rsidR="00CE62C5">
        <w:trPr>
          <w:trHeight w:val="788"/>
        </w:trPr>
        <w:tc>
          <w:tcPr>
            <w:tcW w:w="3118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spacing w:line="261" w:lineRule="auto"/>
              <w:ind w:left="113" w:right="382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6"/>
                <w:sz w:val="24"/>
              </w:rPr>
              <w:t xml:space="preserve">- </w:t>
            </w:r>
            <w:r>
              <w:rPr>
                <w:color w:val="58595B"/>
                <w:w w:val="90"/>
                <w:sz w:val="24"/>
              </w:rPr>
              <w:t>holds</w:t>
            </w:r>
            <w:r>
              <w:rPr>
                <w:color w:val="58595B"/>
                <w:spacing w:val="-2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incurring</w:t>
            </w:r>
            <w:r>
              <w:rPr>
                <w:color w:val="58595B"/>
                <w:spacing w:val="-2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out</w:t>
            </w:r>
            <w:r>
              <w:rPr>
                <w:color w:val="58595B"/>
                <w:spacing w:val="-2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2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pocket </w:t>
            </w:r>
            <w:r>
              <w:rPr>
                <w:color w:val="58595B"/>
                <w:w w:val="95"/>
                <w:sz w:val="24"/>
              </w:rPr>
              <w:t>expenses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per</w:t>
            </w:r>
            <w:r>
              <w:rPr>
                <w:color w:val="58595B"/>
                <w:spacing w:val="-2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month)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5"/>
            </w:pPr>
            <w:r>
              <w:rPr>
                <w:color w:val="58595B"/>
                <w:w w:val="90"/>
              </w:rPr>
              <w:t>211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" w:right="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" w:right="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7" w:right="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7" w:right="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86" w:right="186"/>
            </w:pPr>
            <w:r>
              <w:rPr>
                <w:color w:val="58595B"/>
                <w:w w:val="90"/>
              </w:rPr>
              <w:t>44</w:t>
            </w:r>
          </w:p>
        </w:tc>
      </w:tr>
      <w:tr w:rsidR="00CE62C5">
        <w:trPr>
          <w:trHeight w:val="788"/>
        </w:trPr>
        <w:tc>
          <w:tcPr>
            <w:tcW w:w="3118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86" w:right="186"/>
            </w:pPr>
            <w:r>
              <w:rPr>
                <w:color w:val="58595B"/>
                <w:w w:val="85"/>
              </w:rPr>
              <w:t>100.0%</w:t>
            </w:r>
          </w:p>
        </w:tc>
      </w:tr>
      <w:tr w:rsidR="00CE62C5">
        <w:trPr>
          <w:trHeight w:val="788"/>
        </w:trPr>
        <w:tc>
          <w:tcPr>
            <w:tcW w:w="3118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Less Than 10%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5"/>
            </w:pPr>
            <w:r>
              <w:rPr>
                <w:color w:val="58595B"/>
                <w:w w:val="90"/>
              </w:rPr>
              <w:t>153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" w:right="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" w:right="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7" w:right="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86" w:right="186"/>
            </w:pPr>
            <w:r>
              <w:rPr>
                <w:color w:val="58595B"/>
                <w:w w:val="90"/>
              </w:rPr>
              <w:t>37</w:t>
            </w:r>
          </w:p>
        </w:tc>
      </w:tr>
      <w:tr w:rsidR="00CE62C5">
        <w:trPr>
          <w:trHeight w:val="788"/>
        </w:trPr>
        <w:tc>
          <w:tcPr>
            <w:tcW w:w="3118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35.2%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79.9%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59.5%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87.7%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34.7%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61.2%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83.2%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90.1%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86" w:right="186"/>
            </w:pPr>
            <w:r>
              <w:rPr>
                <w:color w:val="58595B"/>
                <w:w w:val="85"/>
              </w:rPr>
              <w:t>85.2%</w:t>
            </w:r>
          </w:p>
        </w:tc>
      </w:tr>
      <w:tr w:rsidR="00CE62C5">
        <w:trPr>
          <w:trHeight w:val="788"/>
        </w:trPr>
        <w:tc>
          <w:tcPr>
            <w:tcW w:w="3118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11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10% to 25%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5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8" w:right="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788"/>
        </w:trPr>
        <w:tc>
          <w:tcPr>
            <w:tcW w:w="3118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4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24.6%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16.4%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24.4%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24.7%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9.1%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" w:right="7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86" w:right="186"/>
            </w:pPr>
            <w:r>
              <w:rPr>
                <w:color w:val="58595B"/>
                <w:w w:val="85"/>
              </w:rPr>
              <w:t>11.7%</w:t>
            </w:r>
          </w:p>
        </w:tc>
      </w:tr>
      <w:tr w:rsidR="00CE62C5">
        <w:trPr>
          <w:trHeight w:val="786"/>
        </w:trPr>
        <w:tc>
          <w:tcPr>
            <w:tcW w:w="3118" w:type="dxa"/>
            <w:vMerge w:val="restart"/>
            <w:tcBorders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More Than 25%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5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9" w:right="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783"/>
        </w:trPr>
        <w:tc>
          <w:tcPr>
            <w:tcW w:w="3118" w:type="dxa"/>
            <w:vMerge/>
            <w:tcBorders>
              <w:top w:val="nil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4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75.4%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5"/>
            </w:pPr>
            <w:r>
              <w:rPr>
                <w:color w:val="58595B"/>
                <w:w w:val="85"/>
              </w:rPr>
              <w:t>48.4%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7.3%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6"/>
            </w:pPr>
            <w:r>
              <w:rPr>
                <w:color w:val="58595B"/>
                <w:w w:val="85"/>
              </w:rPr>
              <w:t>5.1%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48.2%</w:t>
            </w:r>
          </w:p>
        </w:tc>
        <w:tc>
          <w:tcPr>
            <w:tcW w:w="1040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9" w:right="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1040" w:type="dxa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" w:right="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1052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86" w:right="185"/>
            </w:pPr>
            <w:r>
              <w:rPr>
                <w:color w:val="58595B"/>
                <w:w w:val="85"/>
              </w:rPr>
              <w:t>3.1%</w:t>
            </w:r>
          </w:p>
        </w:tc>
      </w:tr>
    </w:tbl>
    <w:p w:rsidR="00CE62C5" w:rsidRDefault="00CE62C5">
      <w:pPr>
        <w:sectPr w:rsidR="00CE62C5">
          <w:footerReference w:type="even" r:id="rId115"/>
          <w:pgSz w:w="16840" w:h="11910" w:orient="landscape"/>
          <w:pgMar w:top="1020" w:right="100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</w:rPr>
        <w:t>Table 17: Total out of pocket expenditure on health distributed against nationality and gender of head of households</w:t>
      </w:r>
    </w:p>
    <w:tbl>
      <w:tblPr>
        <w:tblW w:w="0" w:type="auto"/>
        <w:tblInd w:w="538" w:type="dxa"/>
        <w:tblBorders>
          <w:top w:val="single" w:sz="4" w:space="0" w:color="58595B"/>
          <w:left w:val="single" w:sz="4" w:space="0" w:color="58595B"/>
          <w:bottom w:val="single" w:sz="4" w:space="0" w:color="58595B"/>
          <w:right w:val="single" w:sz="4" w:space="0" w:color="58595B"/>
          <w:insideH w:val="single" w:sz="4" w:space="0" w:color="58595B"/>
          <w:insideV w:val="single" w:sz="4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917"/>
        <w:gridCol w:w="1531"/>
        <w:gridCol w:w="1531"/>
        <w:gridCol w:w="1531"/>
        <w:gridCol w:w="1531"/>
        <w:gridCol w:w="1531"/>
      </w:tblGrid>
      <w:tr w:rsidR="00CE62C5">
        <w:trPr>
          <w:trHeight w:val="783"/>
        </w:trPr>
        <w:tc>
          <w:tcPr>
            <w:tcW w:w="8448" w:type="dxa"/>
            <w:gridSpan w:val="2"/>
            <w:tcBorders>
              <w:left w:val="single" w:sz="2" w:space="0" w:color="58595B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3062" w:type="dxa"/>
            <w:gridSpan w:val="2"/>
            <w:tcBorders>
              <w:top w:val="single" w:sz="2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89" w:right="118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3062" w:type="dxa"/>
            <w:gridSpan w:val="2"/>
            <w:vMerge w:val="restart"/>
            <w:tcBorders>
              <w:top w:val="single" w:sz="2" w:space="0" w:color="58595B"/>
              <w:left w:val="single" w:sz="2" w:space="0" w:color="FFFFFF"/>
              <w:bottom w:val="single" w:sz="2" w:space="0" w:color="58595B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Non-Emirati</w:t>
            </w:r>
          </w:p>
          <w:p w:rsidR="00CE62C5" w:rsidRDefault="00CE62C5">
            <w:pPr>
              <w:pStyle w:val="TableParagraph"/>
              <w:spacing w:before="10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tabs>
                <w:tab w:val="left" w:pos="1529"/>
              </w:tabs>
              <w:ind w:left="8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Male</w:t>
            </w:r>
            <w:r>
              <w:rPr>
                <w:rFonts w:ascii="Calibri"/>
                <w:color w:val="FFFFFF"/>
              </w:rPr>
              <w:tab/>
              <w:t>Female</w:t>
            </w:r>
          </w:p>
        </w:tc>
      </w:tr>
      <w:tr w:rsidR="00CE62C5">
        <w:trPr>
          <w:trHeight w:val="564"/>
        </w:trPr>
        <w:tc>
          <w:tcPr>
            <w:tcW w:w="9979" w:type="dxa"/>
            <w:gridSpan w:val="3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532"/>
              </w:tabs>
              <w:spacing w:before="160"/>
              <w:ind w:right="547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spacing w:val="-4"/>
              </w:rPr>
              <w:t>Total</w:t>
            </w:r>
            <w:r>
              <w:rPr>
                <w:rFonts w:ascii="Calibri"/>
                <w:color w:val="FFFFFF"/>
                <w:spacing w:val="-4"/>
              </w:rPr>
              <w:tab/>
            </w:r>
            <w:r>
              <w:rPr>
                <w:rFonts w:ascii="Calibri"/>
                <w:color w:val="FFFFFF"/>
                <w:w w:val="90"/>
              </w:rPr>
              <w:t>Male</w:t>
            </w:r>
          </w:p>
        </w:tc>
        <w:tc>
          <w:tcPr>
            <w:tcW w:w="1531" w:type="dxa"/>
            <w:tcBorders>
              <w:top w:val="nil"/>
              <w:left w:val="single" w:sz="2" w:space="0" w:color="FFFFFF"/>
              <w:bottom w:val="single" w:sz="2" w:space="0" w:color="58595B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0"/>
              <w:ind w:left="95" w:right="9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Female</w:t>
            </w:r>
          </w:p>
        </w:tc>
        <w:tc>
          <w:tcPr>
            <w:tcW w:w="3062" w:type="dxa"/>
            <w:gridSpan w:val="2"/>
            <w:vMerge/>
            <w:tcBorders>
              <w:top w:val="nil"/>
              <w:left w:val="single" w:sz="2" w:space="0" w:color="FFFFFF"/>
              <w:bottom w:val="single" w:sz="2" w:space="0" w:color="58595B"/>
              <w:right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561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u</w:t>
            </w:r>
            <w:r>
              <w:rPr>
                <w:color w:val="58595B"/>
                <w:spacing w:val="-1"/>
                <w:w w:val="89"/>
                <w:sz w:val="24"/>
              </w:rPr>
              <w:t>r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4"/>
                <w:sz w:val="24"/>
              </w:rPr>
              <w:t>ing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9"/>
                <w:sz w:val="24"/>
              </w:rPr>
              <w:t>u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88"/>
                <w:sz w:val="24"/>
              </w:rPr>
              <w:t>f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3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86"/>
                <w:sz w:val="24"/>
              </w:rPr>
              <w:t>k</w:t>
            </w:r>
            <w:r>
              <w:rPr>
                <w:color w:val="58595B"/>
                <w:spacing w:val="-4"/>
                <w:w w:val="75"/>
                <w:sz w:val="24"/>
              </w:rPr>
              <w:t>e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3"/>
                <w:sz w:val="24"/>
              </w:rPr>
              <w:t>x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 xml:space="preserve">r </w:t>
            </w:r>
            <w:r>
              <w:rPr>
                <w:color w:val="58595B"/>
                <w:w w:val="95"/>
                <w:sz w:val="24"/>
              </w:rPr>
              <w:t>month)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211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90"/>
              </w:rPr>
              <w:t>49</w:t>
            </w:r>
          </w:p>
        </w:tc>
      </w:tr>
      <w:tr w:rsidR="00CE62C5">
        <w:trPr>
          <w:trHeight w:val="561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85"/>
              </w:rPr>
              <w:t>100.0%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85"/>
              </w:rPr>
              <w:t>100.0%</w:t>
            </w:r>
          </w:p>
        </w:tc>
      </w:tr>
      <w:tr w:rsidR="00CE62C5">
        <w:trPr>
          <w:trHeight w:val="561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Less Than 10%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153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90"/>
              </w:rPr>
              <w:t>83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90"/>
              </w:rPr>
              <w:t>40</w:t>
            </w:r>
          </w:p>
        </w:tc>
      </w:tr>
      <w:tr w:rsidR="00CE62C5">
        <w:trPr>
          <w:trHeight w:val="561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69.9%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85"/>
              </w:rPr>
              <w:t>77.7%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85"/>
              </w:rPr>
              <w:t>68.3%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85"/>
              </w:rPr>
              <w:t>80.9%</w:t>
            </w:r>
          </w:p>
        </w:tc>
      </w:tr>
      <w:tr w:rsidR="00CE62C5">
        <w:trPr>
          <w:trHeight w:val="561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10% to 25%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561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85"/>
              </w:rPr>
              <w:t>14.9%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95" w:right="93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3" w:right="93"/>
            </w:pPr>
            <w:r>
              <w:rPr>
                <w:color w:val="58595B"/>
                <w:w w:val="85"/>
              </w:rPr>
              <w:t>9.5%</w:t>
            </w:r>
          </w:p>
        </w:tc>
      </w:tr>
      <w:tr w:rsidR="00CE62C5">
        <w:trPr>
          <w:trHeight w:val="559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More Than 25%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5" w:right="92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32"/>
              <w:ind w:left="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94" w:right="93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32"/>
              <w:ind w:left="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556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95" w:right="9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13.9%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29"/>
              <w:ind w:left="95" w:right="92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29"/>
              <w:ind w:left="95" w:right="93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29"/>
              <w:ind w:left="95" w:right="93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29"/>
              <w:ind w:left="94" w:right="93"/>
            </w:pPr>
            <w:r>
              <w:rPr>
                <w:color w:val="58595B"/>
                <w:w w:val="85"/>
              </w:rPr>
              <w:t>9.6%</w:t>
            </w:r>
          </w:p>
        </w:tc>
      </w:tr>
    </w:tbl>
    <w:p w:rsidR="00CE62C5" w:rsidRDefault="00280DE0">
      <w:pPr>
        <w:pStyle w:val="BodyText"/>
        <w:spacing w:before="215" w:line="249" w:lineRule="auto"/>
        <w:ind w:left="533"/>
      </w:pP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10"/>
          <w:w w:val="116"/>
        </w:rPr>
        <w:t>t</w:t>
      </w:r>
      <w:r>
        <w:rPr>
          <w:color w:val="414042"/>
          <w:w w:val="88"/>
        </w:rPr>
        <w:t>-o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8"/>
        </w:rPr>
        <w:t>-</w:t>
      </w:r>
      <w:r>
        <w:rPr>
          <w:color w:val="414042"/>
          <w:spacing w:val="3"/>
          <w:w w:val="88"/>
        </w:rPr>
        <w:t>p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4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9"/>
        </w:rPr>
        <w:t xml:space="preserve"> </w:t>
      </w:r>
      <w:r>
        <w:rPr>
          <w:color w:val="414042"/>
          <w:w w:val="76"/>
        </w:rPr>
        <w:t>14%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9"/>
        </w:rPr>
        <w:t xml:space="preserve"> </w:t>
      </w:r>
      <w:r>
        <w:rPr>
          <w:color w:val="414042"/>
          <w:w w:val="76"/>
        </w:rPr>
        <w:t>25%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9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8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8"/>
        </w:rPr>
        <w:t xml:space="preserve"> </w:t>
      </w:r>
      <w:r>
        <w:rPr>
          <w:color w:val="414042"/>
          <w:w w:val="76"/>
        </w:rPr>
        <w:t>25%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78"/>
        </w:rPr>
        <w:t>n-</w:t>
      </w:r>
      <w:r>
        <w:rPr>
          <w:color w:val="414042"/>
          <w:spacing w:val="-1"/>
          <w:w w:val="78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8"/>
        </w:rPr>
        <w:t>-in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18"/>
        </w:rPr>
      </w:pPr>
    </w:p>
    <w:p w:rsidR="00CE62C5" w:rsidRDefault="00280DE0">
      <w:pPr>
        <w:ind w:left="590"/>
        <w:rPr>
          <w:rFonts w:ascii="Bookman Old Style"/>
          <w:sz w:val="16"/>
        </w:rPr>
      </w:pPr>
      <w:r>
        <w:pict>
          <v:shape id="_x0000_s1313" type="#_x0000_t202" style="position:absolute;left:0;text-align:left;margin-left:24.45pt;margin-top:-6.55pt;width:21.15pt;height:22pt;z-index:-321660928;mso-position-horizont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47</w:t>
                  </w:r>
                </w:p>
              </w:txbxContent>
            </v:textbox>
            <w10:wrap anchorx="page"/>
          </v:shape>
        </w:pict>
      </w: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116"/>
          <w:pgSz w:w="16840" w:h="11910" w:orient="landscape"/>
          <w:pgMar w:top="1100" w:right="1000" w:bottom="280" w:left="600" w:header="0" w:footer="0" w:gutter="0"/>
          <w:cols w:space="720"/>
        </w:sectPr>
      </w:pPr>
    </w:p>
    <w:p w:rsidR="00CE62C5" w:rsidRDefault="00280DE0">
      <w:pPr>
        <w:pStyle w:val="BodyText"/>
        <w:spacing w:before="70" w:after="30"/>
        <w:ind w:left="544"/>
      </w:pPr>
      <w:r>
        <w:pict>
          <v:shape id="_x0000_s1312" type="#_x0000_t202" style="position:absolute;left:0;text-align:left;margin-left:24.45pt;margin-top:35.2pt;width:21.15pt;height:22pt;z-index:25186713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48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</w:rPr>
        <w:t>Table 18: Total out of pocket expenditure on health distributed against the educational status of head of households</w:t>
      </w:r>
    </w:p>
    <w:tbl>
      <w:tblPr>
        <w:tblW w:w="0" w:type="auto"/>
        <w:tblInd w:w="554" w:type="dxa"/>
        <w:tblBorders>
          <w:top w:val="single" w:sz="4" w:space="0" w:color="58595B"/>
          <w:left w:val="single" w:sz="4" w:space="0" w:color="58595B"/>
          <w:bottom w:val="single" w:sz="4" w:space="0" w:color="58595B"/>
          <w:right w:val="single" w:sz="4" w:space="0" w:color="58595B"/>
          <w:insideH w:val="single" w:sz="4" w:space="0" w:color="58595B"/>
          <w:insideV w:val="single" w:sz="4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917"/>
        <w:gridCol w:w="3062"/>
        <w:gridCol w:w="1531"/>
        <w:gridCol w:w="1531"/>
        <w:gridCol w:w="1531"/>
      </w:tblGrid>
      <w:tr w:rsidR="00CE62C5">
        <w:trPr>
          <w:trHeight w:val="788"/>
        </w:trPr>
        <w:tc>
          <w:tcPr>
            <w:tcW w:w="9979" w:type="dxa"/>
            <w:gridSpan w:val="2"/>
            <w:vMerge w:val="restart"/>
            <w:tcBorders>
              <w:left w:val="single" w:sz="2" w:space="0" w:color="58595B"/>
              <w:bottom w:val="single" w:sz="2" w:space="0" w:color="58595B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ind w:right="786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Total Households</w:t>
            </w:r>
          </w:p>
        </w:tc>
        <w:tc>
          <w:tcPr>
            <w:tcW w:w="4593" w:type="dxa"/>
            <w:gridSpan w:val="3"/>
            <w:tcBorders>
              <w:top w:val="single" w:sz="2" w:space="0" w:color="58595B"/>
              <w:left w:val="single" w:sz="2" w:space="0" w:color="FFFFFF"/>
              <w:bottom w:val="nil"/>
              <w:right w:val="single" w:sz="2" w:space="0" w:color="58595B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84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 of out of pocket expenditure</w:t>
            </w:r>
          </w:p>
        </w:tc>
      </w:tr>
      <w:tr w:rsidR="00CE62C5">
        <w:trPr>
          <w:trHeight w:val="559"/>
        </w:trPr>
        <w:tc>
          <w:tcPr>
            <w:tcW w:w="9979" w:type="dxa"/>
            <w:gridSpan w:val="2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31" w:type="dxa"/>
            <w:tcBorders>
              <w:top w:val="nil"/>
              <w:left w:val="single" w:sz="2" w:space="0" w:color="FFFFFF"/>
              <w:bottom w:val="single" w:sz="2" w:space="0" w:color="58595B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95" w:right="9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Less Than 10%</w:t>
            </w:r>
          </w:p>
        </w:tc>
        <w:tc>
          <w:tcPr>
            <w:tcW w:w="3062" w:type="dxa"/>
            <w:gridSpan w:val="2"/>
            <w:tcBorders>
              <w:top w:val="nil"/>
              <w:left w:val="single" w:sz="2" w:space="0" w:color="FFFFFF"/>
              <w:bottom w:val="single" w:sz="2" w:space="0" w:color="58595B"/>
              <w:right w:val="single" w:sz="2" w:space="0" w:color="58595B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627"/>
              </w:tabs>
              <w:spacing w:before="155"/>
              <w:ind w:left="27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10%</w:t>
            </w:r>
            <w:r>
              <w:rPr>
                <w:rFonts w:ascii="Calibri"/>
                <w:color w:val="FFFFFF"/>
                <w:spacing w:val="-17"/>
              </w:rPr>
              <w:t xml:space="preserve"> </w:t>
            </w:r>
            <w:r>
              <w:rPr>
                <w:rFonts w:ascii="Calibri"/>
                <w:color w:val="FFFFFF"/>
              </w:rPr>
              <w:t>to</w:t>
            </w:r>
            <w:r>
              <w:rPr>
                <w:rFonts w:ascii="Calibri"/>
                <w:color w:val="FFFFFF"/>
                <w:spacing w:val="-17"/>
              </w:rPr>
              <w:t xml:space="preserve"> </w:t>
            </w:r>
            <w:r>
              <w:rPr>
                <w:rFonts w:ascii="Calibri"/>
                <w:color w:val="FFFFFF"/>
              </w:rPr>
              <w:t>25%</w:t>
            </w:r>
            <w:r>
              <w:rPr>
                <w:rFonts w:ascii="Calibri"/>
                <w:color w:val="FFFFFF"/>
              </w:rPr>
              <w:tab/>
              <w:t>More</w:t>
            </w:r>
            <w:r>
              <w:rPr>
                <w:rFonts w:ascii="Calibri"/>
                <w:color w:val="FFFFFF"/>
                <w:spacing w:val="-22"/>
              </w:rPr>
              <w:t xml:space="preserve"> </w:t>
            </w:r>
            <w:r>
              <w:rPr>
                <w:rFonts w:ascii="Calibri"/>
                <w:color w:val="FFFFFF"/>
              </w:rPr>
              <w:t>Than</w:t>
            </w:r>
            <w:r>
              <w:rPr>
                <w:rFonts w:ascii="Calibri"/>
                <w:color w:val="FFFFFF"/>
                <w:spacing w:val="-22"/>
              </w:rPr>
              <w:t xml:space="preserve"> </w:t>
            </w:r>
            <w:r>
              <w:rPr>
                <w:rFonts w:ascii="Calibri"/>
                <w:color w:val="FFFFFF"/>
              </w:rPr>
              <w:t>25%</w:t>
            </w:r>
          </w:p>
        </w:tc>
      </w:tr>
      <w:tr w:rsidR="00CE62C5">
        <w:trPr>
          <w:trHeight w:val="505"/>
        </w:trPr>
        <w:tc>
          <w:tcPr>
            <w:tcW w:w="6917" w:type="dxa"/>
            <w:vMerge w:val="restart"/>
            <w:tcBorders>
              <w:top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212" w:line="261" w:lineRule="auto"/>
              <w:ind w:left="110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9"/>
                <w:sz w:val="24"/>
              </w:rPr>
              <w:t>ou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spacing w:val="1"/>
                <w:w w:val="89"/>
                <w:sz w:val="24"/>
              </w:rPr>
              <w:t>ol</w:t>
            </w:r>
            <w:r>
              <w:rPr>
                <w:color w:val="58595B"/>
                <w:spacing w:val="-2"/>
                <w:w w:val="90"/>
                <w:sz w:val="24"/>
              </w:rPr>
              <w:t>d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in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u</w:t>
            </w:r>
            <w:r>
              <w:rPr>
                <w:color w:val="58595B"/>
                <w:spacing w:val="-1"/>
                <w:w w:val="89"/>
                <w:sz w:val="24"/>
              </w:rPr>
              <w:t>r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4"/>
                <w:sz w:val="24"/>
              </w:rPr>
              <w:t>ing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9"/>
                <w:sz w:val="24"/>
              </w:rPr>
              <w:t>u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88"/>
                <w:sz w:val="24"/>
              </w:rPr>
              <w:t>f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3"/>
                <w:w w:val="89"/>
                <w:sz w:val="24"/>
              </w:rPr>
              <w:t>o</w:t>
            </w:r>
            <w:r>
              <w:rPr>
                <w:color w:val="58595B"/>
                <w:spacing w:val="-2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86"/>
                <w:sz w:val="24"/>
              </w:rPr>
              <w:t>k</w:t>
            </w:r>
            <w:r>
              <w:rPr>
                <w:color w:val="58595B"/>
                <w:spacing w:val="-4"/>
                <w:w w:val="75"/>
                <w:sz w:val="24"/>
              </w:rPr>
              <w:t>e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3"/>
                <w:sz w:val="24"/>
              </w:rPr>
              <w:t>x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 xml:space="preserve">r </w:t>
            </w:r>
            <w:r>
              <w:rPr>
                <w:color w:val="58595B"/>
                <w:w w:val="95"/>
                <w:sz w:val="24"/>
              </w:rPr>
              <w:t>month)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right="1342"/>
              <w:jc w:val="right"/>
            </w:pPr>
            <w:r>
              <w:rPr>
                <w:color w:val="58595B"/>
                <w:w w:val="80"/>
              </w:rPr>
              <w:t>205*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149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4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94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505"/>
        </w:trPr>
        <w:tc>
          <w:tcPr>
            <w:tcW w:w="6917" w:type="dxa"/>
            <w:vMerge/>
            <w:tcBorders>
              <w:top w:val="nil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</w:tr>
      <w:tr w:rsidR="00CE62C5">
        <w:trPr>
          <w:trHeight w:val="505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educated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505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39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0%</w:t>
            </w:r>
          </w:p>
        </w:tc>
      </w:tr>
      <w:tr w:rsidR="00CE62C5">
        <w:trPr>
          <w:trHeight w:val="505"/>
        </w:trPr>
        <w:tc>
          <w:tcPr>
            <w:tcW w:w="6917" w:type="dxa"/>
            <w:vMerge w:val="restart"/>
            <w:tcBorders>
              <w:top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Pre-Primary &amp; Primary Education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505"/>
        </w:trPr>
        <w:tc>
          <w:tcPr>
            <w:tcW w:w="6917" w:type="dxa"/>
            <w:vMerge/>
            <w:tcBorders>
              <w:top w:val="nil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39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502"/>
        </w:trPr>
        <w:tc>
          <w:tcPr>
            <w:tcW w:w="6917" w:type="dxa"/>
            <w:vMerge w:val="restart"/>
            <w:tcBorders>
              <w:top w:val="single" w:sz="2" w:space="0" w:color="58595B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Secondary Education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89" w:right="118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95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500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34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3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</w:tr>
      <w:tr w:rsidR="00CE62C5">
        <w:trPr>
          <w:trHeight w:val="500"/>
        </w:trPr>
        <w:tc>
          <w:tcPr>
            <w:tcW w:w="6917" w:type="dxa"/>
            <w:vMerge w:val="restart"/>
            <w:tcBorders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Tertiary Education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89" w:right="118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500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34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</w:tr>
      <w:tr w:rsidR="00CE62C5">
        <w:trPr>
          <w:trHeight w:val="500"/>
        </w:trPr>
        <w:tc>
          <w:tcPr>
            <w:tcW w:w="6917" w:type="dxa"/>
            <w:vMerge w:val="restart"/>
            <w:tcBorders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Bachelor’s education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89" w:right="118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500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39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</w:tr>
      <w:tr w:rsidR="00CE62C5">
        <w:trPr>
          <w:trHeight w:val="500"/>
        </w:trPr>
        <w:tc>
          <w:tcPr>
            <w:tcW w:w="6917" w:type="dxa"/>
            <w:vMerge w:val="restart"/>
            <w:tcBorders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3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Higher education (including master’s &amp; doctoral)</w:t>
            </w:r>
          </w:p>
        </w:tc>
        <w:tc>
          <w:tcPr>
            <w:tcW w:w="3062" w:type="dxa"/>
            <w:tcBorders>
              <w:top w:val="single" w:sz="2" w:space="0" w:color="58595B"/>
              <w:left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36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132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96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</w:tr>
      <w:tr w:rsidR="00CE62C5">
        <w:trPr>
          <w:trHeight w:val="500"/>
        </w:trPr>
        <w:tc>
          <w:tcPr>
            <w:tcW w:w="6917" w:type="dxa"/>
            <w:vMerge/>
            <w:tcBorders>
              <w:top w:val="nil"/>
              <w:left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062" w:type="dxa"/>
            <w:tcBorders>
              <w:left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34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64%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5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62%</w:t>
            </w:r>
          </w:p>
        </w:tc>
        <w:tc>
          <w:tcPr>
            <w:tcW w:w="153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4" w:right="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67%</w:t>
            </w:r>
          </w:p>
        </w:tc>
      </w:tr>
    </w:tbl>
    <w:p w:rsidR="00CE62C5" w:rsidRDefault="00280DE0">
      <w:pPr>
        <w:pStyle w:val="BodyText"/>
        <w:ind w:left="544"/>
      </w:pPr>
      <w:r>
        <w:rPr>
          <w:color w:val="414042"/>
          <w:w w:val="95"/>
        </w:rPr>
        <w:t>*educational details were not available for 6 households</w:t>
      </w:r>
    </w:p>
    <w:p w:rsidR="00CE62C5" w:rsidRDefault="00CE62C5">
      <w:pPr>
        <w:sectPr w:rsidR="00CE62C5">
          <w:footerReference w:type="even" r:id="rId117"/>
          <w:pgSz w:w="16840" w:h="11910" w:orient="landscape"/>
          <w:pgMar w:top="1020" w:right="1000" w:bottom="280" w:left="600" w:header="0" w:footer="0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680" w:right="57"/>
      </w:pPr>
      <w:r>
        <w:pict>
          <v:shape id="_x0000_s1311" type="#_x0000_t202" style="position:absolute;left:0;text-align:left;margin-left:546.65pt;margin-top:642.75pt;width:11.15pt;height:140.65pt;z-index:251868160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10"/>
          <w:w w:val="116"/>
        </w:rPr>
        <w:t>t</w:t>
      </w:r>
      <w:r>
        <w:rPr>
          <w:color w:val="414042"/>
          <w:w w:val="88"/>
        </w:rPr>
        <w:t>-o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8"/>
        </w:rPr>
        <w:t>-</w:t>
      </w:r>
      <w:r>
        <w:rPr>
          <w:color w:val="414042"/>
          <w:spacing w:val="3"/>
          <w:w w:val="88"/>
        </w:rPr>
        <w:t>p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4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6"/>
        </w:rPr>
        <w:t>ning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 xml:space="preserve">y </w:t>
      </w:r>
      <w:r>
        <w:rPr>
          <w:color w:val="414042"/>
          <w:w w:val="85"/>
        </w:rPr>
        <w:t>healthcare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transactions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require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co-payment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even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individual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covered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insurance.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Often these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co-payments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vary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significantly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depending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upon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type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insurance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non-reimbursable. </w:t>
      </w:r>
      <w:r>
        <w:rPr>
          <w:color w:val="414042"/>
          <w:w w:val="95"/>
        </w:rPr>
        <w:t>It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possible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delineate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such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expenses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within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scope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survey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it</w:t>
      </w:r>
      <w:r>
        <w:rPr>
          <w:color w:val="414042"/>
          <w:spacing w:val="-46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45"/>
          <w:w w:val="95"/>
        </w:rPr>
        <w:t xml:space="preserve"> </w:t>
      </w:r>
      <w:r>
        <w:rPr>
          <w:color w:val="414042"/>
          <w:w w:val="95"/>
        </w:rPr>
        <w:t xml:space="preserve">therefore </w:t>
      </w:r>
      <w:r>
        <w:rPr>
          <w:color w:val="414042"/>
          <w:w w:val="85"/>
        </w:rPr>
        <w:t>necessary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examine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spacing w:val="-3"/>
          <w:w w:val="85"/>
        </w:rPr>
        <w:t>nature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these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out-of-pocket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expenses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through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another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source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 xml:space="preserve">to </w:t>
      </w:r>
      <w:r>
        <w:rPr>
          <w:color w:val="414042"/>
          <w:w w:val="95"/>
        </w:rPr>
        <w:t xml:space="preserve">inform </w:t>
      </w:r>
      <w:r>
        <w:rPr>
          <w:color w:val="414042"/>
          <w:spacing w:val="-2"/>
          <w:w w:val="95"/>
        </w:rPr>
        <w:t xml:space="preserve">any </w:t>
      </w:r>
      <w:r>
        <w:rPr>
          <w:color w:val="414042"/>
          <w:w w:val="95"/>
        </w:rPr>
        <w:t>decision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making.</w:t>
      </w:r>
    </w:p>
    <w:p w:rsidR="00CE62C5" w:rsidRDefault="00CE62C5">
      <w:pPr>
        <w:pStyle w:val="BodyText"/>
        <w:spacing w:before="8"/>
        <w:rPr>
          <w:sz w:val="23"/>
        </w:rPr>
      </w:pPr>
    </w:p>
    <w:p w:rsidR="00CE62C5" w:rsidRDefault="00280DE0">
      <w:pPr>
        <w:pStyle w:val="ListParagraph"/>
        <w:numPr>
          <w:ilvl w:val="0"/>
          <w:numId w:val="11"/>
        </w:numPr>
        <w:tabs>
          <w:tab w:val="left" w:pos="1400"/>
          <w:tab w:val="left" w:pos="1401"/>
        </w:tabs>
        <w:ind w:left="1400" w:hanging="721"/>
        <w:jc w:val="left"/>
        <w:rPr>
          <w:rFonts w:ascii="Calibri"/>
          <w:color w:val="AD833B"/>
          <w:sz w:val="36"/>
        </w:rPr>
      </w:pPr>
      <w:bookmarkStart w:id="24" w:name="_TOC_250005"/>
      <w:r>
        <w:rPr>
          <w:rFonts w:ascii="Calibri"/>
          <w:color w:val="AD833B"/>
          <w:sz w:val="36"/>
        </w:rPr>
        <w:t xml:space="preserve">ADULTS </w:t>
      </w:r>
      <w:r>
        <w:rPr>
          <w:rFonts w:ascii="Calibri"/>
          <w:color w:val="AD833B"/>
          <w:spacing w:val="3"/>
          <w:sz w:val="36"/>
        </w:rPr>
        <w:t>RESPONDENTS</w:t>
      </w:r>
      <w:r>
        <w:rPr>
          <w:rFonts w:ascii="Calibri"/>
          <w:color w:val="AD833B"/>
          <w:spacing w:val="4"/>
          <w:sz w:val="36"/>
        </w:rPr>
        <w:t xml:space="preserve"> </w:t>
      </w:r>
      <w:bookmarkEnd w:id="24"/>
      <w:r>
        <w:rPr>
          <w:rFonts w:ascii="Calibri"/>
          <w:color w:val="AD833B"/>
          <w:spacing w:val="3"/>
          <w:sz w:val="36"/>
        </w:rPr>
        <w:t>CHARACTERISTICS</w:t>
      </w:r>
    </w:p>
    <w:p w:rsidR="00CE62C5" w:rsidRDefault="00280DE0">
      <w:pPr>
        <w:pStyle w:val="Heading2"/>
        <w:numPr>
          <w:ilvl w:val="1"/>
          <w:numId w:val="11"/>
        </w:numPr>
        <w:tabs>
          <w:tab w:val="left" w:pos="1400"/>
          <w:tab w:val="left" w:pos="1401"/>
        </w:tabs>
        <w:spacing w:before="192"/>
        <w:ind w:hanging="721"/>
        <w:jc w:val="left"/>
      </w:pPr>
      <w:bookmarkStart w:id="25" w:name="_TOC_250004"/>
      <w:r>
        <w:rPr>
          <w:color w:val="AD833B"/>
        </w:rPr>
        <w:t>General Socio-Demographic Characteristics of Adult</w:t>
      </w:r>
      <w:r>
        <w:rPr>
          <w:color w:val="AD833B"/>
          <w:spacing w:val="-31"/>
        </w:rPr>
        <w:t xml:space="preserve"> </w:t>
      </w:r>
      <w:bookmarkEnd w:id="25"/>
      <w:r>
        <w:rPr>
          <w:color w:val="AD833B"/>
        </w:rPr>
        <w:t>Respondents</w:t>
      </w:r>
    </w:p>
    <w:p w:rsidR="00CE62C5" w:rsidRDefault="00280DE0">
      <w:pPr>
        <w:pStyle w:val="BodyText"/>
        <w:spacing w:before="236" w:line="208" w:lineRule="auto"/>
        <w:ind w:left="680" w:right="57"/>
      </w:pPr>
      <w:r>
        <w:rPr>
          <w:color w:val="414042"/>
          <w:w w:val="92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8"/>
        </w:rPr>
        <w:t>f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8188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4"/>
        </w:rPr>
        <w:t>du</w:t>
      </w:r>
      <w:r>
        <w:rPr>
          <w:color w:val="414042"/>
          <w:spacing w:val="-1"/>
          <w:w w:val="84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(w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75"/>
        </w:rPr>
        <w:t>s)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 xml:space="preserve">ing </w:t>
      </w:r>
      <w:r>
        <w:rPr>
          <w:color w:val="414042"/>
          <w:w w:val="95"/>
        </w:rPr>
        <w:t>tables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sections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describe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key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characteristics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these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respondents</w:t>
      </w:r>
    </w:p>
    <w:p w:rsidR="00CE62C5" w:rsidRDefault="00280DE0">
      <w:pPr>
        <w:pStyle w:val="BodyText"/>
        <w:spacing w:before="211" w:after="29"/>
        <w:ind w:left="680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37"/>
          <w:w w:val="90"/>
        </w:rPr>
        <w:t xml:space="preserve"> </w:t>
      </w:r>
      <w:r>
        <w:rPr>
          <w:color w:val="DA1A32"/>
          <w:w w:val="90"/>
        </w:rPr>
        <w:t>19: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Summary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socio-demographic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characters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respondents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to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adult</w:t>
      </w:r>
      <w:r>
        <w:rPr>
          <w:color w:val="DA1A32"/>
          <w:spacing w:val="-36"/>
          <w:w w:val="90"/>
        </w:rPr>
        <w:t xml:space="preserve"> </w:t>
      </w:r>
      <w:r>
        <w:rPr>
          <w:color w:val="DA1A32"/>
          <w:w w:val="90"/>
        </w:rPr>
        <w:t>questionnaire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605"/>
        <w:gridCol w:w="808"/>
        <w:gridCol w:w="808"/>
        <w:gridCol w:w="808"/>
        <w:gridCol w:w="808"/>
        <w:gridCol w:w="808"/>
        <w:gridCol w:w="808"/>
        <w:gridCol w:w="808"/>
        <w:gridCol w:w="808"/>
      </w:tblGrid>
      <w:tr w:rsidR="00CE62C5">
        <w:trPr>
          <w:trHeight w:val="1698"/>
        </w:trPr>
        <w:tc>
          <w:tcPr>
            <w:tcW w:w="2605" w:type="dxa"/>
            <w:tcBorders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spacing w:before="1"/>
              <w:ind w:left="879" w:right="877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Variable</w:t>
            </w:r>
          </w:p>
        </w:tc>
        <w:tc>
          <w:tcPr>
            <w:tcW w:w="1616" w:type="dxa"/>
            <w:gridSpan w:val="2"/>
            <w:tcBorders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tabs>
                <w:tab w:val="left" w:pos="812"/>
              </w:tabs>
              <w:spacing w:before="1"/>
              <w:ind w:left="6"/>
              <w:rPr>
                <w:rFonts w:ascii="Calibri"/>
                <w:sz w:val="18"/>
              </w:rPr>
            </w:pPr>
            <w:r>
              <w:rPr>
                <w:rFonts w:ascii="Calibri"/>
                <w:color w:val="FFFFFF"/>
                <w:sz w:val="18"/>
              </w:rPr>
              <w:t>UNW</w:t>
            </w:r>
            <w:r>
              <w:rPr>
                <w:rFonts w:ascii="Calibri"/>
                <w:color w:val="FFFFFF"/>
                <w:spacing w:val="-2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N</w:t>
            </w:r>
            <w:r>
              <w:rPr>
                <w:rFonts w:ascii="Calibri"/>
                <w:color w:val="FFFFFF"/>
                <w:sz w:val="18"/>
              </w:rPr>
              <w:tab/>
              <w:t>UNW</w:t>
            </w:r>
            <w:r>
              <w:rPr>
                <w:rFonts w:ascii="Calibri"/>
                <w:color w:val="FFFFFF"/>
                <w:spacing w:val="-3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%</w:t>
            </w:r>
          </w:p>
        </w:tc>
        <w:tc>
          <w:tcPr>
            <w:tcW w:w="1616" w:type="dxa"/>
            <w:gridSpan w:val="2"/>
            <w:tcBorders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tabs>
                <w:tab w:val="left" w:pos="811"/>
              </w:tabs>
              <w:spacing w:before="1"/>
              <w:ind w:left="5"/>
              <w:rPr>
                <w:rFonts w:ascii="Calibri"/>
                <w:sz w:val="18"/>
              </w:rPr>
            </w:pPr>
            <w:r>
              <w:rPr>
                <w:rFonts w:ascii="Calibri"/>
                <w:color w:val="FFFFFF"/>
                <w:sz w:val="18"/>
              </w:rPr>
              <w:t>UNW</w:t>
            </w:r>
            <w:r>
              <w:rPr>
                <w:rFonts w:ascii="Calibri"/>
                <w:color w:val="FFFFFF"/>
                <w:spacing w:val="-2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N</w:t>
            </w:r>
            <w:r>
              <w:rPr>
                <w:rFonts w:ascii="Calibri"/>
                <w:color w:val="FFFFFF"/>
                <w:sz w:val="18"/>
              </w:rPr>
              <w:tab/>
              <w:t>UNW</w:t>
            </w:r>
            <w:r>
              <w:rPr>
                <w:rFonts w:ascii="Calibri"/>
                <w:color w:val="FFFFFF"/>
                <w:spacing w:val="-3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%</w:t>
            </w:r>
          </w:p>
        </w:tc>
        <w:tc>
          <w:tcPr>
            <w:tcW w:w="1616" w:type="dxa"/>
            <w:gridSpan w:val="2"/>
            <w:tcBorders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tabs>
                <w:tab w:val="left" w:pos="811"/>
              </w:tabs>
              <w:spacing w:before="1"/>
              <w:ind w:left="5"/>
              <w:rPr>
                <w:rFonts w:ascii="Calibri"/>
                <w:sz w:val="18"/>
              </w:rPr>
            </w:pPr>
            <w:r>
              <w:rPr>
                <w:rFonts w:ascii="Calibri"/>
                <w:color w:val="FFFFFF"/>
                <w:sz w:val="18"/>
              </w:rPr>
              <w:t>Wt</w:t>
            </w:r>
            <w:r>
              <w:rPr>
                <w:rFonts w:ascii="Calibri"/>
                <w:color w:val="FFFFFF"/>
                <w:spacing w:val="-3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N</w:t>
            </w:r>
            <w:r>
              <w:rPr>
                <w:rFonts w:ascii="Calibri"/>
                <w:color w:val="FFFFFF"/>
                <w:sz w:val="18"/>
              </w:rPr>
              <w:tab/>
              <w:t>Wt</w:t>
            </w:r>
            <w:r>
              <w:rPr>
                <w:rFonts w:ascii="Calibri"/>
                <w:color w:val="FFFFFF"/>
                <w:spacing w:val="-4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%</w:t>
            </w:r>
          </w:p>
        </w:tc>
        <w:tc>
          <w:tcPr>
            <w:tcW w:w="808" w:type="dxa"/>
            <w:tcBorders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8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</w:t>
            </w: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217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FFFFFF"/>
                <w:sz w:val="18"/>
              </w:rPr>
              <w:t>Wt</w:t>
            </w:r>
            <w:r>
              <w:rPr>
                <w:rFonts w:ascii="Calibri"/>
                <w:color w:val="FFFFFF"/>
                <w:spacing w:val="-2"/>
                <w:sz w:val="18"/>
              </w:rPr>
              <w:t xml:space="preserve"> </w:t>
            </w:r>
            <w:r>
              <w:rPr>
                <w:rFonts w:ascii="Calibri"/>
                <w:color w:val="FFFFFF"/>
                <w:sz w:val="18"/>
              </w:rPr>
              <w:t>N</w:t>
            </w:r>
          </w:p>
        </w:tc>
        <w:tc>
          <w:tcPr>
            <w:tcW w:w="808" w:type="dxa"/>
            <w:tcBorders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-11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215"/>
              <w:jc w:val="left"/>
              <w:rPr>
                <w:rFonts w:ascii="Calibri"/>
                <w:sz w:val="18"/>
              </w:rPr>
            </w:pPr>
            <w:r>
              <w:rPr>
                <w:rFonts w:ascii="Calibri"/>
                <w:color w:val="FFFFFF"/>
                <w:sz w:val="18"/>
              </w:rPr>
              <w:t>Wt %</w:t>
            </w:r>
          </w:p>
        </w:tc>
      </w:tr>
      <w:tr w:rsidR="00CE62C5">
        <w:trPr>
          <w:trHeight w:val="394"/>
        </w:trPr>
        <w:tc>
          <w:tcPr>
            <w:tcW w:w="9069" w:type="dxa"/>
            <w:gridSpan w:val="9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7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Age Group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13.2%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683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3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3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1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2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right="1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20.6%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1126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1481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36.6%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1185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14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4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26.2%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60 Years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658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4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1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13.1%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259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3.5%</w:t>
            </w:r>
          </w:p>
        </w:tc>
      </w:tr>
      <w:tr w:rsidR="00CE62C5">
        <w:trPr>
          <w:trHeight w:val="391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Nationality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5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Emirati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1481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1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13.9%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Non-Emirati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2760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2785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86.1%</w:t>
            </w:r>
          </w:p>
        </w:tc>
      </w:tr>
      <w:tr w:rsidR="00CE62C5">
        <w:trPr>
          <w:trHeight w:val="391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Marital Status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married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443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9.9%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Currently married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3171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3418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3320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15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3418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5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84.5%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Separated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5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1.0%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Divorced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1.6%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Widowed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3.0%</w:t>
            </w:r>
          </w:p>
        </w:tc>
      </w:tr>
      <w:tr w:rsidR="00CE62C5">
        <w:trPr>
          <w:trHeight w:val="391"/>
        </w:trPr>
        <w:tc>
          <w:tcPr>
            <w:tcW w:w="9069" w:type="dxa"/>
            <w:gridSpan w:val="9"/>
            <w:shd w:val="clear" w:color="auto" w:fill="F2B9AB"/>
          </w:tcPr>
          <w:p w:rsidR="00CE62C5" w:rsidRDefault="00280DE0">
            <w:pPr>
              <w:pStyle w:val="TableParagraph"/>
              <w:spacing w:before="6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Education Level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educated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5.1%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2.3%</w:t>
            </w:r>
          </w:p>
        </w:tc>
      </w:tr>
      <w:tr w:rsidR="00CE62C5">
        <w:trPr>
          <w:trHeight w:val="391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Pre-Primary Education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6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Primary Education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191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6"/>
              <w:ind w:right="19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3.2%</w:t>
            </w:r>
          </w:p>
        </w:tc>
      </w:tr>
      <w:tr w:rsidR="00CE62C5">
        <w:trPr>
          <w:trHeight w:val="595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3" w:line="300" w:lineRule="exact"/>
              <w:ind w:left="116" w:right="53"/>
              <w:jc w:val="left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 xml:space="preserve">Lower secondary </w:t>
            </w:r>
            <w:r>
              <w:rPr>
                <w:color w:val="58595B"/>
                <w:w w:val="95"/>
                <w:sz w:val="24"/>
              </w:rPr>
              <w:t>education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8"/>
              <w:ind w:right="19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4.6%</w:t>
            </w:r>
          </w:p>
        </w:tc>
      </w:tr>
      <w:tr w:rsidR="00CE62C5">
        <w:trPr>
          <w:trHeight w:val="588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10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Upper secondary</w:t>
            </w:r>
          </w:p>
          <w:p w:rsidR="00CE62C5" w:rsidRDefault="00280DE0">
            <w:pPr>
              <w:pStyle w:val="TableParagraph"/>
              <w:spacing w:before="24" w:line="257" w:lineRule="exact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education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81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81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18.5%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721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80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16.9%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80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15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left="79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0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12.5%</w:t>
            </w:r>
          </w:p>
        </w:tc>
      </w:tr>
    </w:tbl>
    <w:p w:rsidR="00CE62C5" w:rsidRDefault="00CE62C5">
      <w:pPr>
        <w:jc w:val="right"/>
        <w:rPr>
          <w:sz w:val="24"/>
        </w:rPr>
        <w:sectPr w:rsidR="00CE62C5">
          <w:footerReference w:type="even" r:id="rId118"/>
          <w:footerReference w:type="default" r:id="rId119"/>
          <w:pgSz w:w="11910" w:h="16840"/>
          <w:pgMar w:top="1020" w:right="1020" w:bottom="920" w:left="1020" w:header="0" w:footer="721" w:gutter="0"/>
          <w:pgNumType w:start="49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605"/>
        <w:gridCol w:w="808"/>
        <w:gridCol w:w="808"/>
        <w:gridCol w:w="808"/>
        <w:gridCol w:w="808"/>
        <w:gridCol w:w="808"/>
        <w:gridCol w:w="808"/>
        <w:gridCol w:w="808"/>
        <w:gridCol w:w="808"/>
      </w:tblGrid>
      <w:tr w:rsidR="00CE62C5">
        <w:trPr>
          <w:trHeight w:val="579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15"/>
              <w:ind w:left="113"/>
              <w:jc w:val="left"/>
            </w:pPr>
            <w:r>
              <w:rPr>
                <w:color w:val="58595B"/>
                <w:w w:val="90"/>
              </w:rPr>
              <w:t>Post-secondary non-tertiary</w:t>
            </w:r>
          </w:p>
          <w:p w:rsidR="00CE62C5" w:rsidRDefault="00280DE0">
            <w:pPr>
              <w:pStyle w:val="TableParagraph"/>
              <w:spacing w:before="47" w:line="244" w:lineRule="exact"/>
              <w:ind w:left="113"/>
              <w:jc w:val="left"/>
            </w:pPr>
            <w:r>
              <w:rPr>
                <w:color w:val="58595B"/>
              </w:rPr>
              <w:t>education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74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74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207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54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5.1%</w:t>
            </w:r>
          </w:p>
        </w:tc>
      </w:tr>
      <w:tr w:rsidR="00CE62C5">
        <w:trPr>
          <w:trHeight w:val="595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12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Short-cycle tertiary</w:t>
            </w:r>
          </w:p>
          <w:p w:rsidR="00CE62C5" w:rsidRDefault="00280DE0">
            <w:pPr>
              <w:pStyle w:val="TableParagraph"/>
              <w:spacing w:before="24" w:line="263" w:lineRule="exact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education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208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5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5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4.4%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right="19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4.2%</w:t>
            </w:r>
          </w:p>
        </w:tc>
      </w:tr>
      <w:tr w:rsidR="00CE62C5">
        <w:trPr>
          <w:trHeight w:val="595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1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Bachelor’s or equivalent</w:t>
            </w:r>
          </w:p>
          <w:p w:rsidR="00CE62C5" w:rsidRDefault="00280DE0">
            <w:pPr>
              <w:pStyle w:val="TableParagraph"/>
              <w:spacing w:before="24" w:line="263" w:lineRule="exact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level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1800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2002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6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46.9%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6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2121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19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2214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right="1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54.7%</w:t>
            </w:r>
          </w:p>
        </w:tc>
      </w:tr>
      <w:tr w:rsidR="00CE62C5">
        <w:trPr>
          <w:trHeight w:val="595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1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Master’s or equivalent</w:t>
            </w:r>
          </w:p>
          <w:p w:rsidR="00CE62C5" w:rsidRDefault="00280DE0">
            <w:pPr>
              <w:pStyle w:val="TableParagraph"/>
              <w:spacing w:before="24" w:line="263" w:lineRule="exact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level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382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9.7%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366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8.6%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left="24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475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162"/>
              <w:ind w:right="1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11.7%</w:t>
            </w:r>
          </w:p>
        </w:tc>
      </w:tr>
      <w:tr w:rsidR="00CE62C5">
        <w:trPr>
          <w:trHeight w:val="595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12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Doctoral or equivalent</w:t>
            </w:r>
          </w:p>
          <w:p w:rsidR="00CE62C5" w:rsidRDefault="00280DE0">
            <w:pPr>
              <w:pStyle w:val="TableParagraph"/>
              <w:spacing w:before="24" w:line="264" w:lineRule="exact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level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1.1%</w:t>
            </w:r>
          </w:p>
        </w:tc>
      </w:tr>
      <w:tr w:rsidR="00CE62C5">
        <w:trPr>
          <w:trHeight w:val="391"/>
        </w:trPr>
        <w:tc>
          <w:tcPr>
            <w:tcW w:w="2605" w:type="dxa"/>
          </w:tcPr>
          <w:p w:rsidR="00CE62C5" w:rsidRDefault="00280DE0">
            <w:pPr>
              <w:pStyle w:val="TableParagraph"/>
              <w:spacing w:before="60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Not elsewhere classified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77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77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808" w:type="dxa"/>
          </w:tcPr>
          <w:p w:rsidR="00CE62C5" w:rsidRDefault="00280DE0">
            <w:pPr>
              <w:pStyle w:val="TableParagraph"/>
              <w:spacing w:before="60"/>
              <w:ind w:right="19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0.0%</w:t>
            </w:r>
          </w:p>
        </w:tc>
      </w:tr>
      <w:tr w:rsidR="00CE62C5">
        <w:trPr>
          <w:trHeight w:val="595"/>
        </w:trPr>
        <w:tc>
          <w:tcPr>
            <w:tcW w:w="2605" w:type="dxa"/>
            <w:shd w:val="clear" w:color="auto" w:fill="F1EAE0"/>
          </w:tcPr>
          <w:p w:rsidR="00CE62C5" w:rsidRDefault="00280DE0">
            <w:pPr>
              <w:pStyle w:val="TableParagraph"/>
              <w:spacing w:before="1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are</w:t>
            </w:r>
          </w:p>
          <w:p w:rsidR="00CE62C5" w:rsidRDefault="00280DE0">
            <w:pPr>
              <w:pStyle w:val="TableParagraph"/>
              <w:spacing w:before="24" w:line="264" w:lineRule="exact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currently working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3339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84.6%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1632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38.3%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78" w:right="7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3673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15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88.7%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left="19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1774</w:t>
            </w:r>
          </w:p>
        </w:tc>
        <w:tc>
          <w:tcPr>
            <w:tcW w:w="808" w:type="dxa"/>
            <w:shd w:val="clear" w:color="auto" w:fill="F1EAE0"/>
          </w:tcPr>
          <w:p w:rsidR="00CE62C5" w:rsidRDefault="00280DE0">
            <w:pPr>
              <w:pStyle w:val="TableParagraph"/>
              <w:spacing w:before="162"/>
              <w:ind w:right="1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43.8%</w:t>
            </w:r>
          </w:p>
        </w:tc>
      </w:tr>
    </w:tbl>
    <w:p w:rsidR="00CE62C5" w:rsidRDefault="00280DE0">
      <w:pPr>
        <w:pStyle w:val="BodyText"/>
        <w:spacing w:line="219" w:lineRule="exact"/>
        <w:ind w:left="116"/>
      </w:pPr>
      <w:r>
        <w:rPr>
          <w:color w:val="414042"/>
          <w:w w:val="95"/>
        </w:rPr>
        <w:t>UNW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N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=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Unweighted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numbers;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UNW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%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=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Unweighted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percentage;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Wt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N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=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spacing w:val="-3"/>
          <w:w w:val="95"/>
        </w:rPr>
        <w:t>Weighted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numbers;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Wt</w:t>
      </w:r>
    </w:p>
    <w:p w:rsidR="00CE62C5" w:rsidRDefault="00280DE0">
      <w:pPr>
        <w:pStyle w:val="BodyText"/>
        <w:spacing w:line="268" w:lineRule="exact"/>
        <w:ind w:left="116"/>
      </w:pPr>
      <w:r>
        <w:rPr>
          <w:color w:val="414042"/>
          <w:w w:val="95"/>
        </w:rPr>
        <w:t>% = Weighted percentage</w:t>
      </w:r>
    </w:p>
    <w:p w:rsidR="00CE62C5" w:rsidRDefault="00280DE0">
      <w:pPr>
        <w:spacing w:before="197"/>
        <w:ind w:left="133"/>
        <w:rPr>
          <w:rFonts w:ascii="Calibri"/>
          <w:sz w:val="28"/>
        </w:rPr>
      </w:pPr>
      <w:r>
        <w:rPr>
          <w:rFonts w:ascii="Calibri"/>
          <w:color w:val="58595B"/>
          <w:w w:val="90"/>
          <w:sz w:val="28"/>
        </w:rPr>
        <w:t>Age-Gender Pyramid of respondents to adult questionnaire</w:t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spacing w:before="5"/>
        <w:rPr>
          <w:rFonts w:ascii="Calibri"/>
          <w:sz w:val="15"/>
        </w:rPr>
      </w:pPr>
    </w:p>
    <w:p w:rsidR="00CE62C5" w:rsidRDefault="00CE62C5">
      <w:pPr>
        <w:rPr>
          <w:rFonts w:ascii="Calibri"/>
          <w:sz w:val="15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spacing w:before="86"/>
        <w:ind w:left="133"/>
        <w:rPr>
          <w:rFonts w:ascii="Calibri"/>
          <w:sz w:val="21"/>
        </w:rPr>
      </w:pPr>
      <w:r>
        <w:rPr>
          <w:rFonts w:ascii="Calibri"/>
          <w:color w:val="58595B"/>
          <w:w w:val="85"/>
          <w:sz w:val="21"/>
        </w:rPr>
        <w:t>60</w:t>
      </w:r>
      <w:r>
        <w:rPr>
          <w:rFonts w:ascii="Calibri"/>
          <w:color w:val="58595B"/>
          <w:spacing w:val="-19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and</w:t>
      </w:r>
      <w:r>
        <w:rPr>
          <w:rFonts w:ascii="Calibri"/>
          <w:color w:val="58595B"/>
          <w:spacing w:val="-19"/>
          <w:w w:val="85"/>
          <w:sz w:val="21"/>
        </w:rPr>
        <w:t xml:space="preserve"> </w:t>
      </w:r>
      <w:r>
        <w:rPr>
          <w:rFonts w:ascii="Calibri"/>
          <w:color w:val="58595B"/>
          <w:spacing w:val="-4"/>
          <w:w w:val="85"/>
          <w:sz w:val="21"/>
        </w:rPr>
        <w:t>Above</w:t>
      </w:r>
    </w:p>
    <w:p w:rsidR="00CE62C5" w:rsidRDefault="00280DE0">
      <w:pPr>
        <w:spacing w:before="56"/>
        <w:ind w:left="133"/>
        <w:rPr>
          <w:rFonts w:ascii="Calibri"/>
          <w:sz w:val="21"/>
        </w:rPr>
      </w:pPr>
      <w:r>
        <w:rPr>
          <w:rFonts w:ascii="Calibri"/>
          <w:color w:val="58595B"/>
          <w:w w:val="85"/>
          <w:sz w:val="21"/>
        </w:rPr>
        <w:t>47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to</w:t>
      </w:r>
      <w:r>
        <w:rPr>
          <w:rFonts w:ascii="Calibri"/>
          <w:color w:val="58595B"/>
          <w:spacing w:val="-27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60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years</w:t>
      </w:r>
    </w:p>
    <w:p w:rsidR="00CE62C5" w:rsidRDefault="00280DE0">
      <w:pPr>
        <w:spacing w:before="57"/>
        <w:ind w:left="133"/>
        <w:rPr>
          <w:rFonts w:ascii="Calibri"/>
          <w:sz w:val="21"/>
        </w:rPr>
      </w:pPr>
      <w:r>
        <w:rPr>
          <w:rFonts w:ascii="Calibri"/>
          <w:color w:val="58595B"/>
          <w:w w:val="85"/>
          <w:sz w:val="21"/>
        </w:rPr>
        <w:t>37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to</w:t>
      </w:r>
      <w:r>
        <w:rPr>
          <w:rFonts w:ascii="Calibri"/>
          <w:color w:val="58595B"/>
          <w:spacing w:val="-27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46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years</w:t>
      </w:r>
    </w:p>
    <w:p w:rsidR="00CE62C5" w:rsidRDefault="00280DE0">
      <w:pPr>
        <w:spacing w:before="18"/>
        <w:ind w:left="133"/>
        <w:rPr>
          <w:rFonts w:ascii="Calibri"/>
          <w:sz w:val="21"/>
        </w:rPr>
      </w:pPr>
      <w:r>
        <w:rPr>
          <w:rFonts w:ascii="Calibri"/>
          <w:color w:val="58595B"/>
          <w:w w:val="85"/>
          <w:sz w:val="21"/>
        </w:rPr>
        <w:t>28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to</w:t>
      </w:r>
      <w:r>
        <w:rPr>
          <w:rFonts w:ascii="Calibri"/>
          <w:color w:val="58595B"/>
          <w:spacing w:val="-27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36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years</w:t>
      </w:r>
    </w:p>
    <w:p w:rsidR="00CE62C5" w:rsidRDefault="00280DE0">
      <w:pPr>
        <w:spacing w:before="57"/>
        <w:ind w:left="133"/>
        <w:rPr>
          <w:rFonts w:ascii="Calibri"/>
          <w:sz w:val="21"/>
        </w:rPr>
      </w:pPr>
      <w:r>
        <w:rPr>
          <w:rFonts w:ascii="Calibri"/>
          <w:color w:val="58595B"/>
          <w:w w:val="85"/>
          <w:sz w:val="21"/>
        </w:rPr>
        <w:t>18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to</w:t>
      </w:r>
      <w:r>
        <w:rPr>
          <w:rFonts w:ascii="Calibri"/>
          <w:color w:val="58595B"/>
          <w:spacing w:val="-27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27</w:t>
      </w:r>
      <w:r>
        <w:rPr>
          <w:rFonts w:ascii="Calibri"/>
          <w:color w:val="58595B"/>
          <w:spacing w:val="-28"/>
          <w:w w:val="85"/>
          <w:sz w:val="21"/>
        </w:rPr>
        <w:t xml:space="preserve"> </w:t>
      </w:r>
      <w:r>
        <w:rPr>
          <w:rFonts w:ascii="Calibri"/>
          <w:color w:val="58595B"/>
          <w:w w:val="85"/>
          <w:sz w:val="21"/>
        </w:rPr>
        <w:t>years</w:t>
      </w:r>
    </w:p>
    <w:p w:rsidR="00CE62C5" w:rsidRDefault="00280DE0">
      <w:pPr>
        <w:pStyle w:val="BodyText"/>
        <w:rPr>
          <w:rFonts w:ascii="Calibri"/>
          <w:sz w:val="18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18"/>
        </w:rPr>
      </w:pPr>
    </w:p>
    <w:p w:rsidR="00CE62C5" w:rsidRDefault="00CE62C5">
      <w:pPr>
        <w:pStyle w:val="BodyText"/>
        <w:spacing w:before="7"/>
        <w:rPr>
          <w:rFonts w:ascii="Calibri"/>
          <w:sz w:val="23"/>
        </w:rPr>
      </w:pPr>
    </w:p>
    <w:p w:rsidR="00CE62C5" w:rsidRDefault="00280DE0">
      <w:pPr>
        <w:ind w:left="302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5"/>
          <w:sz w:val="16"/>
        </w:rPr>
        <w:t>28.60%</w:t>
      </w:r>
    </w:p>
    <w:p w:rsidR="00CE62C5" w:rsidRDefault="00280DE0">
      <w:pPr>
        <w:spacing w:before="109"/>
        <w:ind w:left="95"/>
        <w:rPr>
          <w:rFonts w:ascii="Calibri"/>
          <w:b/>
          <w:sz w:val="16"/>
        </w:rPr>
      </w:pPr>
      <w:r>
        <w:pict>
          <v:line id="_x0000_s1310" style="position:absolute;left:0;text-align:left;z-index:-321657856;mso-position-horizontal-relative:page" from="129.7pt,43.05pt" to="129.7pt,-68.9pt" strokecolor="#58595c" strokeweight=".05289mm">
            <w10:wrap anchorx="page"/>
          </v:line>
        </w:pict>
      </w:r>
      <w:r>
        <w:rPr>
          <w:rFonts w:ascii="Calibri"/>
          <w:b/>
          <w:color w:val="58595B"/>
          <w:w w:val="95"/>
          <w:sz w:val="16"/>
        </w:rPr>
        <w:t>29.80%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spacing w:before="3"/>
        <w:rPr>
          <w:rFonts w:ascii="Calibri"/>
          <w:b/>
          <w:sz w:val="17"/>
        </w:rPr>
      </w:pPr>
    </w:p>
    <w:p w:rsidR="00CE62C5" w:rsidRDefault="00280DE0">
      <w:pPr>
        <w:ind w:left="133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0"/>
          <w:sz w:val="16"/>
        </w:rPr>
        <w:t>20.60%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spacing w:before="3"/>
        <w:rPr>
          <w:rFonts w:ascii="Calibri"/>
          <w:b/>
          <w:sz w:val="19"/>
        </w:rPr>
      </w:pPr>
    </w:p>
    <w:p w:rsidR="00CE62C5" w:rsidRDefault="00280DE0">
      <w:pPr>
        <w:ind w:left="11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5"/>
          <w:sz w:val="16"/>
        </w:rPr>
        <w:t>15.40%</w:t>
      </w:r>
    </w:p>
    <w:p w:rsidR="00CE62C5" w:rsidRDefault="00280DE0">
      <w:pPr>
        <w:spacing w:before="130"/>
        <w:ind w:left="133"/>
        <w:rPr>
          <w:rFonts w:ascii="Calibri"/>
          <w:b/>
          <w:sz w:val="16"/>
        </w:rPr>
      </w:pPr>
      <w:r>
        <w:br w:type="column"/>
      </w:r>
      <w:r>
        <w:rPr>
          <w:rFonts w:ascii="Calibri"/>
          <w:b/>
          <w:color w:val="58595B"/>
          <w:w w:val="85"/>
          <w:sz w:val="16"/>
        </w:rPr>
        <w:t>5.50%</w:t>
      </w:r>
    </w:p>
    <w:p w:rsidR="00CE62C5" w:rsidRDefault="00280DE0">
      <w:pPr>
        <w:spacing w:before="130"/>
        <w:ind w:left="133"/>
        <w:rPr>
          <w:rFonts w:ascii="Calibri"/>
          <w:b/>
          <w:sz w:val="16"/>
        </w:rPr>
      </w:pPr>
      <w:r>
        <w:br w:type="column"/>
      </w:r>
      <w:r>
        <w:rPr>
          <w:rFonts w:ascii="Calibri"/>
          <w:b/>
          <w:color w:val="58595B"/>
          <w:w w:val="85"/>
          <w:sz w:val="16"/>
        </w:rPr>
        <w:t>3.50%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spacing w:before="3"/>
        <w:rPr>
          <w:rFonts w:ascii="Calibri"/>
          <w:b/>
          <w:sz w:val="17"/>
        </w:rPr>
      </w:pPr>
    </w:p>
    <w:p w:rsidR="00CE62C5" w:rsidRDefault="00280DE0">
      <w:pPr>
        <w:ind w:left="133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5"/>
          <w:sz w:val="16"/>
        </w:rPr>
        <w:t>13.10%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spacing w:before="3"/>
        <w:rPr>
          <w:rFonts w:ascii="Calibri"/>
          <w:b/>
          <w:sz w:val="19"/>
        </w:rPr>
      </w:pPr>
    </w:p>
    <w:p w:rsidR="00CE62C5" w:rsidRDefault="00280DE0">
      <w:pPr>
        <w:ind w:left="133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0"/>
          <w:sz w:val="16"/>
        </w:rPr>
        <w:t>20.60%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spacing w:before="7"/>
        <w:rPr>
          <w:rFonts w:ascii="Calibri"/>
          <w:b/>
          <w:sz w:val="23"/>
        </w:rPr>
      </w:pPr>
    </w:p>
    <w:p w:rsidR="00CE62C5" w:rsidRDefault="00280DE0">
      <w:pPr>
        <w:ind w:left="53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5"/>
          <w:sz w:val="16"/>
        </w:rPr>
        <w:t>26.20%</w:t>
      </w:r>
    </w:p>
    <w:p w:rsidR="00CE62C5" w:rsidRDefault="00280DE0">
      <w:pPr>
        <w:pStyle w:val="BodyText"/>
        <w:rPr>
          <w:rFonts w:ascii="Calibri"/>
          <w:b/>
          <w:sz w:val="18"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CE62C5">
      <w:pPr>
        <w:pStyle w:val="BodyText"/>
        <w:rPr>
          <w:rFonts w:ascii="Calibri"/>
          <w:b/>
          <w:sz w:val="18"/>
        </w:rPr>
      </w:pPr>
    </w:p>
    <w:p w:rsidR="00CE62C5" w:rsidRDefault="00280DE0">
      <w:pPr>
        <w:spacing w:before="153"/>
        <w:ind w:left="133"/>
        <w:rPr>
          <w:rFonts w:ascii="Calibri"/>
          <w:b/>
          <w:sz w:val="16"/>
        </w:rPr>
      </w:pPr>
      <w:r>
        <w:rPr>
          <w:rFonts w:ascii="Calibri"/>
          <w:b/>
          <w:color w:val="58595B"/>
          <w:w w:val="85"/>
          <w:sz w:val="16"/>
        </w:rPr>
        <w:t>36.60%</w:t>
      </w:r>
    </w:p>
    <w:p w:rsidR="00CE62C5" w:rsidRDefault="00280DE0">
      <w:pPr>
        <w:pStyle w:val="BodyText"/>
        <w:rPr>
          <w:rFonts w:ascii="Calibri"/>
          <w:b/>
        </w:rPr>
      </w:pPr>
      <w:r>
        <w:br w:type="column"/>
      </w:r>
    </w:p>
    <w:p w:rsidR="00CE62C5" w:rsidRDefault="00CE62C5">
      <w:pPr>
        <w:pStyle w:val="BodyText"/>
        <w:rPr>
          <w:rFonts w:ascii="Calibri"/>
          <w:b/>
        </w:rPr>
      </w:pPr>
    </w:p>
    <w:p w:rsidR="00CE62C5" w:rsidRDefault="00CE62C5">
      <w:pPr>
        <w:pStyle w:val="BodyText"/>
        <w:rPr>
          <w:rFonts w:ascii="Calibri"/>
          <w:b/>
        </w:rPr>
      </w:pPr>
    </w:p>
    <w:p w:rsidR="00CE62C5" w:rsidRDefault="00CE62C5">
      <w:pPr>
        <w:pStyle w:val="BodyText"/>
        <w:rPr>
          <w:rFonts w:ascii="Calibri"/>
          <w:b/>
        </w:rPr>
      </w:pPr>
    </w:p>
    <w:p w:rsidR="00CE62C5" w:rsidRDefault="00CE62C5">
      <w:pPr>
        <w:pStyle w:val="BodyText"/>
        <w:spacing w:before="4"/>
        <w:rPr>
          <w:rFonts w:ascii="Calibri"/>
          <w:b/>
          <w:sz w:val="30"/>
        </w:rPr>
      </w:pPr>
    </w:p>
    <w:p w:rsidR="00CE62C5" w:rsidRDefault="00280DE0">
      <w:pPr>
        <w:ind w:left="133"/>
        <w:rPr>
          <w:rFonts w:ascii="Calibri"/>
          <w:sz w:val="21"/>
        </w:rPr>
      </w:pPr>
      <w:r>
        <w:pict>
          <v:rect id="_x0000_s1309" style="position:absolute;left:0;text-align:left;margin-left:472pt;margin-top:2.95pt;width:4.7pt;height:5.5pt;z-index:251872256;mso-position-horizontal-relative:page" fillcolor="#00bdcd" stroked="f">
            <w10:wrap anchorx="page"/>
          </v:rect>
        </w:pict>
      </w:r>
      <w:r>
        <w:pict>
          <v:rect id="_x0000_s1308" style="position:absolute;left:0;text-align:left;margin-left:472pt;margin-top:22.3pt;width:4.7pt;height:5.5pt;z-index:251873280;mso-position-horizontal-relative:page" fillcolor="#ed1d24" stroked="f">
            <w10:wrap anchorx="page"/>
          </v:rect>
        </w:pict>
      </w:r>
      <w:r>
        <w:rPr>
          <w:rFonts w:ascii="Calibri"/>
          <w:color w:val="58595B"/>
          <w:w w:val="90"/>
          <w:sz w:val="21"/>
        </w:rPr>
        <w:t>Male</w:t>
      </w:r>
    </w:p>
    <w:p w:rsidR="00CE62C5" w:rsidRDefault="00CE62C5">
      <w:pPr>
        <w:rPr>
          <w:rFonts w:ascii="Calibri"/>
          <w:sz w:val="21"/>
        </w:rPr>
        <w:sectPr w:rsidR="00CE62C5">
          <w:type w:val="continuous"/>
          <w:pgSz w:w="11910" w:h="16840"/>
          <w:pgMar w:top="1580" w:right="1020" w:bottom="280" w:left="1020" w:header="720" w:footer="720" w:gutter="0"/>
          <w:cols w:num="11" w:space="720" w:equalWidth="0">
            <w:col w:w="1091" w:space="40"/>
            <w:col w:w="744" w:space="124"/>
            <w:col w:w="535" w:space="39"/>
            <w:col w:w="453" w:space="300"/>
            <w:col w:w="507" w:space="772"/>
            <w:col w:w="507" w:space="282"/>
            <w:col w:w="575" w:space="51"/>
            <w:col w:w="535" w:space="39"/>
            <w:col w:w="494" w:space="271"/>
            <w:col w:w="575" w:space="486"/>
            <w:col w:w="1450"/>
          </w:cols>
        </w:sectPr>
      </w:pPr>
    </w:p>
    <w:p w:rsidR="00CE62C5" w:rsidRDefault="00280DE0">
      <w:pPr>
        <w:spacing w:before="94"/>
        <w:jc w:val="right"/>
        <w:rPr>
          <w:rFonts w:ascii="Calibri"/>
          <w:sz w:val="21"/>
        </w:rPr>
      </w:pPr>
      <w:r>
        <w:pict>
          <v:group id="_x0000_s1283" style="position:absolute;left:0;text-align:left;margin-left:133.9pt;margin-top:-112.65pt;width:290.15pt;height:111.95pt;z-index:-321656832;mso-position-horizontal-relative:page" coordorigin="2678,-2253" coordsize="5803,2239">
            <v:shape id="_x0000_s1307" style="position:absolute;left:3529;top:-2254;width:2;height:1527" coordorigin="3529,-2253" coordsize="0,1527" o:spt="100" adj="0,,0" path="m3529,-2253r,1227m3529,-840r,114e" filled="f" strokecolor="#58595c" strokeweight=".05289mm">
              <v:stroke joinstyle="round"/>
              <v:formulas/>
              <v:path arrowok="t" o:connecttype="segments"/>
            </v:shape>
            <v:shape id="_x0000_s1306" style="position:absolute;left:4464;top:-2254;width:2;height:1227" coordorigin="4465,-2253" coordsize="0,1227" o:spt="100" adj="0,,0" path="m4465,-2253r,927m4465,-1140r,114e" filled="f" strokecolor="#58595c" strokeweight=".05289mm">
              <v:stroke joinstyle="round"/>
              <v:formulas/>
              <v:path arrowok="t" o:connecttype="segments"/>
            </v:shape>
            <v:line id="_x0000_s1305" style="position:absolute" from="5401,-15" to="5401,-2253" strokecolor="#58595c" strokeweight=".05289mm"/>
            <v:rect id="_x0000_s1304" style="position:absolute;left:5400;top:-1627;width:258;height:187" fillcolor="#00bdcd" stroked="f"/>
            <v:rect id="_x0000_s1303" style="position:absolute;left:4912;top:-1627;width:489;height:187" fillcolor="#ed1d24" stroked="f"/>
            <v:shape id="_x0000_s1302" style="position:absolute;left:6336;top:-2254;width:2;height:1227" coordorigin="6336,-2253" coordsize="0,1227" o:spt="100" adj="0,,0" path="m6336,-2253r,927m6336,-1140r,114e" filled="f" strokecolor="#58595c" strokeweight=".05289mm">
              <v:stroke joinstyle="round"/>
              <v:formulas/>
              <v:path arrowok="t" o:connecttype="segments"/>
            </v:shape>
            <v:rect id="_x0000_s1301" style="position:absolute;left:5400;top:-1327;width:1115;height:187" fillcolor="#00bdcd" stroked="f"/>
            <v:rect id="_x0000_s1300" style="position:absolute;left:3605;top:-1327;width:1796;height:187" fillcolor="#ed1d24" stroked="f"/>
            <v:line id="_x0000_s1299" style="position:absolute" from="6336,-840" to="6336,-726" strokecolor="#58595c" strokeweight=".05289mm"/>
            <v:shape id="_x0000_s1298" style="position:absolute;left:7271;top:-2254;width:2;height:1527" coordorigin="7272,-2253" coordsize="0,1527" o:spt="100" adj="0,,0" path="m7272,-2253r,1227m7272,-840r,114e" filled="f" strokecolor="#58595c" strokeweight=".05289mm">
              <v:stroke joinstyle="round"/>
              <v:formulas/>
              <v:path arrowok="t" o:connecttype="segments"/>
            </v:shape>
            <v:rect id="_x0000_s1297" style="position:absolute;left:5400;top:-1027;width:2235;height:187" fillcolor="#00bdcd" stroked="f"/>
            <v:line id="_x0000_s1296" style="position:absolute" from="4465,-840" to="4465,-726" strokecolor="#58595c" strokeweight=".05289mm"/>
            <v:rect id="_x0000_s1295" style="position:absolute;left:2885;top:-1027;width:2516;height:187" fillcolor="#ed1d24" stroked="f"/>
            <v:line id="_x0000_s1294" style="position:absolute" from="6336,-540" to="6336,-427" strokecolor="#58595c" strokeweight=".05289mm"/>
            <v:shape id="_x0000_s1293" style="position:absolute;left:8207;top:-2254;width:2;height:2239" coordorigin="8207,-2253" coordsize="0,2239" o:spt="100" adj="0,,0" path="m8207,-2253r,1527m8207,-540r,525e" filled="f" strokecolor="#58595c" strokeweight=".05289mm">
              <v:stroke joinstyle="round"/>
              <v:formulas/>
              <v:path arrowok="t" o:connecttype="segments"/>
            </v:shape>
            <v:line id="_x0000_s1292" style="position:absolute" from="7272,-540" to="7272,-15" strokecolor="#58595c" strokeweight=".05289mm"/>
            <v:rect id="_x0000_s1291" style="position:absolute;left:5400;top:-727;width:3081;height:187" fillcolor="#00bdcd" stroked="f"/>
            <v:line id="_x0000_s1290" style="position:absolute" from="3529,-540" to="3529,-15" strokecolor="#58595c" strokeweight=".05289mm"/>
            <v:line id="_x0000_s1289" style="position:absolute" from="4465,-540" to="4465,-427" strokecolor="#58595c" strokeweight=".05289mm"/>
            <v:rect id="_x0000_s1288" style="position:absolute;left:2678;top:-727;width:2723;height:187" fillcolor="#ed1d24" stroked="f"/>
            <v:line id="_x0000_s1287" style="position:absolute" from="6336,-240" to="6336,-15" strokecolor="#58595c" strokeweight=".05289mm"/>
            <v:rect id="_x0000_s1286" style="position:absolute;left:5400;top:-427;width:1741;height:187" fillcolor="#00bdcd" stroked="f"/>
            <v:line id="_x0000_s1285" style="position:absolute" from="4465,-240" to="4465,-15" strokecolor="#58595c" strokeweight=".05289mm"/>
            <v:rect id="_x0000_s1284" style="position:absolute;left:4032;top:-427;width:1369;height:187" fillcolor="#ed1d24" stroked="f"/>
            <w10:wrap anchorx="page"/>
          </v:group>
        </w:pict>
      </w:r>
      <w:r>
        <w:pict>
          <v:line id="_x0000_s1282" style="position:absolute;left:0;text-align:left;z-index:251871232;mso-position-horizontal-relative:page" from="457.15pt,-.75pt" to="457.15pt,-112.65pt" strokecolor="#58595c" strokeweight=".05289mm">
            <w10:wrap anchorx="page"/>
          </v:line>
        </w:pict>
      </w:r>
      <w:r>
        <w:rPr>
          <w:rFonts w:ascii="Calibri"/>
          <w:color w:val="58595B"/>
          <w:w w:val="75"/>
          <w:sz w:val="21"/>
        </w:rPr>
        <w:t>1500</w:t>
      </w:r>
    </w:p>
    <w:p w:rsidR="00CE62C5" w:rsidRDefault="00280DE0">
      <w:pPr>
        <w:spacing w:before="116"/>
        <w:ind w:left="586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75"/>
          <w:sz w:val="21"/>
        </w:rPr>
        <w:t>1000</w:t>
      </w:r>
    </w:p>
    <w:p w:rsidR="00CE62C5" w:rsidRDefault="00280DE0">
      <w:pPr>
        <w:tabs>
          <w:tab w:val="left" w:pos="1646"/>
        </w:tabs>
        <w:spacing w:before="104"/>
        <w:ind w:left="589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90"/>
          <w:sz w:val="21"/>
        </w:rPr>
        <w:t>-500</w:t>
      </w:r>
      <w:r>
        <w:rPr>
          <w:rFonts w:ascii="Calibri"/>
          <w:color w:val="58595B"/>
          <w:w w:val="90"/>
          <w:sz w:val="21"/>
        </w:rPr>
        <w:tab/>
      </w:r>
      <w:r>
        <w:rPr>
          <w:rFonts w:ascii="Calibri"/>
          <w:color w:val="58595B"/>
          <w:spacing w:val="-20"/>
          <w:w w:val="90"/>
          <w:sz w:val="21"/>
        </w:rPr>
        <w:t>0</w:t>
      </w:r>
    </w:p>
    <w:p w:rsidR="00CE62C5" w:rsidRDefault="00280DE0">
      <w:pPr>
        <w:spacing w:before="104"/>
        <w:jc w:val="right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75"/>
          <w:sz w:val="21"/>
        </w:rPr>
        <w:t>500</w:t>
      </w:r>
    </w:p>
    <w:p w:rsidR="00CE62C5" w:rsidRDefault="00280DE0">
      <w:pPr>
        <w:spacing w:before="104"/>
        <w:ind w:left="591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75"/>
          <w:sz w:val="21"/>
        </w:rPr>
        <w:t>1000</w:t>
      </w:r>
    </w:p>
    <w:p w:rsidR="00CE62C5" w:rsidRDefault="00280DE0">
      <w:pPr>
        <w:tabs>
          <w:tab w:val="left" w:pos="1489"/>
        </w:tabs>
        <w:spacing w:before="104"/>
        <w:ind w:left="549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90"/>
          <w:sz w:val="21"/>
        </w:rPr>
        <w:t>1500</w:t>
      </w:r>
      <w:r>
        <w:rPr>
          <w:rFonts w:ascii="Calibri"/>
          <w:color w:val="58595B"/>
          <w:w w:val="90"/>
          <w:sz w:val="21"/>
        </w:rPr>
        <w:tab/>
      </w:r>
      <w:r>
        <w:rPr>
          <w:rFonts w:ascii="Calibri"/>
          <w:color w:val="58595B"/>
          <w:spacing w:val="-6"/>
          <w:w w:val="80"/>
          <w:sz w:val="21"/>
        </w:rPr>
        <w:t>2000</w:t>
      </w:r>
    </w:p>
    <w:p w:rsidR="00CE62C5" w:rsidRDefault="00280DE0">
      <w:pPr>
        <w:spacing w:before="110"/>
        <w:ind w:left="264"/>
        <w:rPr>
          <w:rFonts w:ascii="Calibri"/>
          <w:sz w:val="21"/>
        </w:rPr>
      </w:pPr>
      <w:r>
        <w:br w:type="column"/>
      </w:r>
      <w:r>
        <w:rPr>
          <w:rFonts w:ascii="Calibri"/>
          <w:color w:val="58595B"/>
          <w:w w:val="90"/>
          <w:sz w:val="21"/>
        </w:rPr>
        <w:t>Female</w:t>
      </w:r>
    </w:p>
    <w:p w:rsidR="00CE62C5" w:rsidRDefault="00CE62C5">
      <w:pPr>
        <w:rPr>
          <w:rFonts w:ascii="Calibri"/>
          <w:sz w:val="21"/>
        </w:rPr>
        <w:sectPr w:rsidR="00CE62C5">
          <w:type w:val="continuous"/>
          <w:pgSz w:w="11910" w:h="16840"/>
          <w:pgMar w:top="1580" w:right="1020" w:bottom="280" w:left="1020" w:header="720" w:footer="720" w:gutter="0"/>
          <w:cols w:num="7" w:space="720" w:equalWidth="0">
            <w:col w:w="1681" w:space="40"/>
            <w:col w:w="920" w:space="39"/>
            <w:col w:w="1730" w:space="40"/>
            <w:col w:w="974" w:space="39"/>
            <w:col w:w="925" w:space="39"/>
            <w:col w:w="1823" w:space="40"/>
            <w:col w:w="1580"/>
          </w:cols>
        </w:sectPr>
      </w:pPr>
    </w:p>
    <w:p w:rsidR="00CE62C5" w:rsidRDefault="00CE62C5">
      <w:pPr>
        <w:pStyle w:val="BodyText"/>
        <w:rPr>
          <w:rFonts w:ascii="Calibri"/>
          <w:sz w:val="21"/>
        </w:rPr>
      </w:pPr>
    </w:p>
    <w:p w:rsidR="00CE62C5" w:rsidRDefault="00280DE0">
      <w:pPr>
        <w:spacing w:before="85"/>
        <w:ind w:left="1015"/>
        <w:rPr>
          <w:rFonts w:ascii="Calibri"/>
          <w:b/>
          <w:sz w:val="24"/>
        </w:rPr>
      </w:pPr>
      <w:r>
        <w:rPr>
          <w:rFonts w:ascii="Calibri"/>
          <w:b/>
          <w:color w:val="636466"/>
          <w:sz w:val="24"/>
        </w:rPr>
        <w:t>Fig: Age-gender distribution of respondents answering adult questionnaire</w:t>
      </w:r>
    </w:p>
    <w:p w:rsidR="00CE62C5" w:rsidRDefault="00CE62C5">
      <w:pPr>
        <w:pStyle w:val="BodyText"/>
        <w:rPr>
          <w:rFonts w:ascii="Calibri"/>
          <w:b/>
          <w:sz w:val="20"/>
        </w:rPr>
      </w:pPr>
    </w:p>
    <w:p w:rsidR="00CE62C5" w:rsidRDefault="00CE62C5">
      <w:pPr>
        <w:pStyle w:val="BodyText"/>
        <w:rPr>
          <w:rFonts w:ascii="Calibri"/>
          <w:b/>
          <w:sz w:val="22"/>
        </w:rPr>
      </w:pPr>
    </w:p>
    <w:p w:rsidR="00CE62C5" w:rsidRDefault="00280DE0">
      <w:pPr>
        <w:pStyle w:val="BodyText"/>
        <w:spacing w:before="90" w:line="237" w:lineRule="auto"/>
        <w:ind w:left="113" w:right="677"/>
        <w:jc w:val="both"/>
      </w:pPr>
      <w:r>
        <w:rPr>
          <w:color w:val="414042"/>
          <w:w w:val="85"/>
        </w:rPr>
        <w:t>As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can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seen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summary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table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earlier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age-gender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pyramid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above,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equal distribution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responded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adult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questionnaires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across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groups.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was </w:t>
      </w:r>
      <w:r>
        <w:rPr>
          <w:color w:val="414042"/>
          <w:w w:val="95"/>
        </w:rPr>
        <w:t>also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an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equal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distribution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respondents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between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2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genders.</w:t>
      </w:r>
    </w:p>
    <w:p w:rsidR="00CE62C5" w:rsidRDefault="00280DE0">
      <w:pPr>
        <w:spacing w:before="96" w:line="278" w:lineRule="exact"/>
        <w:ind w:left="113"/>
        <w:jc w:val="both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Literacy rate among Adults respondents:</w:t>
      </w:r>
    </w:p>
    <w:p w:rsidR="00CE62C5" w:rsidRDefault="00280DE0">
      <w:pPr>
        <w:pStyle w:val="BodyText"/>
        <w:spacing w:line="225" w:lineRule="auto"/>
        <w:ind w:left="113" w:right="678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overall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weighted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literacy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rate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adults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97.6%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both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females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having received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formal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education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above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primary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grade,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66%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adults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 xml:space="preserve">having </w:t>
      </w:r>
      <w:r>
        <w:rPr>
          <w:color w:val="414042"/>
          <w:w w:val="95"/>
        </w:rPr>
        <w:t>bachelor’s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degree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spacing w:val="-3"/>
          <w:w w:val="95"/>
        </w:rPr>
        <w:t>higher.</w:t>
      </w:r>
    </w:p>
    <w:p w:rsidR="00CE62C5" w:rsidRDefault="00CE62C5">
      <w:pPr>
        <w:pStyle w:val="BodyText"/>
        <w:spacing w:before="9"/>
        <w:rPr>
          <w:sz w:val="25"/>
        </w:rPr>
      </w:pPr>
    </w:p>
    <w:p w:rsidR="00CE62C5" w:rsidRDefault="00280DE0">
      <w:pPr>
        <w:ind w:left="113"/>
        <w:jc w:val="both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Unemployment Rate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before="1" w:line="225" w:lineRule="auto"/>
        <w:ind w:left="113" w:right="679"/>
        <w:jc w:val="both"/>
      </w:pPr>
      <w:r>
        <w:rPr>
          <w:color w:val="414042"/>
          <w:w w:val="81"/>
        </w:rPr>
        <w:t>The</w:t>
      </w:r>
      <w:r>
        <w:rPr>
          <w:color w:val="414042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1"/>
        </w:rPr>
        <w:t>y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</w:rPr>
        <w:t xml:space="preserve"> </w:t>
      </w:r>
      <w:r>
        <w:rPr>
          <w:color w:val="414042"/>
          <w:w w:val="89"/>
        </w:rPr>
        <w:t xml:space="preserve">on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1"/>
        </w:rPr>
        <w:t>y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</w:rPr>
        <w:t xml:space="preserve"> </w:t>
      </w:r>
      <w:r>
        <w:rPr>
          <w:color w:val="414042"/>
          <w:w w:val="94"/>
        </w:rPr>
        <w:t>&amp;</w:t>
      </w:r>
      <w:r>
        <w:rPr>
          <w:color w:val="414042"/>
        </w:rPr>
        <w:t xml:space="preserve"> 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ing</w:t>
      </w:r>
      <w:r>
        <w:rPr>
          <w:color w:val="41404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6"/>
        </w:rPr>
        <w:t>k</w:t>
      </w:r>
      <w:r>
        <w:rPr>
          <w:color w:val="414042"/>
          <w:w w:val="84"/>
        </w:rPr>
        <w:t>in</w:t>
      </w:r>
      <w:r>
        <w:rPr>
          <w:color w:val="414042"/>
          <w:spacing w:val="5"/>
          <w:w w:val="84"/>
        </w:rPr>
        <w:t>g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reasons for not</w:t>
      </w:r>
      <w:r>
        <w:rPr>
          <w:color w:val="414042"/>
          <w:spacing w:val="54"/>
          <w:w w:val="95"/>
        </w:rPr>
        <w:t xml:space="preserve"> </w:t>
      </w:r>
      <w:r>
        <w:rPr>
          <w:color w:val="414042"/>
          <w:w w:val="95"/>
        </w:rPr>
        <w:t>working.</w:t>
      </w:r>
    </w:p>
    <w:p w:rsidR="00CE62C5" w:rsidRDefault="00280DE0">
      <w:pPr>
        <w:pStyle w:val="BodyText"/>
        <w:spacing w:before="1" w:line="225" w:lineRule="auto"/>
        <w:ind w:left="113" w:right="680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unemployment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ratio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calculated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workforce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those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eligible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 xml:space="preserve">work, </w:t>
      </w:r>
      <w:r>
        <w:rPr>
          <w:color w:val="414042"/>
        </w:rPr>
        <w:t>they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3"/>
        </w:rPr>
        <w:t>are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actively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looking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for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job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reported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that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they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3"/>
        </w:rPr>
        <w:t>are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not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able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to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find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job.</w:t>
      </w:r>
    </w:p>
    <w:p w:rsidR="00CE62C5" w:rsidRDefault="00CE62C5">
      <w:pPr>
        <w:pStyle w:val="BodyText"/>
        <w:spacing w:before="6"/>
        <w:rPr>
          <w:sz w:val="20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4334"/>
      </w:tblGrid>
      <w:tr w:rsidR="00CE62C5">
        <w:trPr>
          <w:trHeight w:val="451"/>
        </w:trPr>
        <w:tc>
          <w:tcPr>
            <w:tcW w:w="9065" w:type="dxa"/>
            <w:gridSpan w:val="2"/>
            <w:tcBorders>
              <w:top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5265"/>
              </w:tabs>
              <w:spacing w:before="82"/>
              <w:ind w:right="528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Unemployment</w:t>
            </w:r>
            <w:r>
              <w:rPr>
                <w:rFonts w:ascii="Calibri"/>
                <w:color w:val="FFFFFF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Rate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position w:val="1"/>
                <w:sz w:val="24"/>
              </w:rPr>
              <w:t>Total</w:t>
            </w:r>
          </w:p>
        </w:tc>
      </w:tr>
      <w:tr w:rsidR="00CE62C5">
        <w:trPr>
          <w:trHeight w:val="448"/>
        </w:trPr>
        <w:tc>
          <w:tcPr>
            <w:tcW w:w="4731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Currently employed</w:t>
            </w:r>
          </w:p>
        </w:tc>
        <w:tc>
          <w:tcPr>
            <w:tcW w:w="433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801" w:right="179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97.03%</w:t>
            </w:r>
          </w:p>
        </w:tc>
      </w:tr>
    </w:tbl>
    <w:p w:rsidR="00CE62C5" w:rsidRDefault="00CE62C5">
      <w:pPr>
        <w:rPr>
          <w:sz w:val="24"/>
        </w:rPr>
        <w:sectPr w:rsidR="00CE62C5">
          <w:type w:val="continuous"/>
          <w:pgSz w:w="11910" w:h="16840"/>
          <w:pgMar w:top="1580" w:right="1020" w:bottom="280" w:left="1020" w:header="720" w:footer="720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4334"/>
      </w:tblGrid>
      <w:tr w:rsidR="00CE62C5">
        <w:trPr>
          <w:trHeight w:val="448"/>
        </w:trPr>
        <w:tc>
          <w:tcPr>
            <w:tcW w:w="4731" w:type="dxa"/>
          </w:tcPr>
          <w:p w:rsidR="00CE62C5" w:rsidRDefault="00280DE0">
            <w:pPr>
              <w:pStyle w:val="TableParagraph"/>
              <w:spacing w:before="74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Not employed</w:t>
            </w:r>
          </w:p>
        </w:tc>
        <w:tc>
          <w:tcPr>
            <w:tcW w:w="4334" w:type="dxa"/>
          </w:tcPr>
          <w:p w:rsidR="00CE62C5" w:rsidRDefault="00280DE0">
            <w:pPr>
              <w:pStyle w:val="TableParagraph"/>
              <w:spacing w:before="89"/>
              <w:ind w:left="191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2.97%</w:t>
            </w:r>
          </w:p>
        </w:tc>
      </w:tr>
      <w:tr w:rsidR="00CE62C5">
        <w:trPr>
          <w:trHeight w:val="448"/>
        </w:trPr>
        <w:tc>
          <w:tcPr>
            <w:tcW w:w="4731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Grand Total</w:t>
            </w:r>
          </w:p>
        </w:tc>
        <w:tc>
          <w:tcPr>
            <w:tcW w:w="4334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93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</w:tr>
    </w:tbl>
    <w:p w:rsidR="00CE62C5" w:rsidRDefault="00CE62C5">
      <w:pPr>
        <w:pStyle w:val="BodyText"/>
        <w:spacing w:before="4"/>
        <w:rPr>
          <w:sz w:val="15"/>
        </w:rPr>
      </w:pPr>
    </w:p>
    <w:p w:rsidR="00CE62C5" w:rsidRDefault="00280DE0">
      <w:pPr>
        <w:pStyle w:val="Heading2"/>
        <w:numPr>
          <w:ilvl w:val="1"/>
          <w:numId w:val="11"/>
        </w:numPr>
        <w:tabs>
          <w:tab w:val="left" w:pos="1400"/>
          <w:tab w:val="left" w:pos="1401"/>
        </w:tabs>
        <w:spacing w:before="84"/>
        <w:ind w:hanging="721"/>
        <w:jc w:val="left"/>
      </w:pPr>
      <w:bookmarkStart w:id="26" w:name="_TOC_250003"/>
      <w:r>
        <w:rPr>
          <w:color w:val="AD833B"/>
          <w:spacing w:val="-3"/>
        </w:rPr>
        <w:t>Tobacco</w:t>
      </w:r>
      <w:r>
        <w:rPr>
          <w:color w:val="AD833B"/>
          <w:spacing w:val="-6"/>
        </w:rPr>
        <w:t xml:space="preserve"> </w:t>
      </w:r>
      <w:bookmarkEnd w:id="26"/>
      <w:r>
        <w:rPr>
          <w:color w:val="AD833B"/>
        </w:rPr>
        <w:t>Usage</w:t>
      </w:r>
    </w:p>
    <w:p w:rsidR="00CE62C5" w:rsidRDefault="00280DE0">
      <w:pPr>
        <w:pStyle w:val="BodyText"/>
        <w:spacing w:before="241" w:after="35" w:line="225" w:lineRule="auto"/>
        <w:ind w:left="680" w:right="57"/>
      </w:pPr>
      <w:r>
        <w:rPr>
          <w:color w:val="DA1A32"/>
          <w:spacing w:val="-20"/>
          <w:w w:val="85"/>
        </w:rPr>
        <w:t>T</w:t>
      </w:r>
      <w:r>
        <w:rPr>
          <w:color w:val="DA1A32"/>
          <w:spacing w:val="-1"/>
          <w:w w:val="73"/>
        </w:rPr>
        <w:t>a</w:t>
      </w:r>
      <w:r>
        <w:rPr>
          <w:color w:val="DA1A32"/>
          <w:spacing w:val="1"/>
          <w:w w:val="88"/>
        </w:rPr>
        <w:t>b</w:t>
      </w:r>
      <w:r>
        <w:rPr>
          <w:color w:val="DA1A32"/>
          <w:spacing w:val="1"/>
          <w:w w:val="89"/>
        </w:rPr>
        <w:t>l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w w:val="73"/>
        </w:rPr>
        <w:t>20: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88"/>
        </w:rPr>
        <w:t>D</w:t>
      </w:r>
      <w:r>
        <w:rPr>
          <w:color w:val="DA1A32"/>
          <w:spacing w:val="-3"/>
          <w:w w:val="89"/>
        </w:rPr>
        <w:t>i</w:t>
      </w:r>
      <w:r>
        <w:rPr>
          <w:color w:val="DA1A32"/>
          <w:spacing w:val="-3"/>
          <w:w w:val="64"/>
        </w:rPr>
        <w:t>s</w:t>
      </w:r>
      <w:r>
        <w:rPr>
          <w:color w:val="DA1A32"/>
          <w:spacing w:val="-4"/>
          <w:w w:val="116"/>
        </w:rPr>
        <w:t>t</w:t>
      </w:r>
      <w:r>
        <w:rPr>
          <w:color w:val="DA1A32"/>
          <w:spacing w:val="-2"/>
          <w:w w:val="89"/>
        </w:rPr>
        <w:t>r</w:t>
      </w:r>
      <w:r>
        <w:rPr>
          <w:color w:val="DA1A32"/>
          <w:w w:val="88"/>
        </w:rPr>
        <w:t>ib</w:t>
      </w:r>
      <w:r>
        <w:rPr>
          <w:color w:val="DA1A32"/>
          <w:spacing w:val="-2"/>
          <w:w w:val="89"/>
        </w:rPr>
        <w:t>u</w:t>
      </w:r>
      <w:r>
        <w:rPr>
          <w:color w:val="DA1A32"/>
          <w:spacing w:val="-3"/>
          <w:w w:val="116"/>
        </w:rPr>
        <w:t>t</w:t>
      </w:r>
      <w:r>
        <w:rPr>
          <w:color w:val="DA1A32"/>
          <w:w w:val="89"/>
        </w:rPr>
        <w:t>ion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o</w:t>
      </w:r>
      <w:r>
        <w:rPr>
          <w:color w:val="DA1A32"/>
          <w:w w:val="88"/>
        </w:rPr>
        <w:t>f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5"/>
          <w:w w:val="89"/>
        </w:rPr>
        <w:t>r</w:t>
      </w:r>
      <w:r>
        <w:rPr>
          <w:color w:val="DA1A32"/>
          <w:w w:val="75"/>
        </w:rPr>
        <w:t>e</w:t>
      </w:r>
      <w:r>
        <w:rPr>
          <w:color w:val="DA1A32"/>
          <w:spacing w:val="-2"/>
          <w:w w:val="64"/>
        </w:rPr>
        <w:t>s</w:t>
      </w:r>
      <w:r>
        <w:rPr>
          <w:color w:val="DA1A32"/>
          <w:spacing w:val="3"/>
          <w:w w:val="90"/>
        </w:rPr>
        <w:t>p</w:t>
      </w:r>
      <w:r>
        <w:rPr>
          <w:color w:val="DA1A32"/>
          <w:w w:val="89"/>
        </w:rPr>
        <w:t>on</w:t>
      </w:r>
      <w:r>
        <w:rPr>
          <w:color w:val="DA1A32"/>
          <w:spacing w:val="1"/>
          <w:w w:val="90"/>
        </w:rPr>
        <w:t>d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2"/>
          <w:w w:val="116"/>
        </w:rPr>
        <w:t>t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w w:val="90"/>
        </w:rPr>
        <w:t>wh</w:t>
      </w:r>
      <w:r>
        <w:rPr>
          <w:color w:val="DA1A32"/>
          <w:w w:val="89"/>
        </w:rPr>
        <w:t>o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73"/>
        </w:rPr>
        <w:t>a</w:t>
      </w:r>
      <w:r>
        <w:rPr>
          <w:color w:val="DA1A32"/>
          <w:spacing w:val="-5"/>
          <w:w w:val="89"/>
        </w:rPr>
        <w:t>r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3"/>
          <w:w w:val="82"/>
        </w:rPr>
        <w:t>c</w:t>
      </w:r>
      <w:r>
        <w:rPr>
          <w:color w:val="DA1A32"/>
          <w:w w:val="89"/>
        </w:rPr>
        <w:t>u</w:t>
      </w:r>
      <w:r>
        <w:rPr>
          <w:color w:val="DA1A32"/>
          <w:spacing w:val="-1"/>
          <w:w w:val="89"/>
        </w:rPr>
        <w:t>r</w:t>
      </w:r>
      <w:r>
        <w:rPr>
          <w:color w:val="DA1A32"/>
          <w:spacing w:val="-5"/>
          <w:w w:val="89"/>
        </w:rPr>
        <w:t>r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-2"/>
          <w:w w:val="116"/>
        </w:rPr>
        <w:t>t</w:t>
      </w:r>
      <w:r>
        <w:rPr>
          <w:color w:val="DA1A32"/>
          <w:spacing w:val="-2"/>
          <w:w w:val="89"/>
        </w:rPr>
        <w:t>l</w:t>
      </w:r>
      <w:r>
        <w:rPr>
          <w:color w:val="DA1A32"/>
          <w:w w:val="81"/>
        </w:rPr>
        <w:t>y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64"/>
        </w:rPr>
        <w:t>s</w:t>
      </w:r>
      <w:r>
        <w:rPr>
          <w:color w:val="DA1A32"/>
          <w:w w:val="92"/>
        </w:rPr>
        <w:t>m</w:t>
      </w:r>
      <w:r>
        <w:rPr>
          <w:color w:val="DA1A32"/>
          <w:spacing w:val="1"/>
          <w:w w:val="89"/>
        </w:rPr>
        <w:t>o</w:t>
      </w:r>
      <w:r>
        <w:rPr>
          <w:color w:val="DA1A32"/>
          <w:spacing w:val="-2"/>
          <w:w w:val="86"/>
        </w:rPr>
        <w:t>k</w:t>
      </w:r>
      <w:r>
        <w:rPr>
          <w:color w:val="DA1A32"/>
          <w:w w:val="84"/>
        </w:rPr>
        <w:t>ing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4"/>
          <w:w w:val="116"/>
        </w:rPr>
        <w:t>t</w:t>
      </w:r>
      <w:r>
        <w:rPr>
          <w:color w:val="DA1A32"/>
          <w:spacing w:val="1"/>
          <w:w w:val="89"/>
        </w:rPr>
        <w:t>o</w:t>
      </w:r>
      <w:r>
        <w:rPr>
          <w:color w:val="DA1A32"/>
          <w:spacing w:val="1"/>
          <w:w w:val="88"/>
        </w:rPr>
        <w:t>b</w:t>
      </w:r>
      <w:r>
        <w:rPr>
          <w:color w:val="DA1A32"/>
          <w:w w:val="73"/>
        </w:rPr>
        <w:t>a</w:t>
      </w:r>
      <w:r>
        <w:rPr>
          <w:color w:val="DA1A32"/>
          <w:spacing w:val="-3"/>
          <w:w w:val="82"/>
        </w:rPr>
        <w:t>cc</w:t>
      </w:r>
      <w:r>
        <w:rPr>
          <w:color w:val="DA1A32"/>
          <w:w w:val="89"/>
        </w:rPr>
        <w:t>o</w:t>
      </w:r>
      <w:r>
        <w:rPr>
          <w:color w:val="DA1A32"/>
          <w:spacing w:val="-16"/>
        </w:rPr>
        <w:t xml:space="preserve"> </w:t>
      </w:r>
      <w:r>
        <w:rPr>
          <w:color w:val="DA1A32"/>
          <w:w w:val="90"/>
        </w:rPr>
        <w:t>p</w:t>
      </w:r>
      <w:r>
        <w:rPr>
          <w:color w:val="DA1A32"/>
          <w:spacing w:val="-5"/>
          <w:w w:val="89"/>
        </w:rPr>
        <w:t>r</w:t>
      </w:r>
      <w:r>
        <w:rPr>
          <w:color w:val="DA1A32"/>
          <w:spacing w:val="3"/>
          <w:w w:val="89"/>
        </w:rPr>
        <w:t>o</w:t>
      </w:r>
      <w:r>
        <w:rPr>
          <w:color w:val="DA1A32"/>
          <w:w w:val="89"/>
        </w:rPr>
        <w:t>du</w:t>
      </w:r>
      <w:r>
        <w:rPr>
          <w:color w:val="DA1A32"/>
          <w:w w:val="82"/>
        </w:rPr>
        <w:t>c</w:t>
      </w:r>
      <w:r>
        <w:rPr>
          <w:color w:val="DA1A32"/>
          <w:spacing w:val="2"/>
          <w:w w:val="116"/>
        </w:rPr>
        <w:t>t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64"/>
        </w:rPr>
        <w:t>s</w:t>
      </w:r>
      <w:r>
        <w:rPr>
          <w:color w:val="DA1A32"/>
          <w:w w:val="89"/>
        </w:rPr>
        <w:t>u</w:t>
      </w:r>
      <w:r>
        <w:rPr>
          <w:color w:val="DA1A32"/>
          <w:spacing w:val="-2"/>
          <w:w w:val="82"/>
        </w:rPr>
        <w:t>c</w:t>
      </w:r>
      <w:r>
        <w:rPr>
          <w:color w:val="DA1A32"/>
          <w:w w:val="90"/>
        </w:rPr>
        <w:t>h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73"/>
        </w:rPr>
        <w:t>a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82"/>
        </w:rPr>
        <w:t>c</w:t>
      </w:r>
      <w:r>
        <w:rPr>
          <w:color w:val="DA1A32"/>
          <w:spacing w:val="-2"/>
          <w:w w:val="89"/>
        </w:rPr>
        <w:t>i</w:t>
      </w:r>
      <w:r>
        <w:rPr>
          <w:color w:val="DA1A32"/>
          <w:w w:val="78"/>
        </w:rPr>
        <w:t>g</w:t>
      </w:r>
      <w:r>
        <w:rPr>
          <w:color w:val="DA1A32"/>
          <w:spacing w:val="-2"/>
          <w:w w:val="73"/>
        </w:rPr>
        <w:t>a</w:t>
      </w:r>
      <w:r>
        <w:rPr>
          <w:color w:val="DA1A32"/>
          <w:spacing w:val="-5"/>
          <w:w w:val="89"/>
        </w:rPr>
        <w:t>r</w:t>
      </w:r>
      <w:r>
        <w:rPr>
          <w:color w:val="DA1A32"/>
          <w:spacing w:val="-4"/>
          <w:w w:val="75"/>
        </w:rPr>
        <w:t>e</w:t>
      </w:r>
      <w:r>
        <w:rPr>
          <w:color w:val="DA1A32"/>
          <w:spacing w:val="-5"/>
          <w:w w:val="116"/>
        </w:rPr>
        <w:t>t</w:t>
      </w:r>
      <w:r>
        <w:rPr>
          <w:color w:val="DA1A32"/>
          <w:spacing w:val="-4"/>
          <w:w w:val="116"/>
        </w:rPr>
        <w:t>t</w:t>
      </w:r>
      <w:r>
        <w:rPr>
          <w:color w:val="DA1A32"/>
          <w:w w:val="75"/>
        </w:rPr>
        <w:t>e</w:t>
      </w:r>
      <w:r>
        <w:rPr>
          <w:color w:val="DA1A32"/>
          <w:spacing w:val="3"/>
          <w:w w:val="64"/>
        </w:rPr>
        <w:t>s</w:t>
      </w:r>
      <w:r>
        <w:rPr>
          <w:color w:val="DA1A32"/>
          <w:w w:val="51"/>
        </w:rPr>
        <w:t xml:space="preserve">, </w:t>
      </w:r>
      <w:r>
        <w:rPr>
          <w:color w:val="DA1A32"/>
          <w:w w:val="95"/>
        </w:rPr>
        <w:t>cigars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or</w:t>
      </w:r>
      <w:r>
        <w:rPr>
          <w:color w:val="DA1A32"/>
          <w:spacing w:val="-18"/>
          <w:w w:val="95"/>
        </w:rPr>
        <w:t xml:space="preserve"> </w:t>
      </w:r>
      <w:r>
        <w:rPr>
          <w:color w:val="DA1A32"/>
          <w:w w:val="95"/>
        </w:rPr>
        <w:t>pipes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according</w:t>
      </w:r>
      <w:r>
        <w:rPr>
          <w:color w:val="DA1A32"/>
          <w:spacing w:val="-18"/>
          <w:w w:val="95"/>
        </w:rPr>
        <w:t xml:space="preserve"> </w:t>
      </w:r>
      <w:r>
        <w:rPr>
          <w:color w:val="DA1A32"/>
          <w:w w:val="95"/>
        </w:rPr>
        <w:t>to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gender</w:t>
      </w:r>
      <w:r>
        <w:rPr>
          <w:color w:val="DA1A32"/>
          <w:spacing w:val="-18"/>
          <w:w w:val="95"/>
        </w:rPr>
        <w:t xml:space="preserve"> </w:t>
      </w:r>
      <w:r>
        <w:rPr>
          <w:color w:val="DA1A32"/>
          <w:w w:val="95"/>
        </w:rPr>
        <w:t>and</w:t>
      </w:r>
      <w:r>
        <w:rPr>
          <w:color w:val="DA1A32"/>
          <w:spacing w:val="-19"/>
          <w:w w:val="95"/>
        </w:rPr>
        <w:t xml:space="preserve"> </w:t>
      </w:r>
      <w:r>
        <w:rPr>
          <w:color w:val="DA1A32"/>
          <w:w w:val="95"/>
        </w:rPr>
        <w:t>nationality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3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4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2"/>
                <w:sz w:val="24"/>
              </w:rPr>
              <w:t>A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w w:val="86"/>
                <w:sz w:val="24"/>
              </w:rPr>
              <w:t>ing)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3,482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Yes, currently smoking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747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14.9%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2.6%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No, not currently smoking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7,441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450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558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3,043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3,390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90.9%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85.1%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97.4%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Daily smokers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468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2.3%</w:t>
            </w:r>
          </w:p>
        </w:tc>
      </w:tr>
    </w:tbl>
    <w:p w:rsidR="00CE62C5" w:rsidRDefault="00280DE0">
      <w:pPr>
        <w:pStyle w:val="BodyText"/>
        <w:spacing w:before="155" w:after="32"/>
        <w:ind w:left="681"/>
      </w:pPr>
      <w:r>
        <w:rPr>
          <w:color w:val="414042"/>
          <w:w w:val="90"/>
        </w:rPr>
        <w:t>Distribution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currently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smoking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tobacco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products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gender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nationality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1928"/>
        <w:gridCol w:w="1928"/>
      </w:tblGrid>
      <w:tr w:rsidR="00CE62C5">
        <w:trPr>
          <w:trHeight w:val="961"/>
        </w:trPr>
        <w:tc>
          <w:tcPr>
            <w:tcW w:w="9072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right="1578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Gender</w:t>
            </w:r>
          </w:p>
          <w:p w:rsidR="00CE62C5" w:rsidRDefault="00280DE0">
            <w:pPr>
              <w:pStyle w:val="TableParagraph"/>
              <w:tabs>
                <w:tab w:val="left" w:pos="5948"/>
                <w:tab w:val="left" w:pos="7779"/>
              </w:tabs>
              <w:spacing w:before="175"/>
              <w:ind w:left="440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Emirati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96%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right="82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4%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Non-Emirati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84%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 w:right="6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85%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77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15%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626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534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8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92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right="77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13%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747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650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right="8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97</w:t>
            </w:r>
          </w:p>
        </w:tc>
      </w:tr>
    </w:tbl>
    <w:p w:rsidR="00CE62C5" w:rsidRDefault="00280DE0">
      <w:pPr>
        <w:pStyle w:val="BodyText"/>
        <w:spacing w:before="205"/>
        <w:ind w:left="680"/>
        <w:rPr>
          <w:rFonts w:ascii="Calibri"/>
        </w:rPr>
      </w:pPr>
      <w:r>
        <w:rPr>
          <w:rFonts w:ascii="Calibri"/>
          <w:color w:val="58595B"/>
        </w:rPr>
        <w:t>Distribution of current users of Tobacco</w:t>
      </w:r>
    </w:p>
    <w:p w:rsidR="00CE62C5" w:rsidRDefault="00CE62C5">
      <w:pPr>
        <w:pStyle w:val="BodyText"/>
        <w:rPr>
          <w:rFonts w:ascii="Calibri"/>
          <w:sz w:val="21"/>
        </w:rPr>
      </w:pPr>
    </w:p>
    <w:p w:rsidR="00CE62C5" w:rsidRDefault="00280DE0">
      <w:pPr>
        <w:tabs>
          <w:tab w:val="left" w:pos="5362"/>
        </w:tabs>
        <w:spacing w:before="88"/>
        <w:ind w:right="22"/>
        <w:jc w:val="center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 xml:space="preserve">120%  </w:t>
      </w:r>
      <w:r>
        <w:rPr>
          <w:rFonts w:ascii="Calibri"/>
          <w:color w:val="58595B"/>
          <w:spacing w:val="7"/>
          <w:sz w:val="18"/>
        </w:rPr>
        <w:t xml:space="preserve"> </w:t>
      </w:r>
      <w:r>
        <w:rPr>
          <w:rFonts w:ascii="Calibri"/>
          <w:color w:val="58595B"/>
          <w:w w:val="93"/>
          <w:sz w:val="18"/>
          <w:u w:val="single" w:color="58595C"/>
        </w:rPr>
        <w:t xml:space="preserve"> </w:t>
      </w:r>
      <w:r>
        <w:rPr>
          <w:rFonts w:ascii="Calibri"/>
          <w:color w:val="58595B"/>
          <w:sz w:val="18"/>
          <w:u w:val="single" w:color="58595C"/>
        </w:rPr>
        <w:tab/>
      </w:r>
    </w:p>
    <w:p w:rsidR="00CE62C5" w:rsidRDefault="00CE62C5">
      <w:pPr>
        <w:jc w:val="center"/>
        <w:rPr>
          <w:rFonts w:ascii="Calibri"/>
          <w:sz w:val="18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spacing w:before="9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100%</w:t>
      </w:r>
    </w:p>
    <w:p w:rsidR="00CE62C5" w:rsidRDefault="00280DE0">
      <w:pPr>
        <w:spacing w:before="97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80%</w:t>
      </w:r>
    </w:p>
    <w:p w:rsidR="00CE62C5" w:rsidRDefault="00280DE0">
      <w:pPr>
        <w:spacing w:before="9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60%</w:t>
      </w:r>
    </w:p>
    <w:p w:rsidR="00CE62C5" w:rsidRDefault="00280DE0">
      <w:pPr>
        <w:spacing w:before="9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40%</w:t>
      </w:r>
    </w:p>
    <w:p w:rsidR="00CE62C5" w:rsidRDefault="00280DE0">
      <w:pPr>
        <w:spacing w:before="96"/>
        <w:jc w:val="right"/>
        <w:rPr>
          <w:rFonts w:ascii="Calibri"/>
          <w:sz w:val="18"/>
        </w:rPr>
      </w:pPr>
      <w:r>
        <w:rPr>
          <w:rFonts w:ascii="Calibri"/>
          <w:color w:val="58595B"/>
          <w:w w:val="90"/>
          <w:sz w:val="18"/>
        </w:rPr>
        <w:t>20%</w:t>
      </w:r>
    </w:p>
    <w:p w:rsidR="00CE62C5" w:rsidRDefault="00280DE0">
      <w:pPr>
        <w:spacing w:before="97"/>
        <w:jc w:val="right"/>
        <w:rPr>
          <w:rFonts w:ascii="Calibri"/>
          <w:sz w:val="18"/>
        </w:rPr>
      </w:pPr>
      <w:r>
        <w:pict>
          <v:rect id="_x0000_s1281" style="position:absolute;left:0;text-align:left;margin-left:500.55pt;margin-top:22.2pt;width:4.7pt;height:4.7pt;z-index:251876352;mso-position-horizontal-relative:page" fillcolor="#ed1d24" stroked="f">
            <w10:wrap anchorx="page"/>
          </v:rect>
        </w:pict>
      </w:r>
      <w:r>
        <w:rPr>
          <w:rFonts w:ascii="Calibri"/>
          <w:color w:val="58595B"/>
          <w:spacing w:val="-1"/>
          <w:w w:val="90"/>
          <w:sz w:val="18"/>
        </w:rPr>
        <w:t>0%</w:t>
      </w:r>
    </w:p>
    <w:p w:rsidR="00CE62C5" w:rsidRDefault="00280DE0">
      <w:pPr>
        <w:spacing w:before="49"/>
        <w:ind w:left="1038"/>
        <w:rPr>
          <w:rFonts w:ascii="Calibri"/>
          <w:b/>
          <w:sz w:val="14"/>
        </w:rPr>
      </w:pPr>
      <w:r>
        <w:br w:type="column"/>
      </w:r>
      <w:r>
        <w:rPr>
          <w:rFonts w:ascii="Calibri"/>
          <w:b/>
          <w:color w:val="58595B"/>
          <w:sz w:val="14"/>
        </w:rPr>
        <w:t>96%</w:t>
      </w: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CE62C5">
      <w:pPr>
        <w:pStyle w:val="BodyText"/>
        <w:rPr>
          <w:rFonts w:ascii="Calibri"/>
          <w:b/>
          <w:sz w:val="16"/>
        </w:rPr>
      </w:pPr>
    </w:p>
    <w:p w:rsidR="00CE62C5" w:rsidRDefault="00280DE0">
      <w:pPr>
        <w:tabs>
          <w:tab w:val="left" w:pos="2275"/>
          <w:tab w:val="left" w:pos="3919"/>
        </w:tabs>
        <w:spacing w:before="142"/>
        <w:ind w:left="956"/>
        <w:rPr>
          <w:rFonts w:ascii="Calibri"/>
          <w:sz w:val="18"/>
        </w:rPr>
      </w:pPr>
      <w:r>
        <w:pict>
          <v:group id="_x0000_s1265" style="position:absolute;left:0;text-align:left;margin-left:308.75pt;margin-top:-66.5pt;width:122.35pt;height:68.9pt;z-index:251874304;mso-position-horizontal-relative:page" coordorigin="6175,-1330" coordsize="2447,1378">
            <v:shape id="_x0000_s1280" style="position:absolute;left:6373;top:-1213;width:2250;height:2" coordorigin="6373,-1212" coordsize="2250,0" o:spt="100" adj="0,,0" path="m7845,-1212r777,m6373,-1212r1275,e" filled="f" strokecolor="#58595c" strokeweight=".15pt">
              <v:stroke joinstyle="round"/>
              <v:formulas/>
              <v:path arrowok="t" o:connecttype="segments"/>
            </v:shape>
            <v:line id="_x0000_s1279" style="position:absolute" from="6373,-898" to="7648,-898" strokecolor="#58595c" strokeweight=".15pt"/>
            <v:line id="_x0000_s1278" style="position:absolute" from="6373,-584" to="7648,-584" strokecolor="#58595c" strokeweight=".15pt"/>
            <v:line id="_x0000_s1277" style="position:absolute" from="6373,44" to="6424,44" strokecolor="#58595c" strokeweight=".15pt"/>
            <v:line id="_x0000_s1276" style="position:absolute" from="6373,-270" to="7648,-270" strokecolor="#58595c" strokeweight=".15pt"/>
            <v:rect id="_x0000_s1275" style="position:absolute;left:6175;top:-1289;width:198;height:1337" fillcolor="#00bdcd" stroked="f"/>
            <v:line id="_x0000_s1274" style="position:absolute" from="6622,44" to="7648,44" strokecolor="#58595c" strokeweight=".15pt"/>
            <v:rect id="_x0000_s1273" style="position:absolute;left:6423;top:-186;width:198;height:234" fillcolor="#ed1d24" stroked="f"/>
            <v:line id="_x0000_s1272" style="position:absolute" from="7845,-898" to="8622,-898" strokecolor="#58595c" strokeweight=".15pt"/>
            <v:line id="_x0000_s1271" style="position:absolute" from="7845,-584" to="8622,-584" strokecolor="#58595c" strokeweight=".15pt"/>
            <v:line id="_x0000_s1270" style="position:absolute" from="7845,44" to="7896,44" strokecolor="#58595c" strokeweight=".15pt"/>
            <v:line id="_x0000_s1269" style="position:absolute" from="7845,-270" to="8622,-270" strokecolor="#58595c" strokeweight=".15pt"/>
            <v:rect id="_x0000_s1268" style="position:absolute;left:7647;top:-1330;width:198;height:1378" fillcolor="#00bdcd" stroked="f"/>
            <v:line id="_x0000_s1267" style="position:absolute" from="8094,44" to="8622,44" strokecolor="#58595c" strokeweight=".15pt"/>
            <v:rect id="_x0000_s1266" style="position:absolute;left:7896;top:-151;width:198;height:199" fillcolor="#ed1d24" stroked="f"/>
            <w10:wrap anchorx="page"/>
          </v:group>
        </w:pict>
      </w:r>
      <w:r>
        <w:pict>
          <v:shape id="_x0000_s1264" type="#_x0000_t202" style="position:absolute;left:0;text-align:left;margin-left:188pt;margin-top:-76.4pt;width:243.15pt;height:78.7pt;z-index:251878400;mso-position-horizontal-relative:page" filled="f" stroked="f">
            <v:textbox inset="0,0,0,0">
              <w:txbxContent>
                <w:tbl>
                  <w:tblPr>
                    <w:tblW w:w="0" w:type="auto"/>
                    <w:tblInd w:w="7" w:type="dxa"/>
                    <w:tblLayout w:type="fixed"/>
                    <w:tblCellMar>
                      <w:left w:w="0" w:type="dxa"/>
                      <w:right w:w="0" w:type="dxa"/>
                    </w:tblCellMar>
                    <w:tblLook w:val="01E0" w:firstRow="1" w:lastRow="1" w:firstColumn="1" w:lastColumn="1" w:noHBand="0" w:noVBand="0"/>
                  </w:tblPr>
                  <w:tblGrid>
                    <w:gridCol w:w="942"/>
                    <w:gridCol w:w="198"/>
                    <w:gridCol w:w="1275"/>
                    <w:gridCol w:w="2447"/>
                  </w:tblGrid>
                  <w:tr w:rsidR="00CE62C5">
                    <w:trPr>
                      <w:trHeight w:val="309"/>
                    </w:trPr>
                    <w:tc>
                      <w:tcPr>
                        <w:tcW w:w="942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98" w:type="dxa"/>
                        <w:vMerge w:val="restart"/>
                        <w:tcBorders>
                          <w:top w:val="single" w:sz="2" w:space="0" w:color="58595C"/>
                        </w:tcBorders>
                        <w:shd w:val="clear" w:color="auto" w:fill="00BDCD"/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275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2447" w:type="dxa"/>
                        <w:vMerge w:val="restart"/>
                        <w:tcBorders>
                          <w:top w:val="single" w:sz="2" w:space="0" w:color="58595C"/>
                        </w:tcBorders>
                      </w:tcPr>
                      <w:p w:rsidR="00CE62C5" w:rsidRDefault="00280DE0">
                        <w:pPr>
                          <w:pStyle w:val="TableParagraph"/>
                          <w:tabs>
                            <w:tab w:val="left" w:pos="1463"/>
                          </w:tabs>
                          <w:spacing w:line="179" w:lineRule="exact"/>
                          <w:ind w:left="6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position w:val="-1"/>
                            <w:sz w:val="14"/>
                          </w:rPr>
                          <w:t>85%</w:t>
                        </w:r>
                        <w:r>
                          <w:rPr>
                            <w:rFonts w:ascii="Calibri"/>
                            <w:b/>
                            <w:color w:val="58595B"/>
                            <w:position w:val="-1"/>
                            <w:sz w:val="14"/>
                          </w:rPr>
                          <w:tab/>
                        </w: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87%</w:t>
                        </w:r>
                      </w:p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sz w:val="18"/>
                          </w:rPr>
                        </w:pPr>
                      </w:p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sz w:val="18"/>
                          </w:rPr>
                        </w:pPr>
                      </w:p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sz w:val="18"/>
                          </w:rPr>
                        </w:pPr>
                      </w:p>
                      <w:p w:rsidR="00CE62C5" w:rsidRDefault="00CE62C5">
                        <w:pPr>
                          <w:pStyle w:val="TableParagraph"/>
                          <w:spacing w:before="4"/>
                          <w:jc w:val="left"/>
                          <w:rPr>
                            <w:sz w:val="25"/>
                          </w:rPr>
                        </w:pPr>
                      </w:p>
                      <w:p w:rsidR="00CE62C5" w:rsidRDefault="00280DE0">
                        <w:pPr>
                          <w:pStyle w:val="TableParagraph"/>
                          <w:tabs>
                            <w:tab w:val="left" w:pos="1713"/>
                          </w:tabs>
                          <w:ind w:left="256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15%</w:t>
                        </w: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ab/>
                        </w:r>
                        <w:r>
                          <w:rPr>
                            <w:rFonts w:ascii="Calibri"/>
                            <w:b/>
                            <w:color w:val="58595B"/>
                            <w:position w:val="-1"/>
                            <w:sz w:val="14"/>
                          </w:rPr>
                          <w:t>13%</w:t>
                        </w:r>
                      </w:p>
                    </w:tc>
                  </w:tr>
                  <w:tr w:rsidR="00CE62C5">
                    <w:trPr>
                      <w:trHeight w:val="309"/>
                    </w:trPr>
                    <w:tc>
                      <w:tcPr>
                        <w:tcW w:w="942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98" w:type="dxa"/>
                        <w:vMerge/>
                        <w:tcBorders>
                          <w:top w:val="nil"/>
                        </w:tcBorders>
                        <w:shd w:val="clear" w:color="auto" w:fill="00BDCD"/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  <w:tc>
                      <w:tcPr>
                        <w:tcW w:w="1275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2447" w:type="dxa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  <w:tr w:rsidR="00CE62C5">
                    <w:trPr>
                      <w:trHeight w:val="309"/>
                    </w:trPr>
                    <w:tc>
                      <w:tcPr>
                        <w:tcW w:w="942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98" w:type="dxa"/>
                        <w:vMerge/>
                        <w:tcBorders>
                          <w:top w:val="nil"/>
                        </w:tcBorders>
                        <w:shd w:val="clear" w:color="auto" w:fill="00BDCD"/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  <w:tc>
                      <w:tcPr>
                        <w:tcW w:w="1275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2447" w:type="dxa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  <w:tr w:rsidR="00CE62C5">
                    <w:trPr>
                      <w:trHeight w:val="309"/>
                    </w:trPr>
                    <w:tc>
                      <w:tcPr>
                        <w:tcW w:w="942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98" w:type="dxa"/>
                        <w:vMerge/>
                        <w:tcBorders>
                          <w:top w:val="nil"/>
                        </w:tcBorders>
                        <w:shd w:val="clear" w:color="auto" w:fill="00BDCD"/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  <w:tc>
                      <w:tcPr>
                        <w:tcW w:w="1275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2447" w:type="dxa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  <w:tr w:rsidR="00CE62C5">
                    <w:trPr>
                      <w:trHeight w:val="309"/>
                    </w:trPr>
                    <w:tc>
                      <w:tcPr>
                        <w:tcW w:w="942" w:type="dxa"/>
                        <w:tcBorders>
                          <w:top w:val="single" w:sz="2" w:space="0" w:color="58595C"/>
                          <w:bottom w:val="single" w:sz="2" w:space="0" w:color="58595C"/>
                        </w:tcBorders>
                      </w:tcPr>
                      <w:p w:rsidR="00CE62C5" w:rsidRDefault="00CE62C5">
                        <w:pPr>
                          <w:pStyle w:val="TableParagraph"/>
                          <w:jc w:val="left"/>
                          <w:rPr>
                            <w:rFonts w:ascii="Times New Roman"/>
                          </w:rPr>
                        </w:pPr>
                      </w:p>
                    </w:tc>
                    <w:tc>
                      <w:tcPr>
                        <w:tcW w:w="198" w:type="dxa"/>
                        <w:vMerge/>
                        <w:tcBorders>
                          <w:top w:val="nil"/>
                        </w:tcBorders>
                        <w:shd w:val="clear" w:color="auto" w:fill="00BDCD"/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  <w:tc>
                      <w:tcPr>
                        <w:tcW w:w="1275" w:type="dxa"/>
                        <w:tcBorders>
                          <w:top w:val="single" w:sz="2" w:space="0" w:color="58595C"/>
                          <w:bottom w:val="single" w:sz="2" w:space="0" w:color="ED1D24"/>
                        </w:tcBorders>
                      </w:tcPr>
                      <w:p w:rsidR="00CE62C5" w:rsidRDefault="00280DE0">
                        <w:pPr>
                          <w:pStyle w:val="TableParagraph"/>
                          <w:spacing w:line="165" w:lineRule="exact"/>
                          <w:ind w:left="69"/>
                          <w:jc w:val="left"/>
                          <w:rPr>
                            <w:rFonts w:ascii="Calibri"/>
                            <w:b/>
                            <w:sz w:val="14"/>
                          </w:rPr>
                        </w:pPr>
                        <w:r>
                          <w:rPr>
                            <w:rFonts w:ascii="Calibri"/>
                            <w:b/>
                            <w:color w:val="58595B"/>
                            <w:sz w:val="14"/>
                          </w:rPr>
                          <w:t>4%</w:t>
                        </w:r>
                      </w:p>
                    </w:tc>
                    <w:tc>
                      <w:tcPr>
                        <w:tcW w:w="2447" w:type="dxa"/>
                        <w:vMerge/>
                        <w:tcBorders>
                          <w:top w:val="nil"/>
                        </w:tcBorders>
                      </w:tcPr>
                      <w:p w:rsidR="00CE62C5" w:rsidRDefault="00CE62C5">
                        <w:pPr>
                          <w:rPr>
                            <w:sz w:val="2"/>
                            <w:szCs w:val="2"/>
                          </w:rPr>
                        </w:pPr>
                      </w:p>
                    </w:tc>
                  </w:tr>
                </w:tbl>
                <w:p w:rsidR="00CE62C5" w:rsidRDefault="00CE62C5">
                  <w:pPr>
                    <w:pStyle w:val="BodyText"/>
                  </w:pPr>
                </w:p>
              </w:txbxContent>
            </v:textbox>
            <w10:wrap anchorx="page"/>
          </v:shape>
        </w:pict>
      </w:r>
      <w:r>
        <w:rPr>
          <w:rFonts w:ascii="Calibri"/>
          <w:color w:val="58595B"/>
          <w:sz w:val="18"/>
        </w:rPr>
        <w:t>Emirati</w:t>
      </w:r>
      <w:r>
        <w:rPr>
          <w:rFonts w:ascii="Calibri"/>
          <w:color w:val="58595B"/>
          <w:sz w:val="18"/>
        </w:rPr>
        <w:tab/>
        <w:t>Non-Emirati</w:t>
      </w:r>
      <w:r>
        <w:rPr>
          <w:rFonts w:ascii="Calibri"/>
          <w:color w:val="58595B"/>
          <w:sz w:val="18"/>
        </w:rPr>
        <w:tab/>
        <w:t>Over</w:t>
      </w:r>
      <w:r>
        <w:rPr>
          <w:rFonts w:ascii="Calibri"/>
          <w:color w:val="58595B"/>
          <w:spacing w:val="-5"/>
          <w:sz w:val="18"/>
        </w:rPr>
        <w:t xml:space="preserve"> </w:t>
      </w:r>
      <w:r>
        <w:rPr>
          <w:rFonts w:ascii="Calibri"/>
          <w:color w:val="58595B"/>
          <w:spacing w:val="-7"/>
          <w:sz w:val="18"/>
        </w:rPr>
        <w:t>All</w:t>
      </w:r>
    </w:p>
    <w:p w:rsidR="00CE62C5" w:rsidRDefault="00280DE0">
      <w:pPr>
        <w:pStyle w:val="BodyText"/>
        <w:rPr>
          <w:rFonts w:ascii="Calibri"/>
          <w:sz w:val="20"/>
        </w:rPr>
      </w:pPr>
      <w:r>
        <w:br w:type="column"/>
      </w: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CE62C5">
      <w:pPr>
        <w:pStyle w:val="BodyText"/>
        <w:rPr>
          <w:rFonts w:ascii="Calibri"/>
          <w:sz w:val="20"/>
        </w:rPr>
      </w:pPr>
    </w:p>
    <w:p w:rsidR="00CE62C5" w:rsidRDefault="00280DE0">
      <w:pPr>
        <w:spacing w:before="176" w:line="343" w:lineRule="auto"/>
        <w:ind w:left="1940" w:right="246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 xml:space="preserve">Male </w:t>
      </w:r>
      <w:r>
        <w:rPr>
          <w:rFonts w:ascii="Calibri"/>
          <w:color w:val="58595B"/>
          <w:w w:val="90"/>
          <w:sz w:val="18"/>
        </w:rPr>
        <w:t>Female</w:t>
      </w:r>
    </w:p>
    <w:p w:rsidR="00CE62C5" w:rsidRDefault="00CE62C5">
      <w:pPr>
        <w:spacing w:line="343" w:lineRule="auto"/>
        <w:rPr>
          <w:rFonts w:ascii="Calibri"/>
          <w:sz w:val="18"/>
        </w:rPr>
        <w:sectPr w:rsidR="00CE62C5">
          <w:type w:val="continuous"/>
          <w:pgSz w:w="11910" w:h="16840"/>
          <w:pgMar w:top="1580" w:right="1020" w:bottom="280" w:left="1020" w:header="720" w:footer="720" w:gutter="0"/>
          <w:cols w:num="3" w:space="720" w:equalWidth="0">
            <w:col w:w="2612" w:space="40"/>
            <w:col w:w="4493" w:space="39"/>
            <w:col w:w="2686"/>
          </w:cols>
        </w:sectPr>
      </w:pPr>
    </w:p>
    <w:p w:rsidR="00CE62C5" w:rsidRDefault="00280DE0">
      <w:pPr>
        <w:pStyle w:val="BodyText"/>
        <w:spacing w:before="9"/>
        <w:rPr>
          <w:rFonts w:ascii="Calibri"/>
          <w:sz w:val="9"/>
        </w:rPr>
      </w:pPr>
      <w:r>
        <w:pict>
          <v:shape id="_x0000_s1263" type="#_x0000_t202" style="position:absolute;margin-left:546.65pt;margin-top:642.75pt;width:11.15pt;height:140.65pt;z-index:25187737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pStyle w:val="BodyText"/>
        <w:spacing w:before="101" w:line="225" w:lineRule="auto"/>
        <w:ind w:left="680" w:right="439"/>
      </w:pPr>
      <w:r>
        <w:pict>
          <v:rect id="_x0000_s1262" style="position:absolute;left:0;text-align:left;margin-left:500.55pt;margin-top:-34.8pt;width:4.7pt;height:4.7pt;z-index:251875328;mso-position-horizontal-relative:page" fillcolor="#00bdcd" stroked="f">
            <w10:wrap anchorx="page"/>
          </v:rect>
        </w:pict>
      </w:r>
      <w:r>
        <w:rPr>
          <w:color w:val="414042"/>
          <w:w w:val="85"/>
        </w:rPr>
        <w:t>There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747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currently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smoking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among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 xml:space="preserve">who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illu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95"/>
        </w:rPr>
        <w:t>current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smokers.</w:t>
      </w:r>
    </w:p>
    <w:p w:rsidR="00CE62C5" w:rsidRDefault="00CE62C5">
      <w:pPr>
        <w:spacing w:line="225" w:lineRule="auto"/>
        <w:sectPr w:rsidR="00CE62C5">
          <w:type w:val="continuous"/>
          <w:pgSz w:w="11910" w:h="16840"/>
          <w:pgMar w:top="1580" w:right="1020" w:bottom="280" w:left="1020" w:header="720" w:footer="720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113" w:right="711"/>
      </w:pP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number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male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smokers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significantly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female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smokers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among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respondents </w:t>
      </w:r>
      <w:r>
        <w:rPr>
          <w:color w:val="414042"/>
          <w:w w:val="95"/>
        </w:rPr>
        <w:t>as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well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as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within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Emirati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population</w:t>
      </w:r>
    </w:p>
    <w:p w:rsidR="00CE62C5" w:rsidRDefault="00280DE0">
      <w:pPr>
        <w:pStyle w:val="BodyText"/>
        <w:spacing w:before="188" w:after="32"/>
        <w:ind w:left="113"/>
      </w:pPr>
      <w:r>
        <w:rPr>
          <w:color w:val="DA1A32"/>
          <w:w w:val="95"/>
        </w:rPr>
        <w:t>Table 21: Distribution of current smokers according to their age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586"/>
        <w:gridCol w:w="3401"/>
        <w:gridCol w:w="1530"/>
        <w:gridCol w:w="1530"/>
      </w:tblGrid>
      <w:tr w:rsidR="00CE62C5">
        <w:trPr>
          <w:trHeight w:val="394"/>
        </w:trPr>
        <w:tc>
          <w:tcPr>
            <w:tcW w:w="9047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3028"/>
                <w:tab w:val="left" w:pos="6522"/>
                <w:tab w:val="left" w:pos="7956"/>
              </w:tabs>
              <w:spacing w:before="33"/>
              <w:ind w:left="81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Age</w:t>
            </w:r>
            <w:r>
              <w:rPr>
                <w:rFonts w:ascii="Calibri"/>
                <w:color w:val="FFFFFF"/>
                <w:spacing w:val="-14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group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sz w:val="24"/>
              </w:rPr>
              <w:t xml:space="preserve">Total </w:t>
            </w:r>
            <w:r>
              <w:rPr>
                <w:rFonts w:ascii="Calibri"/>
                <w:color w:val="FFFFFF"/>
                <w:sz w:val="24"/>
              </w:rPr>
              <w:t>current</w:t>
            </w:r>
            <w:r>
              <w:rPr>
                <w:rFonts w:ascii="Calibri"/>
                <w:color w:val="FFFFFF"/>
                <w:spacing w:val="-45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tobacco</w:t>
            </w:r>
            <w:r>
              <w:rPr>
                <w:rFonts w:ascii="Calibri"/>
                <w:color w:val="FFFFFF"/>
                <w:spacing w:val="-25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users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3"/>
                <w:sz w:val="24"/>
              </w:rPr>
              <w:t>Male</w:t>
            </w:r>
            <w:r>
              <w:rPr>
                <w:rFonts w:ascii="Calibri"/>
                <w:color w:val="FFFFFF"/>
                <w:position w:val="3"/>
                <w:sz w:val="24"/>
              </w:rPr>
              <w:tab/>
              <w:t>Female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</w:t>
            </w: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747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650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399" w:right="39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17.5%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14.7%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278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231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37.2%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35.5%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48.9%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210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28.2%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29.5%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19.5%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60 Years</w:t>
            </w: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</w:tcPr>
          <w:p w:rsidR="00CE62C5" w:rsidRDefault="00280DE0">
            <w:pPr>
              <w:pStyle w:val="TableParagraph"/>
              <w:spacing w:before="64"/>
              <w:ind w:left="1335" w:right="132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15.1%</w:t>
            </w:r>
          </w:p>
        </w:tc>
        <w:tc>
          <w:tcPr>
            <w:tcW w:w="1530" w:type="dxa"/>
          </w:tcPr>
          <w:p w:rsidR="00CE62C5" w:rsidRDefault="00280DE0">
            <w:pPr>
              <w:pStyle w:val="TableParagraph"/>
              <w:spacing w:before="64"/>
              <w:ind w:left="400" w:right="38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10.5%</w:t>
            </w:r>
          </w:p>
        </w:tc>
      </w:tr>
      <w:tr w:rsidR="00CE62C5">
        <w:trPr>
          <w:trHeight w:val="391"/>
        </w:trPr>
        <w:tc>
          <w:tcPr>
            <w:tcW w:w="2586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91"/>
        </w:trPr>
        <w:tc>
          <w:tcPr>
            <w:tcW w:w="2586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3401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35" w:right="132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9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2.4%</w:t>
            </w:r>
          </w:p>
        </w:tc>
        <w:tc>
          <w:tcPr>
            <w:tcW w:w="153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00" w:right="38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</w:tr>
    </w:tbl>
    <w:p w:rsidR="00CE62C5" w:rsidRDefault="00CE62C5">
      <w:pPr>
        <w:pStyle w:val="BodyText"/>
        <w:spacing w:before="8"/>
        <w:rPr>
          <w:sz w:val="25"/>
        </w:rPr>
      </w:pPr>
    </w:p>
    <w:p w:rsidR="00CE62C5" w:rsidRDefault="00280DE0">
      <w:pPr>
        <w:pStyle w:val="BodyText"/>
        <w:ind w:left="113"/>
        <w:rPr>
          <w:rFonts w:ascii="Calibri"/>
        </w:rPr>
      </w:pPr>
      <w:r>
        <w:rPr>
          <w:rFonts w:ascii="Calibri"/>
          <w:color w:val="58595B"/>
        </w:rPr>
        <w:t>Distribution of daily and non-daily smokers</w:t>
      </w:r>
    </w:p>
    <w:p w:rsidR="00CE62C5" w:rsidRDefault="00280DE0">
      <w:pPr>
        <w:pStyle w:val="BodyText"/>
        <w:spacing w:before="9"/>
        <w:rPr>
          <w:rFonts w:ascii="Calibri"/>
          <w:sz w:val="25"/>
        </w:rPr>
      </w:pPr>
      <w:r>
        <w:pict>
          <v:group id="_x0000_s1219" style="position:absolute;margin-left:85.4pt;margin-top:17.65pt;width:73.35pt;height:97.25pt;z-index:-251435008;mso-wrap-distance-left:0;mso-wrap-distance-right:0;mso-position-horizontal-relative:page" coordorigin="1708,353" coordsize="1467,1945">
            <v:shape id="_x0000_s1261" style="position:absolute;left:2855;top:1666;width:187;height:183" coordorigin="2855,1667" coordsize="187,183" path="m2921,1667r-15,20l2890,1707r-17,19l2855,1745r105,104l2982,1826r21,-24l3023,1777r19,-26l2921,1667xe" fillcolor="#00bdcd" stroked="f">
              <v:path arrowok="t"/>
            </v:shape>
            <v:shape id="_x0000_s1260" style="position:absolute;left:2920;top:1578;width:186;height:173" coordorigin="2921,1578" coordsize="186,173" path="m2972,1578r-11,23l2948,1624r-13,21l2921,1667r121,84l3060,1725r16,-27l3092,1670r14,-29l2972,1578xe" fillcolor="#00bdcd" stroked="f">
              <v:path arrowok="t"/>
            </v:shape>
            <v:shape id="_x0000_s1259" style="position:absolute;left:3024;top:1267;width:150;height:128" coordorigin="3025,1267" coordsize="150,128" path="m3172,1267r-147,13l3026,1293r,12l3027,1315r,29l3026,1357r,12l3025,1382r147,13l3173,1379r1,-16l3175,1347r,-3l3175,1315r-1,-16l3173,1283r-1,-16xe" fillcolor="#00bdcd" stroked="f">
              <v:path arrowok="t"/>
            </v:shape>
            <v:shape id="_x0000_s1258" style="position:absolute;left:3006;top:1382;width:165;height:139" coordorigin="3007,1382" coordsize="165,139" path="m3025,1382r-3,26l3018,1433r-5,25l3007,1483r143,38l3157,1490r6,-31l3168,1427r4,-32l3025,1382xe" fillcolor="#00bdcd" stroked="f">
              <v:path arrowok="t"/>
            </v:shape>
            <v:shape id="_x0000_s1257" style="position:absolute;left:2777;top:1744;width:183;height:187" coordorigin="2777,1745" coordsize="183,187" path="m2855,1745r-18,17l2818,1779r-20,16l2777,1810r85,121l2888,1912r25,-20l2937,1871r23,-22l2855,1745xe" fillcolor="#00bdcd" stroked="f">
              <v:path arrowok="t"/>
            </v:shape>
            <v:shape id="_x0000_s1256" style="position:absolute;left:2971;top:1482;width:178;height:159" coordorigin="2972,1483" coordsize="178,159" path="m3007,1483r-7,24l2992,1531r-10,24l2972,1578r134,63l3119,1612r11,-30l3141,1552r9,-31l3007,1483xe" fillcolor="#00bdcd" stroked="f">
              <v:path arrowok="t"/>
            </v:shape>
            <v:shape id="_x0000_s1255" style="position:absolute;left:2377;top:1914;width:128;height:151" coordorigin="2378,1914" coordsize="128,151" o:spt="100" adj="0,,0" path="m2390,1914r-12,147l2393,2063r16,l2425,2064r16,l2458,2064r16,-1l2490,2063r15,-2l2493,1916r-52,l2429,1916r-13,l2403,1915r-13,-1xm2493,1914r-13,1l2467,1916r-13,l2441,1916r52,l2493,1914xe" fillcolor="#00bdcd" stroked="f">
              <v:stroke joinstyle="round"/>
              <v:formulas/>
              <v:path arrowok="t" o:connecttype="segments"/>
            </v:shape>
            <v:shape id="_x0000_s1254" style="position:absolute;left:2492;top:1896;width:139;height:165" coordorigin="2493,1896" coordsize="139,165" path="m2593,1896r-25,7l2543,1907r-25,4l2493,1914r12,147l2538,2058r31,-5l2600,2047r31,-8l2593,1896xe" fillcolor="#00bdcd" stroked="f">
              <v:path arrowok="t"/>
            </v:shape>
            <v:shape id="_x0000_s1253" style="position:absolute;left:2688;top:1810;width:173;height:186" coordorigin="2689,1810" coordsize="173,186" path="m2777,1810r-21,14l2734,1838r-22,12l2689,1861r62,134l2780,1981r28,-15l2835,1949r27,-18l2777,1810xe" fillcolor="#00bdcd" stroked="f">
              <v:path arrowok="t"/>
            </v:shape>
            <v:shape id="_x0000_s1252" style="position:absolute;left:2593;top:1861;width:159;height:178" coordorigin="2593,1861" coordsize="159,178" path="m2689,1861r-23,11l2642,1881r-24,8l2593,1896r38,143l2662,2030r31,-10l2722,2008r29,-13l2689,1861xe" fillcolor="#00bdcd" stroked="f">
              <v:path arrowok="t"/>
            </v:shape>
            <v:shape id="_x0000_s1251" style="position:absolute;left:1841;top:1666;width:187;height:183" coordorigin="1841,1667" coordsize="187,183" path="m1962,1667r-121,84l1860,1777r20,25l1901,1826r22,23l2028,1745r-18,-19l1993,1707r-16,-20l1962,1667xe" fillcolor="#00bdcd" stroked="f">
              <v:path arrowok="t"/>
            </v:shape>
            <v:shape id="_x0000_s1250" style="position:absolute;left:1923;top:1744;width:183;height:187" coordorigin="1923,1745" coordsize="183,187" path="m2028,1745r-105,104l1946,1871r24,21l1995,1912r26,19l2106,1810r-21,-15l2065,1779r-19,-17l2028,1745xe" fillcolor="#00bdcd" stroked="f">
              <v:path arrowok="t"/>
            </v:shape>
            <v:shape id="_x0000_s1249" style="position:absolute;left:2021;top:1810;width:173;height:186" coordorigin="2021,1810" coordsize="173,186" path="m2106,1810r-85,121l2048,1949r27,17l2103,1981r29,14l2194,1861r-23,-11l2149,1838r-22,-14l2106,1810xe" fillcolor="#00bdcd" stroked="f">
              <v:path arrowok="t"/>
            </v:shape>
            <v:shape id="_x0000_s1248" style="position:absolute;left:2131;top:1861;width:159;height:178" coordorigin="2132,1861" coordsize="159,178" path="m2194,1861r-62,134l2161,2008r29,12l2221,2030r31,9l2290,1896r-25,-7l2241,1881r-24,-9l2194,1861xe" fillcolor="#00bdcd" stroked="f">
              <v:path arrowok="t"/>
            </v:shape>
            <v:shape id="_x0000_s1247" style="position:absolute;left:1711;top:1382;width:165;height:139" coordorigin="1711,1382" coordsize="165,139" path="m1858,1382r-147,13l1715,1427r5,32l1726,1490r7,31l1876,1483r-6,-25l1865,1433r-4,-25l1858,1382xe" fillcolor="#00bdcd" stroked="f">
              <v:path arrowok="t"/>
            </v:shape>
            <v:shape id="_x0000_s1246" style="position:absolute;left:1733;top:1482;width:178;height:159" coordorigin="1733,1483" coordsize="178,159" path="m1876,1483r-143,38l1742,1552r11,30l1764,1612r13,29l1911,1578r-10,-23l1891,1531r-8,-24l1876,1483xe" fillcolor="#00bdcd" stroked="f">
              <v:path arrowok="t"/>
            </v:shape>
            <v:shape id="_x0000_s1245" style="position:absolute;left:1777;top:1578;width:186;height:173" coordorigin="1777,1578" coordsize="186,173" path="m1911,1578r-134,63l1791,1670r16,28l1823,1725r18,26l1962,1667r-14,-22l1935,1624r-13,-23l1911,1578xe" fillcolor="#00bdcd" stroked="f">
              <v:path arrowok="t"/>
            </v:shape>
            <v:shape id="_x0000_s1244" style="position:absolute;left:1708;top:1267;width:150;height:128" coordorigin="1708,1267" coordsize="150,128" path="m1711,1267r-1,16l1709,1299r-1,16l1708,1344r,3l1709,1363r1,16l1711,1395r147,-13l1857,1369r,-12l1856,1344r,-29l1857,1305r,-12l1858,1280r-147,-13xe" fillcolor="#00bdcd" stroked="f">
              <v:path arrowok="t"/>
            </v:shape>
            <v:shape id="_x0000_s1243" style="position:absolute;left:2251;top:1896;width:139;height:165" coordorigin="2252,1896" coordsize="139,165" path="m2290,1896r-38,143l2282,2047r32,6l2345,2058r33,3l2390,1914r-25,-3l2339,1907r-24,-4l2290,1896xe" fillcolor="#00bdcd" stroked="f">
              <v:path arrowok="t"/>
            </v:shape>
            <v:shape id="_x0000_s1242" style="position:absolute;left:1711;top:1141;width:165;height:139" coordorigin="1711,1141" coordsize="165,139" path="m1733,1141r-7,31l1720,1203r-5,32l1711,1267r147,13l1861,1254r4,-25l1870,1204r6,-25l1733,1141xe" fillcolor="#00bdcd" stroked="f">
              <v:path arrowok="t"/>
            </v:shape>
            <v:shape id="_x0000_s1241" style="position:absolute;left:3007;top:1141;width:165;height:139" coordorigin="3007,1141" coordsize="165,139" path="m3150,1141r-143,38l3013,1204r5,25l3022,1254r3,26l3172,1267r-4,-32l3163,1203r-6,-31l3150,1141xe" fillcolor="#00bdcd" stroked="f">
              <v:path arrowok="t"/>
            </v:shape>
            <v:shape id="_x0000_s1240" style="position:absolute;left:2855;top:812;width:187;height:183" coordorigin="2855,813" coordsize="187,183" path="m2960,813l2855,917r18,19l2890,955r16,20l2921,995r121,-84l3023,885r-20,-25l2982,836r-22,-23xe" fillcolor="#00bdcd" stroked="f">
              <v:path arrowok="t"/>
            </v:shape>
            <v:shape id="_x0000_s1239" style="position:absolute;left:2777;top:730;width:183;height:187" coordorigin="2777,731" coordsize="183,187" path="m2862,731r-85,121l2798,867r20,16l2837,900r18,17l2960,813r-23,-22l2913,770r-25,-20l2862,731xe" fillcolor="#00bdcd" stroked="f">
              <v:path arrowok="t"/>
            </v:shape>
            <v:shape id="_x0000_s1238" style="position:absolute;left:2593;top:622;width:159;height:178" coordorigin="2593,623" coordsize="159,178" path="m2631,623r-38,142l2618,773r24,8l2666,790r23,11l2751,667r-29,-13l2693,642r-31,-10l2631,623xe" fillcolor="#ed1d24" stroked="f">
              <v:path arrowok="t"/>
            </v:shape>
            <v:shape id="_x0000_s1237" style="position:absolute;left:2492;top:600;width:139;height:165" coordorigin="2493,601" coordsize="139,165" path="m2505,601r-12,147l2518,751r25,4l2568,759r25,6l2631,623r-30,-8l2569,609r-31,-5l2505,601xe" fillcolor="#ed1d24" stroked="f">
              <v:path arrowok="t"/>
            </v:shape>
            <v:shape id="_x0000_s1236" style="position:absolute;left:2972;top:1021;width:178;height:159" coordorigin="2972,1021" coordsize="178,159" path="m3106,1021r-134,63l2982,1107r10,24l3000,1155r7,24l3150,1141r-9,-31l3130,1080r-11,-30l3106,1021xe" fillcolor="#00bdcd" stroked="f">
              <v:path arrowok="t"/>
            </v:shape>
            <v:shape id="_x0000_s1235" style="position:absolute;left:2920;top:910;width:186;height:173" coordorigin="2921,911" coordsize="186,173" path="m3042,911r-121,84l2935,1017r13,21l2961,1061r11,23l3106,1021r-14,-29l3076,964r-16,-27l3042,911xe" fillcolor="#00bdcd" stroked="f">
              <v:path arrowok="t"/>
            </v:shape>
            <v:shape id="_x0000_s1234" style="position:absolute;left:2688;top:666;width:173;height:186" coordorigin="2689,667" coordsize="173,186" path="m2751,667r-62,134l2712,812r22,12l2756,838r21,14l2862,731r-27,-18l2808,696r-28,-15l2751,667xe" fillcolor="#00bdcd" stroked="f">
              <v:path arrowok="t"/>
            </v:shape>
            <v:shape id="_x0000_s1233" style="position:absolute;left:1841;top:812;width:187;height:183" coordorigin="1841,813" coordsize="187,183" path="m1923,813r-22,23l1880,860r-20,25l1841,911r121,84l1977,975r16,-20l2010,936r18,-19l1923,813xe" fillcolor="#00bdcd" stroked="f">
              <v:path arrowok="t"/>
            </v:shape>
            <v:shape id="_x0000_s1232" style="position:absolute;left:1923;top:730;width:183;height:187" coordorigin="1923,731" coordsize="183,187" path="m2021,731r-26,19l1970,770r-24,21l1923,813r105,104l2046,900r19,-17l2085,867r21,-15l2021,731xe" fillcolor="#00bdcd" stroked="f">
              <v:path arrowok="t"/>
            </v:shape>
            <v:shape id="_x0000_s1231" style="position:absolute;left:2377;top:597;width:128;height:151" coordorigin="2378,598" coordsize="128,151" o:spt="100" adj="0,,0" path="m2441,598r-16,l2409,598r-16,1l2378,601r12,147l2403,747r13,-1l2429,746r12,l2493,746r12,-145l2490,599r-16,-1l2458,598r-17,xm2493,746r-52,l2454,746r13,l2480,747r13,1l2493,746xe" fillcolor="#00bdcd" stroked="f">
              <v:stroke joinstyle="round"/>
              <v:formulas/>
              <v:path arrowok="t" o:connecttype="segments"/>
            </v:shape>
            <v:shape id="_x0000_s1230" style="position:absolute;left:1733;top:1021;width:178;height:159" coordorigin="1733,1021" coordsize="178,159" path="m1777,1021r-13,29l1753,1080r-11,30l1733,1141r143,38l1883,1155r8,-24l1901,1107r10,-23l1777,1021xe" fillcolor="#00bdcd" stroked="f">
              <v:path arrowok="t"/>
            </v:shape>
            <v:shape id="_x0000_s1229" style="position:absolute;left:1777;top:910;width:186;height:173" coordorigin="1777,911" coordsize="186,173" path="m1841,911r-18,26l1807,964r-16,28l1777,1021r134,63l1922,1061r13,-23l1948,1017r14,-22l1841,911xe" fillcolor="#00bdcd" stroked="f">
              <v:path arrowok="t"/>
            </v:shape>
            <v:shape id="_x0000_s1228" style="position:absolute;left:2251;top:600;width:139;height:165" coordorigin="2252,601" coordsize="139,165" path="m2378,601r-33,3l2314,609r-32,6l2252,623r38,142l2315,759r24,-4l2365,751r25,-3l2378,601xe" fillcolor="#00bdcd" stroked="f">
              <v:path arrowok="t"/>
            </v:shape>
            <v:shape id="_x0000_s1227" style="position:absolute;left:2131;top:622;width:159;height:178" coordorigin="2132,623" coordsize="159,178" path="m2252,623r-31,9l2190,642r-29,12l2132,667r62,134l2217,790r24,-9l2265,773r25,-8l2252,623xe" fillcolor="#00bdcd" stroked="f">
              <v:path arrowok="t"/>
            </v:shape>
            <v:shape id="_x0000_s1226" style="position:absolute;left:2021;top:666;width:173;height:186" coordorigin="2021,667" coordsize="173,186" path="m2132,667r-29,14l2075,696r-27,17l2021,731r85,121l2127,838r22,-14l2171,812r23,-11l2132,667xe" fillcolor="#00bdcd" stroked="f">
              <v:path arrowok="t"/>
            </v:shape>
            <v:line id="_x0000_s1225" style="position:absolute" from="2521,667" to="2521,437" strokecolor="#ed1d24" strokeweight=".25pt"/>
            <v:shape id="_x0000_s1224" style="position:absolute;left:2502;top:419;width:38;height:38" coordorigin="2502,419" coordsize="38,38" path="m2531,419r-20,l2502,428r,20l2511,457r20,l2540,448r,-20l2531,419xe" fillcolor="#ed1d24" stroked="f">
              <v:path arrowok="t"/>
            </v:shape>
            <v:line id="_x0000_s1223" style="position:absolute" from="2521,1999" to="2521,2229" strokecolor="#00bdcd" strokeweight=".25pt"/>
            <v:shape id="_x0000_s1222" style="position:absolute;left:2502;top:2209;width:38;height:38" coordorigin="2502,2209" coordsize="38,38" path="m2531,2209r-20,l2502,2217r,21l2511,2247r20,l2540,2238r,-21l2531,2209xe" fillcolor="#00bdcd" stroked="f">
              <v:path arrowok="t"/>
            </v:shape>
            <v:shape id="_x0000_s1221" type="#_x0000_t202" style="position:absolute;left:2616;top:353;width:187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14"/>
                      </w:rPr>
                      <w:t>8%</w:t>
                    </w:r>
                  </w:p>
                </w:txbxContent>
              </v:textbox>
            </v:shape>
            <v:shape id="_x0000_s1220" type="#_x0000_t202" style="position:absolute;left:2593;top:2133;width:256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14"/>
                      </w:rPr>
                      <w:t>92%</w:t>
                    </w:r>
                  </w:p>
                </w:txbxContent>
              </v:textbox>
            </v:shape>
            <w10:wrap type="topAndBottom" anchorx="page"/>
          </v:group>
        </w:pict>
      </w:r>
      <w:r>
        <w:pict>
          <v:group id="_x0000_s1176" style="position:absolute;margin-left:246.8pt;margin-top:17.65pt;width:73.35pt;height:97.25pt;z-index:-251431936;mso-wrap-distance-left:0;mso-wrap-distance-right:0;mso-position-horizontal-relative:page" coordorigin="4936,353" coordsize="1467,1945">
            <v:shape id="_x0000_s1218" style="position:absolute;left:6083;top:1666;width:187;height:183" coordorigin="6083,1667" coordsize="187,183" path="m6149,1667r-16,20l6118,1707r-17,19l6083,1745r105,104l6210,1826r21,-24l6251,1777r19,-26l6149,1667xe" fillcolor="#00bdcd" stroked="f">
              <v:path arrowok="t"/>
            </v:shape>
            <v:shape id="_x0000_s1217" style="position:absolute;left:6148;top:1578;width:186;height:173" coordorigin="6149,1578" coordsize="186,173" path="m6200,1578r-12,23l6176,1624r-13,21l6149,1667r121,84l6287,1725r17,-27l6319,1670r15,-29l6200,1578xe" fillcolor="#00bdcd" stroked="f">
              <v:path arrowok="t"/>
            </v:shape>
            <v:shape id="_x0000_s1216" style="position:absolute;left:6252;top:1267;width:150;height:128" coordorigin="6252,1267" coordsize="150,128" path="m6400,1267r-148,13l6253,1293r1,12l6255,1315r,29l6254,1357r-1,12l6252,1382r148,13l6401,1379r1,-16l6402,1347r,-3l6402,1315r,-16l6401,1283r-1,-16xe" fillcolor="#00bdcd" stroked="f">
              <v:path arrowok="t"/>
            </v:shape>
            <v:shape id="_x0000_s1215" style="position:absolute;left:6234;top:1382;width:165;height:139" coordorigin="6235,1382" coordsize="165,139" path="m6252,1382r-2,26l6246,1433r-5,25l6235,1483r143,38l6385,1490r6,-31l6396,1427r4,-32l6252,1382xe" fillcolor="#00bdcd" stroked="f">
              <v:path arrowok="t"/>
            </v:shape>
            <v:shape id="_x0000_s1214" style="position:absolute;left:6004;top:1744;width:183;height:187" coordorigin="6005,1745" coordsize="183,187" path="m6083,1745r-18,17l6045,1779r-19,16l6005,1810r85,121l6115,1912r25,-20l6164,1871r24,-22l6083,1745xe" fillcolor="#00bdcd" stroked="f">
              <v:path arrowok="t"/>
            </v:shape>
            <v:shape id="_x0000_s1213" style="position:absolute;left:6199;top:1482;width:178;height:159" coordorigin="6200,1483" coordsize="178,159" path="m6235,1483r-7,24l6219,1531r-9,24l6200,1578r134,63l6347,1612r11,-30l6369,1552r9,-31l6235,1483xe" fillcolor="#00bdcd" stroked="f">
              <v:path arrowok="t"/>
            </v:shape>
            <v:shape id="_x0000_s1212" style="position:absolute;left:5605;top:1914;width:128;height:151" coordorigin="5605,1914" coordsize="128,151" o:spt="100" adj="0,,0" path="m5618,1914r-13,147l5621,2063r16,l5653,2064r16,l5685,2064r16,-1l5717,2063r16,-2l5721,1916r-52,l5656,1916r-12,l5631,1915r-13,-1xm5720,1914r-12,1l5695,1916r-13,l5669,1916r52,l5720,1914xe" fillcolor="#00bdcd" stroked="f">
              <v:stroke joinstyle="round"/>
              <v:formulas/>
              <v:path arrowok="t" o:connecttype="segments"/>
            </v:shape>
            <v:shape id="_x0000_s1211" style="position:absolute;left:5720;top:1896;width:139;height:165" coordorigin="5720,1896" coordsize="139,165" path="m5821,1896r-25,7l5771,1907r-25,4l5720,1914r13,147l5765,2058r32,-5l5828,2047r31,-8l5821,1896xe" fillcolor="#00bdcd" stroked="f">
              <v:path arrowok="t"/>
            </v:shape>
            <v:shape id="_x0000_s1210" style="position:absolute;left:5916;top:1810;width:173;height:186" coordorigin="5917,1810" coordsize="173,186" path="m6005,1810r-21,14l5962,1838r-22,12l5917,1861r62,134l6008,1981r28,-15l6063,1949r27,-18l6005,1810xe" fillcolor="#00bdcd" stroked="f">
              <v:path arrowok="t"/>
            </v:shape>
            <v:shape id="_x0000_s1209" style="position:absolute;left:5820;top:1861;width:159;height:178" coordorigin="5821,1861" coordsize="159,178" path="m5917,1861r-24,11l5870,1881r-25,8l5821,1896r38,143l5890,2030r30,-10l5950,2008r29,-13l5917,1861xe" fillcolor="#00bdcd" stroked="f">
              <v:path arrowok="t"/>
            </v:shape>
            <v:shape id="_x0000_s1208" style="position:absolute;left:5068;top:1666;width:187;height:183" coordorigin="5069,1667" coordsize="187,183" path="m5190,1667r-121,84l5088,1777r20,25l5129,1826r22,23l5255,1745r-17,-19l5221,1707r-16,-20l5190,1667xe" fillcolor="#00bdcd" stroked="f">
              <v:path arrowok="t"/>
            </v:shape>
            <v:shape id="_x0000_s1207" style="position:absolute;left:5151;top:1744;width:183;height:187" coordorigin="5151,1745" coordsize="183,187" path="m5255,1745r-104,104l5174,1871r24,21l5223,1912r26,19l5334,1810r-21,-15l5293,1779r-19,-17l5255,1745xe" fillcolor="#00bdcd" stroked="f">
              <v:path arrowok="t"/>
            </v:shape>
            <v:shape id="_x0000_s1206" style="position:absolute;left:5248;top:1810;width:173;height:186" coordorigin="5249,1810" coordsize="173,186" path="m5334,1810r-85,121l5275,1949r28,17l5331,1981r28,14l5422,1861r-23,-11l5377,1838r-22,-14l5334,1810xe" fillcolor="#00bdcd" stroked="f">
              <v:path arrowok="t"/>
            </v:shape>
            <v:shape id="_x0000_s1205" style="position:absolute;left:5359;top:1861;width:159;height:178" coordorigin="5359,1861" coordsize="159,178" path="m5422,1861r-63,134l5389,2008r29,12l5449,2030r31,9l5518,1896r-25,-7l5469,1881r-24,-9l5422,1861xe" fillcolor="#00bdcd" stroked="f">
              <v:path arrowok="t"/>
            </v:shape>
            <v:shape id="_x0000_s1204" style="position:absolute;left:4938;top:1382;width:165;height:139" coordorigin="4939,1382" coordsize="165,139" path="m5086,1382r-147,13l4942,1427r5,32l4954,1490r7,31l5104,1483r-6,-25l5093,1433r-4,-25l5086,1382xe" fillcolor="#00bdcd" stroked="f">
              <v:path arrowok="t"/>
            </v:shape>
            <v:shape id="_x0000_s1203" style="position:absolute;left:4961;top:1482;width:178;height:159" coordorigin="4961,1483" coordsize="178,159" path="m5104,1483r-143,38l4970,1552r10,30l4992,1612r13,29l5139,1578r-10,-23l5119,1531r-8,-24l5104,1483xe" fillcolor="#00bdcd" stroked="f">
              <v:path arrowok="t"/>
            </v:shape>
            <v:shape id="_x0000_s1202" style="position:absolute;left:5004;top:1578;width:186;height:173" coordorigin="5005,1578" coordsize="186,173" path="m5139,1578r-134,63l5019,1670r16,28l5051,1725r18,26l5190,1667r-14,-22l5163,1624r-13,-23l5139,1578xe" fillcolor="#00bdcd" stroked="f">
              <v:path arrowok="t"/>
            </v:shape>
            <v:shape id="_x0000_s1201" style="position:absolute;left:4936;top:1267;width:150;height:128" coordorigin="4936,1267" coordsize="150,128" path="m4939,1267r-1,16l4937,1299r-1,16l4936,1344r,3l4937,1363r1,16l4939,1395r147,-13l5085,1369r-1,-12l5084,1344r,-29l5084,1305r1,-12l5086,1280r-147,-13xe" fillcolor="#00bdcd" stroked="f">
              <v:path arrowok="t"/>
            </v:shape>
            <v:shape id="_x0000_s1200" style="position:absolute;left:5479;top:1896;width:139;height:165" coordorigin="5480,1896" coordsize="139,165" path="m5518,1896r-38,143l5510,2047r32,6l5573,2058r32,3l5618,1914r-25,-3l5567,1907r-25,-4l5518,1896xe" fillcolor="#00bdcd" stroked="f">
              <v:path arrowok="t"/>
            </v:shape>
            <v:shape id="_x0000_s1199" style="position:absolute;left:4938;top:1141;width:165;height:139" coordorigin="4939,1141" coordsize="165,139" path="m4961,1141r-7,31l4947,1203r-5,32l4939,1267r147,13l5089,1254r4,-25l5098,1204r6,-25l4961,1141xe" fillcolor="#00bdcd" stroked="f">
              <v:path arrowok="t"/>
            </v:shape>
            <v:shape id="_x0000_s1198" style="position:absolute;left:6234;top:1141;width:165;height:139" coordorigin="6235,1141" coordsize="165,139" path="m6378,1141r-143,38l6241,1204r5,25l6250,1254r2,26l6400,1267r-4,-32l6391,1203r-6,-31l6378,1141xe" fillcolor="#00bdcd" stroked="f">
              <v:path arrowok="t"/>
            </v:shape>
            <v:shape id="_x0000_s1197" style="position:absolute;left:6083;top:812;width:187;height:183" coordorigin="6083,813" coordsize="187,183" path="m6188,813l6083,917r18,19l6118,955r15,20l6149,995r121,-84l6251,885r-20,-25l6210,836r-22,-23xe" fillcolor="#00bdcd" stroked="f">
              <v:path arrowok="t"/>
            </v:shape>
            <v:shape id="_x0000_s1196" style="position:absolute;left:6004;top:730;width:183;height:187" coordorigin="6005,731" coordsize="183,187" path="m6090,731r-85,121l6026,867r19,16l6065,900r18,17l6188,813r-24,-22l6140,770r-25,-20l6090,731xe" fillcolor="#ed1d24" stroked="f">
              <v:path arrowok="t"/>
            </v:shape>
            <v:shape id="_x0000_s1195" style="position:absolute;left:5820;top:622;width:159;height:178" coordorigin="5821,623" coordsize="159,178" path="m5859,623r-38,142l5845,773r25,8l5893,790r24,11l5979,667r-29,-13l5920,642r-30,-10l5859,623xe" fillcolor="#ed1d24" stroked="f">
              <v:path arrowok="t"/>
            </v:shape>
            <v:shape id="_x0000_s1194" style="position:absolute;left:5720;top:600;width:139;height:165" coordorigin="5720,601" coordsize="139,165" path="m5733,601r-13,147l5746,751r25,4l5796,759r25,6l5859,623r-31,-8l5797,609r-32,-5l5733,601xe" fillcolor="#ed1d24" stroked="f">
              <v:path arrowok="t"/>
            </v:shape>
            <v:shape id="_x0000_s1193" style="position:absolute;left:6199;top:1021;width:178;height:159" coordorigin="6200,1021" coordsize="178,159" path="m6334,1021r-134,63l6210,1107r9,24l6228,1155r7,24l6378,1141r-9,-31l6358,1080r-11,-30l6334,1021xe" fillcolor="#00bdcd" stroked="f">
              <v:path arrowok="t"/>
            </v:shape>
            <v:shape id="_x0000_s1192" style="position:absolute;left:6148;top:910;width:186;height:173" coordorigin="6149,911" coordsize="186,173" path="m6270,911r-121,84l6163,1017r13,21l6188,1061r12,23l6334,1021r-15,-29l6304,964r-17,-27l6270,911xe" fillcolor="#00bdcd" stroked="f">
              <v:path arrowok="t"/>
            </v:shape>
            <v:shape id="_x0000_s1191" style="position:absolute;left:5916;top:666;width:173;height:186" coordorigin="5917,667" coordsize="173,186" path="m5979,667r-62,134l5940,812r22,12l5984,838r21,14l6090,731r-27,-18l6036,696r-28,-15l5979,667xe" fillcolor="#ed1d24" stroked="f">
              <v:path arrowok="t"/>
            </v:shape>
            <v:shape id="_x0000_s1190" style="position:absolute;left:5068;top:812;width:187;height:183" coordorigin="5069,813" coordsize="187,183" path="m5151,813r-22,23l5108,860r-20,25l5069,911r121,84l5205,975r16,-20l5238,936r17,-19l5151,813xe" fillcolor="#00bdcd" stroked="f">
              <v:path arrowok="t"/>
            </v:shape>
            <v:shape id="_x0000_s1189" style="position:absolute;left:5151;top:730;width:183;height:187" coordorigin="5151,731" coordsize="183,187" path="m5249,731r-26,19l5198,770r-24,21l5151,813r104,104l5274,900r19,-17l5313,867r21,-15l5249,731xe" fillcolor="#00bdcd" stroked="f">
              <v:path arrowok="t"/>
            </v:shape>
            <v:shape id="_x0000_s1188" style="position:absolute;left:5605;top:597;width:128;height:151" coordorigin="5605,598" coordsize="128,151" o:spt="100" adj="0,,0" path="m5669,598r-16,l5637,598r-16,1l5605,601r13,147l5631,747r13,-1l5656,746r13,l5721,746r12,-145l5717,599r-16,-1l5685,598r-16,xm5721,746r-52,l5682,746r13,l5708,747r12,1l5721,746xe" fillcolor="#00bdcd" stroked="f">
              <v:stroke joinstyle="round"/>
              <v:formulas/>
              <v:path arrowok="t" o:connecttype="segments"/>
            </v:shape>
            <v:shape id="_x0000_s1187" style="position:absolute;left:4961;top:1021;width:178;height:159" coordorigin="4961,1021" coordsize="178,159" path="m5005,1021r-13,29l4980,1080r-10,30l4961,1141r143,38l5111,1155r8,-24l5129,1107r10,-23l5005,1021xe" fillcolor="#00bdcd" stroked="f">
              <v:path arrowok="t"/>
            </v:shape>
            <v:shape id="_x0000_s1186" style="position:absolute;left:5004;top:910;width:186;height:173" coordorigin="5005,911" coordsize="186,173" path="m5069,911r-18,26l5035,964r-16,28l5005,1021r134,63l5150,1061r13,-23l5176,1017r14,-22l5069,911xe" fillcolor="#00bdcd" stroked="f">
              <v:path arrowok="t"/>
            </v:shape>
            <v:shape id="_x0000_s1185" style="position:absolute;left:5479;top:600;width:139;height:165" coordorigin="5480,601" coordsize="139,165" path="m5605,601r-32,3l5542,609r-32,6l5480,623r38,142l5542,759r25,-4l5593,751r25,-3l5605,601xe" fillcolor="#00bdcd" stroked="f">
              <v:path arrowok="t"/>
            </v:shape>
            <v:shape id="_x0000_s1184" style="position:absolute;left:5359;top:622;width:159;height:178" coordorigin="5359,623" coordsize="159,178" path="m5480,623r-31,9l5418,642r-29,12l5359,667r63,134l5445,790r24,-9l5493,773r25,-8l5480,623xe" fillcolor="#00bdcd" stroked="f">
              <v:path arrowok="t"/>
            </v:shape>
            <v:shape id="_x0000_s1183" style="position:absolute;left:5248;top:666;width:173;height:186" coordorigin="5249,667" coordsize="173,186" path="m5359,667r-28,14l5303,696r-28,17l5249,731r85,121l5355,838r22,-14l5399,812r23,-11l5359,667xe" fillcolor="#00bdcd" stroked="f">
              <v:path arrowok="t"/>
            </v:shape>
            <v:line id="_x0000_s1182" style="position:absolute" from="5755,667" to="5755,437" strokecolor="#ed1d24" strokeweight=".25pt"/>
            <v:shape id="_x0000_s1181" style="position:absolute;left:5735;top:419;width:38;height:38" coordorigin="5736,419" coordsize="38,38" path="m5765,419r-21,l5736,428r,20l5744,457r21,l5774,448r,-20l5765,419xe" fillcolor="#ed1d24" stroked="f">
              <v:path arrowok="t"/>
            </v:shape>
            <v:line id="_x0000_s1180" style="position:absolute" from="5747,1999" to="5747,2229" strokecolor="#00bdcd" strokeweight=".25pt"/>
            <v:shape id="_x0000_s1179" style="position:absolute;left:5728;top:2209;width:38;height:38" coordorigin="5728,2209" coordsize="38,38" path="m5758,2209r-21,l5728,2217r,21l5737,2247r21,l5766,2238r,-21l5758,2209xe" fillcolor="#00bdcd" stroked="f">
              <v:path arrowok="t"/>
            </v:shape>
            <v:shape id="_x0000_s1178" type="#_x0000_t202" style="position:absolute;left:5807;top:353;width:353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w w:val="95"/>
                        <w:sz w:val="14"/>
                      </w:rPr>
                      <w:t>13.9%</w:t>
                    </w:r>
                  </w:p>
                </w:txbxContent>
              </v:textbox>
            </v:shape>
            <v:shape id="_x0000_s1177" type="#_x0000_t202" style="position:absolute;left:5821;top:2133;width:256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14"/>
                      </w:rPr>
                      <w:t>86%</w:t>
                    </w:r>
                  </w:p>
                </w:txbxContent>
              </v:textbox>
            </v:shape>
            <w10:wrap type="topAndBottom" anchorx="page"/>
          </v:group>
        </w:pict>
      </w:r>
      <w:r>
        <w:pict>
          <v:group id="_x0000_s1132" style="position:absolute;margin-left:408.2pt;margin-top:17.65pt;width:73.35pt;height:97.25pt;z-index:-251428864;mso-wrap-distance-left:0;mso-wrap-distance-right:0;mso-position-horizontal-relative:page" coordorigin="8164,353" coordsize="1467,1945">
            <v:shape id="_x0000_s1175" style="position:absolute;left:9310;top:1666;width:187;height:183" coordorigin="9311,1667" coordsize="187,183" path="m9376,1667r-15,20l9345,1707r-16,19l9311,1745r104,104l9437,1826r21,-24l9478,1777r19,-26l9376,1667xe" fillcolor="#00bdcd" stroked="f">
              <v:path arrowok="t"/>
            </v:shape>
            <v:shape id="_x0000_s1174" style="position:absolute;left:9376;top:1578;width:186;height:173" coordorigin="9376,1578" coordsize="186,173" path="m9428,1578r-12,23l9404,1624r-13,21l9376,1667r121,84l9515,1725r17,-27l9547,1670r14,-29l9428,1578xe" fillcolor="#00bdcd" stroked="f">
              <v:path arrowok="t"/>
            </v:shape>
            <v:shape id="_x0000_s1173" style="position:absolute;left:9480;top:1267;width:150;height:128" coordorigin="9480,1267" coordsize="150,128" path="m9627,1267r-147,13l9481,1293r1,12l9482,1315r,29l9482,1357r-1,12l9480,1382r147,13l9629,1379r1,-16l9630,1347r,-3l9630,1315r,-16l9629,1283r-2,-16xe" fillcolor="#00bdcd" stroked="f">
              <v:path arrowok="t"/>
            </v:shape>
            <v:shape id="_x0000_s1172" style="position:absolute;left:9462;top:1382;width:165;height:139" coordorigin="9463,1382" coordsize="165,139" path="m9480,1382r-3,26l9474,1433r-5,25l9463,1483r142,38l9613,1490r6,-31l9624,1427r3,-32l9480,1382xe" fillcolor="#00bdcd" stroked="f">
              <v:path arrowok="t"/>
            </v:shape>
            <v:shape id="_x0000_s1171" style="position:absolute;left:9232;top:1744;width:183;height:187" coordorigin="9233,1745" coordsize="183,187" path="m9311,1745r-19,17l9273,1779r-20,16l9233,1810r84,121l9343,1912r25,-20l9392,1871r23,-22l9311,1745xe" fillcolor="#00bdcd" stroked="f">
              <v:path arrowok="t"/>
            </v:shape>
            <v:shape id="_x0000_s1170" style="position:absolute;left:9427;top:1482;width:178;height:159" coordorigin="9428,1483" coordsize="178,159" path="m9463,1483r-8,24l9447,1531r-9,24l9428,1578r133,63l9574,1612r12,-30l9596,1552r9,-31l9463,1483xe" fillcolor="#00bdcd" stroked="f">
              <v:path arrowok="t"/>
            </v:shape>
            <v:shape id="_x0000_s1169" style="position:absolute;left:8833;top:1914;width:128;height:151" coordorigin="8833,1914" coordsize="128,151" o:spt="100" adj="0,,0" path="m8846,1914r-13,147l8849,2063r16,l8881,2064r16,l8913,2064r16,-1l8945,2063r16,-2l8948,1916r-51,l8884,1916r-13,l8859,1915r-13,-1xm8948,1914r-13,1l8923,1916r-13,l8897,1916r51,l8948,1914xe" fillcolor="#00bdcd" stroked="f">
              <v:stroke joinstyle="round"/>
              <v:formulas/>
              <v:path arrowok="t" o:connecttype="segments"/>
            </v:shape>
            <v:shape id="_x0000_s1168" style="position:absolute;left:8948;top:1896;width:139;height:165" coordorigin="8948,1896" coordsize="139,165" path="m9049,1896r-25,7l8999,1907r-25,4l8948,1914r13,147l8993,2058r32,-5l9056,2047r31,-8l9049,1896xe" fillcolor="#00bdcd" stroked="f">
              <v:path arrowok="t"/>
            </v:shape>
            <v:shape id="_x0000_s1167" style="position:absolute;left:9144;top:1810;width:173;height:186" coordorigin="9144,1810" coordsize="173,186" path="m9233,1810r-21,14l9190,1838r-23,12l9144,1861r63,134l9236,1981r28,-15l9291,1949r26,-18l9233,1810xe" fillcolor="#00bdcd" stroked="f">
              <v:path arrowok="t"/>
            </v:shape>
            <v:shape id="_x0000_s1166" style="position:absolute;left:9048;top:1861;width:159;height:178" coordorigin="9049,1861" coordsize="159,178" path="m9144,1861r-23,11l9098,1881r-25,8l9049,1896r38,143l9118,2030r30,-10l9178,2008r29,-13l9144,1861xe" fillcolor="#00bdcd" stroked="f">
              <v:path arrowok="t"/>
            </v:shape>
            <v:shape id="_x0000_s1165" style="position:absolute;left:8296;top:1666;width:187;height:183" coordorigin="8297,1667" coordsize="187,183" path="m8418,1667r-121,84l8316,1777r20,25l8357,1826r22,23l8483,1745r-17,-19l8449,1707r-16,-20l8418,1667xe" fillcolor="#00bdcd" stroked="f">
              <v:path arrowok="t"/>
            </v:shape>
            <v:shape id="_x0000_s1164" style="position:absolute;left:8378;top:1744;width:183;height:187" coordorigin="8379,1745" coordsize="183,187" path="m8483,1745r-104,104l8402,1871r24,21l8451,1912r26,19l8561,1810r-20,-15l8521,1779r-19,-17l8483,1745xe" fillcolor="#00bdcd" stroked="f">
              <v:path arrowok="t"/>
            </v:shape>
            <v:shape id="_x0000_s1163" style="position:absolute;left:8476;top:1810;width:173;height:186" coordorigin="8477,1810" coordsize="173,186" path="m8561,1810r-84,121l8503,1949r27,17l8559,1981r28,14l8650,1861r-23,-11l8604,1838r-21,-14l8561,1810xe" fillcolor="#00bdcd" stroked="f">
              <v:path arrowok="t"/>
            </v:shape>
            <v:shape id="_x0000_s1162" style="position:absolute;left:8587;top:1861;width:159;height:178" coordorigin="8587,1861" coordsize="159,178" path="m8650,1861r-63,134l8616,2008r30,12l8676,2030r31,9l8746,1896r-25,-7l8697,1881r-24,-9l8650,1861xe" fillcolor="#00bdcd" stroked="f">
              <v:path arrowok="t"/>
            </v:shape>
            <v:shape id="_x0000_s1161" style="position:absolute;left:8166;top:1382;width:165;height:139" coordorigin="8167,1382" coordsize="165,139" path="m8314,1382r-147,13l8170,1427r5,32l8181,1490r8,31l8332,1483r-6,-25l8321,1433r-4,-25l8314,1382xe" fillcolor="#00bdcd" stroked="f">
              <v:path arrowok="t"/>
            </v:shape>
            <v:shape id="_x0000_s1160" style="position:absolute;left:8188;top:1482;width:178;height:159" coordorigin="8189,1483" coordsize="178,159" path="m8332,1483r-143,38l8198,1552r10,30l8220,1612r13,29l8367,1578r-11,-23l8347,1531r-8,-24l8332,1483xe" fillcolor="#00bdcd" stroked="f">
              <v:path arrowok="t"/>
            </v:shape>
            <v:shape id="_x0000_s1159" style="position:absolute;left:8232;top:1578;width:186;height:173" coordorigin="8233,1578" coordsize="186,173" path="m8367,1578r-134,63l8247,1670r15,28l8279,1725r18,26l8418,1667r-14,-22l8390,1624r-12,-23l8367,1578xe" fillcolor="#00bdcd" stroked="f">
              <v:path arrowok="t"/>
            </v:shape>
            <v:shape id="_x0000_s1158" style="position:absolute;left:8163;top:1267;width:150;height:128" coordorigin="8164,1267" coordsize="150,128" path="m8167,1267r-1,16l8165,1299r-1,16l8164,1344r,3l8165,1363r1,16l8167,1395r147,-13l8313,1369r-1,-12l8312,1344r,-29l8312,1305r1,-12l8314,1280r-147,-13xe" fillcolor="#00bdcd" stroked="f">
              <v:path arrowok="t"/>
            </v:shape>
            <v:shape id="_x0000_s1157" style="position:absolute;left:8707;top:1896;width:139;height:165" coordorigin="8707,1896" coordsize="139,165" path="m8746,1896r-39,143l8738,2047r31,6l8801,2058r32,3l8846,1914r-26,-3l8795,1907r-25,-4l8746,1896xe" fillcolor="#00bdcd" stroked="f">
              <v:path arrowok="t"/>
            </v:shape>
            <v:shape id="_x0000_s1156" style="position:absolute;left:8166;top:1141;width:165;height:139" coordorigin="8167,1141" coordsize="165,139" path="m8189,1141r-8,31l8175,1203r-5,32l8167,1267r147,13l8317,1254r4,-25l8326,1204r6,-25l8189,1141xe" fillcolor="#00bdcd" stroked="f">
              <v:path arrowok="t"/>
            </v:shape>
            <v:shape id="_x0000_s1155" style="position:absolute;left:9462;top:1141;width:165;height:139" coordorigin="9463,1141" coordsize="165,139" path="m9605,1141r-142,38l9469,1204r5,25l9477,1254r3,26l9627,1267r-3,-32l9619,1203r-6,-31l9605,1141xe" fillcolor="#00bdcd" stroked="f">
              <v:path arrowok="t"/>
            </v:shape>
            <v:shape id="_x0000_s1154" style="position:absolute;left:9310;top:812;width:187;height:183" coordorigin="9311,813" coordsize="187,183" path="m9415,813l9311,917r18,19l9345,955r16,20l9376,995r121,-84l9478,885r-20,-25l9437,836r-22,-23xe" fillcolor="#00bdcd" stroked="f">
              <v:path arrowok="t"/>
            </v:shape>
            <v:shape id="_x0000_s1153" style="position:absolute;left:9232;top:730;width:183;height:187" coordorigin="9233,731" coordsize="183,187" path="m9317,731r-84,121l9253,867r20,16l9292,900r19,17l9415,813r-23,-22l9368,770r-25,-20l9317,731xe" fillcolor="#00bdcd" stroked="f">
              <v:path arrowok="t"/>
            </v:shape>
            <v:shape id="_x0000_s1152" style="position:absolute;left:9048;top:622;width:159;height:178" coordorigin="9049,623" coordsize="159,178" path="m9087,623r-38,142l9073,773r25,8l9121,790r23,11l9207,667r-29,-13l9148,642r-30,-10l9087,623xe" fillcolor="#00bdcd" stroked="f">
              <v:path arrowok="t"/>
            </v:shape>
            <v:shape id="_x0000_s1151" style="position:absolute;left:9427;top:1021;width:178;height:159" coordorigin="9428,1021" coordsize="178,159" path="m9561,1021r-133,63l9438,1107r9,24l9455,1155r8,24l9605,1141r-9,-31l9586,1080r-12,-30l9561,1021xe" fillcolor="#00bdcd" stroked="f">
              <v:path arrowok="t"/>
            </v:shape>
            <v:shape id="_x0000_s1150" style="position:absolute;left:9376;top:910;width:186;height:173" coordorigin="9376,911" coordsize="186,173" path="m9497,911r-121,84l9391,1017r13,21l9416,1061r12,23l9561,1021r-14,-29l9532,964r-17,-27l9497,911xe" fillcolor="#00bdcd" stroked="f">
              <v:path arrowok="t"/>
            </v:shape>
            <v:shape id="_x0000_s1149" style="position:absolute;left:9144;top:666;width:173;height:186" coordorigin="9144,667" coordsize="173,186" path="m9207,667r-63,134l9167,812r23,12l9212,838r21,14l9317,731r-26,-18l9264,696r-28,-15l9207,667xe" fillcolor="#00bdcd" stroked="f">
              <v:path arrowok="t"/>
            </v:shape>
            <v:shape id="_x0000_s1148" style="position:absolute;left:8296;top:812;width:187;height:183" coordorigin="8297,813" coordsize="187,183" path="m8379,813r-22,23l8336,860r-20,25l8297,911r121,84l8433,975r16,-20l8466,936r17,-19l8379,813xe" fillcolor="#00bdcd" stroked="f">
              <v:path arrowok="t"/>
            </v:shape>
            <v:shape id="_x0000_s1147" style="position:absolute;left:8378;top:730;width:183;height:187" coordorigin="8379,731" coordsize="183,187" path="m8477,731r-26,19l8426,770r-24,21l8379,813r104,104l8502,900r19,-17l8541,867r20,-15l8477,731xe" fillcolor="#00bdcd" stroked="f">
              <v:path arrowok="t"/>
            </v:shape>
            <v:shape id="_x0000_s1146" style="position:absolute;left:8833;top:597;width:128;height:151" coordorigin="8833,598" coordsize="128,151" o:spt="100" adj="0,,0" path="m8897,598r-16,l8865,598r-16,1l8833,601r13,147l8859,747r12,-1l8884,746r13,l8948,746r13,-145l8945,599r-16,-1l8913,598r-16,xm8948,746r-51,l8910,746r13,l8935,747r13,1l8948,746xe" fillcolor="#00bdcd" stroked="f">
              <v:stroke joinstyle="round"/>
              <v:formulas/>
              <v:path arrowok="t" o:connecttype="segments"/>
            </v:shape>
            <v:shape id="_x0000_s1145" style="position:absolute;left:8188;top:1021;width:178;height:159" coordorigin="8189,1021" coordsize="178,159" path="m8233,1021r-13,29l8208,1080r-10,30l8189,1141r143,38l8339,1155r8,-24l8356,1107r11,-23l8233,1021xe" fillcolor="#00bdcd" stroked="f">
              <v:path arrowok="t"/>
            </v:shape>
            <v:shape id="_x0000_s1144" style="position:absolute;left:8232;top:910;width:186;height:173" coordorigin="8233,911" coordsize="186,173" path="m8297,911r-18,26l8262,964r-15,28l8233,1021r134,63l8378,1061r12,-23l8404,1017r14,-22l8297,911xe" fillcolor="#00bdcd" stroked="f">
              <v:path arrowok="t"/>
            </v:shape>
            <v:shape id="_x0000_s1143" style="position:absolute;left:8707;top:600;width:139;height:165" coordorigin="8707,601" coordsize="139,165" path="m8833,601r-32,3l8769,609r-31,6l8707,623r39,142l8770,759r25,-4l8820,751r26,-3l8833,601xe" fillcolor="#00bdcd" stroked="f">
              <v:path arrowok="t"/>
            </v:shape>
            <v:shape id="_x0000_s1142" style="position:absolute;left:8587;top:622;width:159;height:178" coordorigin="8587,623" coordsize="159,178" path="m8707,623r-31,9l8646,642r-30,12l8587,667r63,134l8673,790r24,-9l8721,773r25,-8l8707,623xe" fillcolor="#00bdcd" stroked="f">
              <v:path arrowok="t"/>
            </v:shape>
            <v:shape id="_x0000_s1141" style="position:absolute;left:8476;top:666;width:173;height:186" coordorigin="8477,667" coordsize="173,186" path="m8587,667r-28,14l8530,696r-27,17l8477,731r84,121l8583,838r21,-14l8627,812r23,-11l8587,667xe" fillcolor="#00bdcd" stroked="f">
              <v:path arrowok="t"/>
            </v:shape>
            <v:shape id="_x0000_s1140" style="position:absolute;left:9001;top:609;width:86;height:157" coordorigin="9002,609" coordsize="86,157" path="m9026,609r-24,146l9014,757r11,3l9037,763r12,2l9087,623r-15,-4l9056,615r-15,-3l9026,609xe" fillcolor="#00bdcd" stroked="f">
              <v:path arrowok="t"/>
            </v:shape>
            <v:shape id="_x0000_s1139" style="position:absolute;left:8948;top:600;width:78;height:155" coordorigin="8948,601" coordsize="78,155" path="m8961,601r-13,147l8962,749r13,2l8989,753r13,2l9026,609r-16,-2l8994,604r-17,-2l8961,601xe" fillcolor="#ed1d24" stroked="f">
              <v:path arrowok="t"/>
            </v:shape>
            <v:line id="_x0000_s1138" style="position:absolute" from="8981,667" to="8981,437" strokecolor="#ed1d24" strokeweight=".25pt"/>
            <v:shape id="_x0000_s1137" style="position:absolute;left:8962;top:419;width:38;height:38" coordorigin="8962,419" coordsize="38,38" path="m8991,419r-20,l8962,428r,20l8971,457r20,l9000,448r,-20l8991,419xe" fillcolor="#ed1d24" stroked="f">
              <v:path arrowok="t"/>
            </v:shape>
            <v:line id="_x0000_s1136" style="position:absolute" from="8981,1999" to="8981,2229" strokecolor="#00bdcd" strokeweight=".25pt"/>
            <v:shape id="_x0000_s1135" style="position:absolute;left:8962;top:2209;width:38;height:38" coordorigin="8962,2209" coordsize="38,38" path="m8991,2209r-20,l8962,2217r,21l8971,2247r20,l9000,2238r,-21l8991,2209xe" fillcolor="#00bdcd" stroked="f">
              <v:path arrowok="t"/>
            </v:shape>
            <v:shape id="_x0000_s1134" type="#_x0000_t202" style="position:absolute;left:9056;top:353;width:187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14"/>
                      </w:rPr>
                      <w:t>2%</w:t>
                    </w:r>
                  </w:p>
                </w:txbxContent>
              </v:textbox>
            </v:shape>
            <v:shape id="_x0000_s1133" type="#_x0000_t202" style="position:absolute;left:9069;top:2133;width:256;height:165" filled="f" stroked="f">
              <v:textbox inset="0,0,0,0">
                <w:txbxContent>
                  <w:p w:rsidR="00CE62C5" w:rsidRDefault="00280DE0">
                    <w:pPr>
                      <w:spacing w:line="161" w:lineRule="exact"/>
                      <w:rPr>
                        <w:rFonts w:ascii="Calibri"/>
                        <w:b/>
                        <w:sz w:val="14"/>
                      </w:rPr>
                    </w:pPr>
                    <w:r>
                      <w:rPr>
                        <w:rFonts w:ascii="Calibri"/>
                        <w:b/>
                        <w:color w:val="58595B"/>
                        <w:sz w:val="14"/>
                      </w:rPr>
                      <w:t>98%</w:t>
                    </w:r>
                  </w:p>
                </w:txbxContent>
              </v:textbox>
            </v:shape>
            <w10:wrap type="topAndBottom" anchorx="page"/>
          </v:group>
        </w:pict>
      </w:r>
    </w:p>
    <w:p w:rsidR="00CE62C5" w:rsidRDefault="00CE62C5">
      <w:pPr>
        <w:pStyle w:val="BodyText"/>
        <w:spacing w:before="6"/>
        <w:rPr>
          <w:rFonts w:ascii="Calibri"/>
          <w:sz w:val="6"/>
        </w:rPr>
      </w:pPr>
    </w:p>
    <w:p w:rsidR="00CE62C5" w:rsidRDefault="00280DE0">
      <w:pPr>
        <w:tabs>
          <w:tab w:val="left" w:pos="4444"/>
          <w:tab w:val="left" w:pos="7600"/>
        </w:tabs>
        <w:spacing w:before="89"/>
        <w:ind w:left="857"/>
        <w:rPr>
          <w:rFonts w:ascii="Calibri"/>
          <w:sz w:val="18"/>
        </w:rPr>
      </w:pPr>
      <w:r>
        <w:rPr>
          <w:rFonts w:ascii="Calibri"/>
          <w:color w:val="58595B"/>
          <w:sz w:val="18"/>
        </w:rPr>
        <w:t>All</w:t>
      </w:r>
      <w:r>
        <w:rPr>
          <w:rFonts w:ascii="Calibri"/>
          <w:color w:val="58595B"/>
          <w:spacing w:val="-17"/>
          <w:sz w:val="18"/>
        </w:rPr>
        <w:t xml:space="preserve"> </w:t>
      </w:r>
      <w:r>
        <w:rPr>
          <w:rFonts w:ascii="Calibri"/>
          <w:color w:val="58595B"/>
          <w:sz w:val="18"/>
        </w:rPr>
        <w:t>Respondents</w:t>
      </w:r>
      <w:r>
        <w:rPr>
          <w:rFonts w:ascii="Calibri"/>
          <w:color w:val="58595B"/>
          <w:sz w:val="18"/>
        </w:rPr>
        <w:tab/>
        <w:t>Males</w:t>
      </w:r>
      <w:r>
        <w:rPr>
          <w:rFonts w:ascii="Calibri"/>
          <w:color w:val="58595B"/>
          <w:sz w:val="18"/>
        </w:rPr>
        <w:tab/>
        <w:t>Females</w:t>
      </w:r>
    </w:p>
    <w:p w:rsidR="00CE62C5" w:rsidRDefault="00CE62C5">
      <w:pPr>
        <w:pStyle w:val="BodyText"/>
        <w:spacing w:before="11"/>
        <w:rPr>
          <w:rFonts w:ascii="Calibri"/>
          <w:sz w:val="21"/>
        </w:rPr>
      </w:pPr>
    </w:p>
    <w:p w:rsidR="00CE62C5" w:rsidRDefault="00280DE0">
      <w:pPr>
        <w:spacing w:before="88" w:line="343" w:lineRule="auto"/>
        <w:ind w:left="7764" w:right="711"/>
        <w:rPr>
          <w:rFonts w:ascii="Calibri"/>
          <w:sz w:val="18"/>
        </w:rPr>
      </w:pPr>
      <w:r>
        <w:pict>
          <v:rect id="_x0000_s1131" style="position:absolute;left:0;text-align:left;margin-left:432.55pt;margin-top:6.95pt;width:4.7pt;height:4.7pt;z-index:251888640;mso-position-horizontal-relative:page" fillcolor="#00bdcd" stroked="f">
            <w10:wrap anchorx="page"/>
          </v:rect>
        </w:pict>
      </w:r>
      <w:r>
        <w:pict>
          <v:rect id="_x0000_s1130" style="position:absolute;left:0;text-align:left;margin-left:432.55pt;margin-top:23.5pt;width:4.7pt;height:4.7pt;z-index:251889664;mso-position-horizontal-relative:page" fillcolor="#ed1d24" stroked="f">
            <w10:wrap anchorx="page"/>
          </v:rect>
        </w:pict>
      </w:r>
      <w:r>
        <w:rPr>
          <w:rFonts w:ascii="Calibri"/>
          <w:color w:val="58595B"/>
          <w:sz w:val="18"/>
        </w:rPr>
        <w:t>Non Daily Smokers Daily Smokers</w:t>
      </w:r>
    </w:p>
    <w:p w:rsidR="00CE62C5" w:rsidRDefault="00280DE0">
      <w:pPr>
        <w:pStyle w:val="BodyText"/>
        <w:spacing w:before="173" w:line="208" w:lineRule="auto"/>
        <w:ind w:left="113" w:right="439"/>
      </w:pP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table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above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illustrates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gender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distribution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current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smokers.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higher </w:t>
      </w:r>
      <w:r>
        <w:rPr>
          <w:color w:val="414042"/>
          <w:w w:val="85"/>
        </w:rPr>
        <w:t>number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smokers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18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46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group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smokers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exceeded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female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 xml:space="preserve">smokers.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graph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above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illustrates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distribution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daily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smokers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non-daily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smokers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total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non-d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</w:p>
    <w:p w:rsidR="00CE62C5" w:rsidRDefault="00280DE0">
      <w:pPr>
        <w:pStyle w:val="BodyText"/>
        <w:spacing w:before="219" w:after="32"/>
        <w:ind w:left="113"/>
      </w:pPr>
      <w:r>
        <w:rPr>
          <w:color w:val="DA1A32"/>
          <w:w w:val="95"/>
        </w:rPr>
        <w:t>Table 22: Distribution of the type of tobacco smoked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381"/>
        <w:gridCol w:w="1587"/>
        <w:gridCol w:w="1247"/>
        <w:gridCol w:w="1247"/>
        <w:gridCol w:w="1247"/>
        <w:gridCol w:w="1360"/>
      </w:tblGrid>
      <w:tr w:rsidR="00CE62C5">
        <w:trPr>
          <w:trHeight w:val="500"/>
        </w:trPr>
        <w:tc>
          <w:tcPr>
            <w:tcW w:w="9069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302"/>
                <w:tab w:val="left" w:pos="5601"/>
                <w:tab w:val="left" w:pos="6627"/>
                <w:tab w:val="left" w:pos="7841"/>
              </w:tabs>
              <w:spacing w:before="145" w:line="105" w:lineRule="auto"/>
              <w:ind w:left="2735" w:right="122" w:hanging="22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7"/>
                <w:sz w:val="24"/>
              </w:rPr>
              <w:t>Manufactured</w:t>
            </w:r>
            <w:r>
              <w:rPr>
                <w:rFonts w:ascii="Calibri"/>
                <w:color w:val="FFFFFF"/>
                <w:position w:val="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Shisha</w:t>
            </w:r>
            <w:r>
              <w:rPr>
                <w:rFonts w:ascii="Calibri"/>
                <w:color w:val="FFFFFF"/>
                <w:sz w:val="24"/>
              </w:rPr>
              <w:tab/>
              <w:t>Cigar</w:t>
            </w:r>
            <w:r>
              <w:rPr>
                <w:rFonts w:ascii="Calibri"/>
                <w:color w:val="FFFFFF"/>
                <w:sz w:val="24"/>
              </w:rPr>
              <w:tab/>
              <w:t>Medwakh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4"/>
                <w:w w:val="95"/>
                <w:sz w:val="24"/>
              </w:rPr>
              <w:t xml:space="preserve">E-Cigarettes </w:t>
            </w:r>
            <w:r>
              <w:rPr>
                <w:rFonts w:ascii="Calibri"/>
                <w:color w:val="FFFFFF"/>
                <w:sz w:val="24"/>
              </w:rPr>
              <w:t>cigarettes</w:t>
            </w:r>
          </w:p>
        </w:tc>
      </w:tr>
      <w:tr w:rsidR="00CE62C5">
        <w:trPr>
          <w:trHeight w:val="394"/>
        </w:trPr>
        <w:tc>
          <w:tcPr>
            <w:tcW w:w="2381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current smokers</w:t>
            </w:r>
          </w:p>
        </w:tc>
        <w:tc>
          <w:tcPr>
            <w:tcW w:w="158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427" w:right="42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528</w:t>
            </w:r>
          </w:p>
        </w:tc>
        <w:tc>
          <w:tcPr>
            <w:tcW w:w="124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41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</w:t>
            </w:r>
          </w:p>
        </w:tc>
        <w:tc>
          <w:tcPr>
            <w:tcW w:w="124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124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42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1360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314" w:right="3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</w:tcPr>
          <w:p w:rsidR="00CE62C5" w:rsidRDefault="00280DE0">
            <w:pPr>
              <w:pStyle w:val="TableParagraph"/>
              <w:spacing w:before="64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4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4"/>
              <w:ind w:left="42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4"/>
              <w:ind w:left="42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360" w:type="dxa"/>
          </w:tcPr>
          <w:p w:rsidR="00CE62C5" w:rsidRDefault="00280DE0">
            <w:pPr>
              <w:pStyle w:val="TableParagraph"/>
              <w:spacing w:before="64"/>
              <w:ind w:left="315" w:right="3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238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27" w:right="42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2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5" w:right="3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12.6%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2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57.3%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5" w:right="3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381"/>
        <w:gridCol w:w="1587"/>
        <w:gridCol w:w="1247"/>
        <w:gridCol w:w="1247"/>
        <w:gridCol w:w="1247"/>
        <w:gridCol w:w="1360"/>
      </w:tblGrid>
      <w:tr w:rsidR="00CE62C5">
        <w:trPr>
          <w:trHeight w:val="391"/>
        </w:trPr>
        <w:tc>
          <w:tcPr>
            <w:tcW w:w="2381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1587" w:type="dxa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204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1360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38.7%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43.8%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26.7%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2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23.3%</w:t>
            </w:r>
          </w:p>
        </w:tc>
        <w:tc>
          <w:tcPr>
            <w:tcW w:w="1360" w:type="dxa"/>
          </w:tcPr>
          <w:p w:rsidR="00CE62C5" w:rsidRDefault="00280DE0">
            <w:pPr>
              <w:pStyle w:val="TableParagraph"/>
              <w:spacing w:before="60"/>
              <w:ind w:right="41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27.2%</w:t>
            </w:r>
          </w:p>
        </w:tc>
      </w:tr>
      <w:tr w:rsidR="00CE62C5">
        <w:trPr>
          <w:trHeight w:val="391"/>
        </w:trPr>
        <w:tc>
          <w:tcPr>
            <w:tcW w:w="238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29.0%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33.9%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8.8%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41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27.9%</w:t>
            </w:r>
          </w:p>
        </w:tc>
      </w:tr>
      <w:tr w:rsidR="00CE62C5">
        <w:trPr>
          <w:trHeight w:val="391"/>
        </w:trPr>
        <w:tc>
          <w:tcPr>
            <w:tcW w:w="238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60 Years</w:t>
            </w: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14.7%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8.4%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59.1%</w:t>
            </w:r>
          </w:p>
        </w:tc>
        <w:tc>
          <w:tcPr>
            <w:tcW w:w="124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1360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46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</w:tr>
      <w:tr w:rsidR="00CE62C5">
        <w:trPr>
          <w:trHeight w:val="391"/>
        </w:trPr>
        <w:tc>
          <w:tcPr>
            <w:tcW w:w="2381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1587" w:type="dxa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360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91"/>
        </w:trPr>
        <w:tc>
          <w:tcPr>
            <w:tcW w:w="238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587" w:type="dxa"/>
          </w:tcPr>
          <w:p w:rsidR="00CE62C5" w:rsidRDefault="00280DE0">
            <w:pPr>
              <w:pStyle w:val="TableParagraph"/>
              <w:spacing w:before="60"/>
              <w:ind w:left="427" w:right="42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1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1247" w:type="dxa"/>
          </w:tcPr>
          <w:p w:rsidR="00CE62C5" w:rsidRDefault="00280DE0">
            <w:pPr>
              <w:pStyle w:val="TableParagraph"/>
              <w:spacing w:before="60"/>
              <w:ind w:left="42" w:right="3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4.7%</w:t>
            </w:r>
          </w:p>
        </w:tc>
        <w:tc>
          <w:tcPr>
            <w:tcW w:w="1360" w:type="dxa"/>
          </w:tcPr>
          <w:p w:rsidR="00CE62C5" w:rsidRDefault="00280DE0">
            <w:pPr>
              <w:pStyle w:val="TableParagraph"/>
              <w:spacing w:before="60"/>
              <w:ind w:right="46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</w:tr>
    </w:tbl>
    <w:p w:rsidR="00CE62C5" w:rsidRDefault="00280DE0">
      <w:pPr>
        <w:pStyle w:val="BodyText"/>
        <w:spacing w:before="8"/>
        <w:rPr>
          <w:sz w:val="10"/>
        </w:rPr>
      </w:pPr>
      <w:r>
        <w:pict>
          <v:shape id="_x0000_s1129" type="#_x0000_t202" style="position:absolute;margin-left:546.65pt;margin-top:642.75pt;width:11.15pt;height:140.65pt;z-index:25189068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pStyle w:val="BodyText"/>
        <w:spacing w:before="101" w:line="225" w:lineRule="auto"/>
        <w:ind w:left="680" w:right="111"/>
        <w:jc w:val="both"/>
      </w:pPr>
      <w:r>
        <w:rPr>
          <w:color w:val="414042"/>
          <w:w w:val="90"/>
        </w:rPr>
        <w:t>Of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747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current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smokers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responded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question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“what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form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tobacco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spacing w:val="-3"/>
          <w:w w:val="90"/>
        </w:rPr>
        <w:t xml:space="preserve">consumed”, </w:t>
      </w:r>
      <w:r>
        <w:rPr>
          <w:color w:val="414042"/>
          <w:w w:val="90"/>
        </w:rPr>
        <w:t>we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tabulated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responses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common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form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tobacco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consumed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against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age- </w:t>
      </w:r>
      <w:r>
        <w:rPr>
          <w:color w:val="414042"/>
          <w:w w:val="85"/>
        </w:rPr>
        <w:t>groups.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can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seen,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most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common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form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smoked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tobacco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use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form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 xml:space="preserve">manufactured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1"/>
          <w:w w:val="61"/>
        </w:rPr>
        <w:t>S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  <w:spacing w:val="-23"/>
        </w:rPr>
        <w:t xml:space="preserve"> 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e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90"/>
        </w:rPr>
        <w:t>w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kh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w w:val="75"/>
        </w:rPr>
        <w:t>E-</w:t>
      </w:r>
      <w:r>
        <w:rPr>
          <w:color w:val="414042"/>
          <w:spacing w:val="-2"/>
          <w:w w:val="75"/>
        </w:rPr>
        <w:t>C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3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-1"/>
          <w:w w:val="91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3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 form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tobacco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common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younger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age-groups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18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46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years.</w:t>
      </w:r>
    </w:p>
    <w:p w:rsidR="00CE62C5" w:rsidRDefault="00280DE0">
      <w:pPr>
        <w:pStyle w:val="BodyText"/>
        <w:spacing w:before="217" w:after="32"/>
        <w:ind w:left="680"/>
        <w:jc w:val="both"/>
      </w:pPr>
      <w:r>
        <w:rPr>
          <w:color w:val="DA1A32"/>
          <w:spacing w:val="-4"/>
          <w:w w:val="95"/>
        </w:rPr>
        <w:t>Table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23: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Distribution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of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the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exposure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to</w:t>
      </w:r>
      <w:r>
        <w:rPr>
          <w:color w:val="DA1A32"/>
          <w:spacing w:val="-39"/>
          <w:w w:val="95"/>
        </w:rPr>
        <w:t xml:space="preserve"> </w:t>
      </w:r>
      <w:r>
        <w:rPr>
          <w:color w:val="DA1A32"/>
          <w:w w:val="95"/>
        </w:rPr>
        <w:t>second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hand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smoke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at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home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during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the</w:t>
      </w:r>
      <w:r>
        <w:rPr>
          <w:color w:val="DA1A32"/>
          <w:spacing w:val="-39"/>
          <w:w w:val="95"/>
        </w:rPr>
        <w:t xml:space="preserve"> </w:t>
      </w:r>
      <w:r>
        <w:rPr>
          <w:color w:val="DA1A32"/>
          <w:w w:val="95"/>
        </w:rPr>
        <w:t>last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30</w:t>
      </w:r>
      <w:r>
        <w:rPr>
          <w:color w:val="DA1A32"/>
          <w:spacing w:val="-40"/>
          <w:w w:val="95"/>
        </w:rPr>
        <w:t xml:space="preserve"> </w:t>
      </w:r>
      <w:r>
        <w:rPr>
          <w:color w:val="DA1A32"/>
          <w:w w:val="95"/>
        </w:rPr>
        <w:t>days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3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22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1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227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6.2%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4.6%</w:t>
            </w:r>
          </w:p>
        </w:tc>
      </w:tr>
      <w:tr w:rsidR="00CE62C5">
        <w:trPr>
          <w:trHeight w:val="420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7682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496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516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3350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3321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91.7%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93.7%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95.4%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681" w:right="212"/>
        <w:jc w:val="both"/>
      </w:pPr>
      <w:r>
        <w:rPr>
          <w:color w:val="414042"/>
          <w:w w:val="85"/>
        </w:rPr>
        <w:t>Males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subjected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second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hand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smoking.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Overall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6.2%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respondent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exposed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to </w:t>
      </w:r>
      <w:r>
        <w:rPr>
          <w:color w:val="414042"/>
          <w:w w:val="95"/>
        </w:rPr>
        <w:t>second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hand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smoke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at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home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during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last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30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days.</w:t>
      </w:r>
    </w:p>
    <w:p w:rsidR="00CE62C5" w:rsidRDefault="00280DE0">
      <w:pPr>
        <w:pStyle w:val="BodyText"/>
        <w:spacing w:before="215" w:after="33"/>
        <w:ind w:left="681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24: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exposure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to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second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hand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smoke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at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workplaces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during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last</w:t>
      </w:r>
      <w:r>
        <w:rPr>
          <w:color w:val="DA1A32"/>
          <w:spacing w:val="-33"/>
          <w:w w:val="90"/>
        </w:rPr>
        <w:t xml:space="preserve"> </w:t>
      </w:r>
      <w:r>
        <w:rPr>
          <w:color w:val="DA1A32"/>
          <w:w w:val="90"/>
        </w:rPr>
        <w:t>30</w:t>
      </w:r>
      <w:r>
        <w:rPr>
          <w:color w:val="DA1A32"/>
          <w:spacing w:val="-32"/>
          <w:w w:val="90"/>
        </w:rPr>
        <w:t xml:space="preserve"> </w:t>
      </w:r>
      <w:r>
        <w:rPr>
          <w:color w:val="DA1A32"/>
          <w:w w:val="90"/>
        </w:rPr>
        <w:t>days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3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51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48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132</w:t>
            </w:r>
          </w:p>
        </w:tc>
      </w:tr>
      <w:tr w:rsidR="00CE62C5">
        <w:trPr>
          <w:trHeight w:val="448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5.4%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</w:tr>
      <w:tr w:rsidR="00CE62C5">
        <w:trPr>
          <w:trHeight w:val="448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7464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513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517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3198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3236</w:t>
            </w:r>
          </w:p>
        </w:tc>
      </w:tr>
      <w:tr w:rsidR="00CE62C5">
        <w:trPr>
          <w:trHeight w:val="448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91.2%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90.6%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89.4%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3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92.9%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Don't work in a closed area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5.4%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1" w:line="225" w:lineRule="auto"/>
        <w:ind w:left="113" w:right="677"/>
        <w:jc w:val="both"/>
      </w:pPr>
      <w:r>
        <w:rPr>
          <w:color w:val="414042"/>
          <w:spacing w:val="3"/>
          <w:w w:val="91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15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5"/>
        </w:rPr>
        <w:t xml:space="preserve"> </w:t>
      </w:r>
      <w:r>
        <w:rPr>
          <w:color w:val="414042"/>
          <w:w w:val="73"/>
        </w:rPr>
        <w:t>5.4%</w:t>
      </w:r>
      <w:r>
        <w:rPr>
          <w:color w:val="414042"/>
          <w:spacing w:val="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15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1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5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 xml:space="preserve">o </w:t>
      </w:r>
      <w:r>
        <w:rPr>
          <w:color w:val="414042"/>
          <w:w w:val="85"/>
        </w:rPr>
        <w:t>second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hand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smoking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work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place,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which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shows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passive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smoking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2"/>
          <w:w w:val="85"/>
        </w:rPr>
        <w:t>may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not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major </w:t>
      </w:r>
      <w:r>
        <w:rPr>
          <w:color w:val="414042"/>
          <w:w w:val="95"/>
        </w:rPr>
        <w:t>public health problem in</w:t>
      </w:r>
      <w:r>
        <w:rPr>
          <w:color w:val="414042"/>
          <w:spacing w:val="-2"/>
          <w:w w:val="95"/>
        </w:rPr>
        <w:t xml:space="preserve"> </w:t>
      </w:r>
      <w:r>
        <w:rPr>
          <w:color w:val="414042"/>
          <w:w w:val="95"/>
        </w:rPr>
        <w:t>UAE.</w:t>
      </w:r>
    </w:p>
    <w:p w:rsidR="00CE62C5" w:rsidRDefault="00280DE0">
      <w:pPr>
        <w:pStyle w:val="BodyText"/>
        <w:spacing w:before="16" w:after="30"/>
        <w:ind w:left="113"/>
        <w:jc w:val="both"/>
      </w:pPr>
      <w:r>
        <w:rPr>
          <w:color w:val="DA1A32"/>
          <w:w w:val="90"/>
        </w:rPr>
        <w:t>Table 25: Tobacco Economics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361"/>
        <w:gridCol w:w="2704"/>
      </w:tblGrid>
      <w:tr w:rsidR="00CE62C5">
        <w:trPr>
          <w:trHeight w:val="448"/>
        </w:trPr>
        <w:tc>
          <w:tcPr>
            <w:tcW w:w="636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Average amount spent on 20 manufactured cigarettes [AED]</w:t>
            </w:r>
          </w:p>
        </w:tc>
        <w:tc>
          <w:tcPr>
            <w:tcW w:w="270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61" w:right="1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AED 60.1</w:t>
            </w:r>
          </w:p>
        </w:tc>
      </w:tr>
      <w:tr w:rsidR="00CE62C5">
        <w:trPr>
          <w:trHeight w:val="448"/>
        </w:trPr>
        <w:tc>
          <w:tcPr>
            <w:tcW w:w="636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270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61" w:right="155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Range (43.7 to 76.6)</w:t>
            </w:r>
          </w:p>
        </w:tc>
      </w:tr>
      <w:tr w:rsidR="00CE62C5">
        <w:trPr>
          <w:trHeight w:val="448"/>
        </w:trPr>
        <w:tc>
          <w:tcPr>
            <w:tcW w:w="6361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Average monthly expenditure on manufactured cigarettes [AED]</w:t>
            </w:r>
          </w:p>
        </w:tc>
        <w:tc>
          <w:tcPr>
            <w:tcW w:w="2704" w:type="dxa"/>
          </w:tcPr>
          <w:p w:rsidR="00CE62C5" w:rsidRDefault="00280DE0">
            <w:pPr>
              <w:pStyle w:val="TableParagraph"/>
              <w:spacing w:before="93"/>
              <w:ind w:left="161" w:right="1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AED 882.8</w:t>
            </w:r>
          </w:p>
        </w:tc>
      </w:tr>
      <w:tr w:rsidR="00CE62C5">
        <w:trPr>
          <w:trHeight w:val="448"/>
        </w:trPr>
        <w:tc>
          <w:tcPr>
            <w:tcW w:w="636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2704" w:type="dxa"/>
          </w:tcPr>
          <w:p w:rsidR="00CE62C5" w:rsidRDefault="00280DE0">
            <w:pPr>
              <w:pStyle w:val="TableParagraph"/>
              <w:spacing w:before="93"/>
              <w:ind w:left="161" w:right="1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Range (575.7 to 1189.9)</w:t>
            </w:r>
          </w:p>
        </w:tc>
      </w:tr>
      <w:tr w:rsidR="00CE62C5">
        <w:trPr>
          <w:trHeight w:val="448"/>
        </w:trPr>
        <w:tc>
          <w:tcPr>
            <w:tcW w:w="6361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5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Cost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100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packs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manufactured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cigarettes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as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percentage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per </w:t>
            </w:r>
            <w:r>
              <w:rPr>
                <w:color w:val="58595B"/>
                <w:w w:val="95"/>
                <w:sz w:val="24"/>
              </w:rPr>
              <w:t>capita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Gross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Domestic</w:t>
            </w:r>
            <w:r>
              <w:rPr>
                <w:color w:val="58595B"/>
                <w:spacing w:val="-2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Product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(GDP)</w:t>
            </w:r>
            <w:r>
              <w:rPr>
                <w:color w:val="58595B"/>
                <w:spacing w:val="-2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[2016]</w:t>
            </w:r>
          </w:p>
        </w:tc>
        <w:tc>
          <w:tcPr>
            <w:tcW w:w="270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2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4.4 %</w:t>
            </w:r>
          </w:p>
        </w:tc>
      </w:tr>
      <w:tr w:rsidR="00CE62C5">
        <w:trPr>
          <w:trHeight w:val="448"/>
        </w:trPr>
        <w:tc>
          <w:tcPr>
            <w:tcW w:w="636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270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61" w:right="155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Range (3.2 to 5.5)</w:t>
            </w:r>
          </w:p>
        </w:tc>
      </w:tr>
    </w:tbl>
    <w:p w:rsidR="00CE62C5" w:rsidRDefault="00280DE0">
      <w:pPr>
        <w:pStyle w:val="BodyText"/>
        <w:ind w:left="114"/>
        <w:jc w:val="both"/>
      </w:pPr>
      <w:r>
        <w:rPr>
          <w:color w:val="414042"/>
          <w:w w:val="95"/>
        </w:rPr>
        <w:t>Overall, cigarettes still appear to be affordable in UAE as can be seen from the table above.</w:t>
      </w:r>
    </w:p>
    <w:p w:rsidR="00CE62C5" w:rsidRDefault="00280DE0">
      <w:pPr>
        <w:pStyle w:val="BodyText"/>
        <w:spacing w:before="212" w:after="21" w:line="249" w:lineRule="auto"/>
        <w:ind w:left="114" w:right="752"/>
        <w:jc w:val="both"/>
      </w:pPr>
      <w:r>
        <w:rPr>
          <w:color w:val="DA1A32"/>
          <w:spacing w:val="-4"/>
          <w:w w:val="85"/>
        </w:rPr>
        <w:t>Table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26: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Seeing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advertisements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or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signs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promoting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spacing w:val="-3"/>
          <w:w w:val="85"/>
        </w:rPr>
        <w:t>cigarette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smoking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in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cinema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theatres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/</w:t>
      </w:r>
      <w:r>
        <w:rPr>
          <w:color w:val="DA1A32"/>
          <w:spacing w:val="-19"/>
          <w:w w:val="85"/>
        </w:rPr>
        <w:t xml:space="preserve"> </w:t>
      </w:r>
      <w:r>
        <w:rPr>
          <w:color w:val="DA1A32"/>
          <w:w w:val="85"/>
        </w:rPr>
        <w:t>movie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 xml:space="preserve">halls </w:t>
      </w:r>
      <w:r>
        <w:rPr>
          <w:color w:val="DA1A32"/>
        </w:rPr>
        <w:t>during</w:t>
      </w:r>
      <w:r>
        <w:rPr>
          <w:color w:val="DA1A32"/>
          <w:spacing w:val="-19"/>
        </w:rPr>
        <w:t xml:space="preserve"> </w:t>
      </w:r>
      <w:r>
        <w:rPr>
          <w:color w:val="DA1A32"/>
        </w:rPr>
        <w:t>the</w:t>
      </w:r>
      <w:r>
        <w:rPr>
          <w:color w:val="DA1A32"/>
          <w:spacing w:val="-19"/>
        </w:rPr>
        <w:t xml:space="preserve"> </w:t>
      </w:r>
      <w:r>
        <w:rPr>
          <w:color w:val="DA1A32"/>
        </w:rPr>
        <w:t>last</w:t>
      </w:r>
      <w:r>
        <w:rPr>
          <w:color w:val="DA1A32"/>
          <w:spacing w:val="-18"/>
        </w:rPr>
        <w:t xml:space="preserve"> </w:t>
      </w:r>
      <w:r>
        <w:rPr>
          <w:color w:val="DA1A32"/>
        </w:rPr>
        <w:t>30</w:t>
      </w:r>
      <w:r>
        <w:rPr>
          <w:color w:val="DA1A32"/>
          <w:spacing w:val="-19"/>
        </w:rPr>
        <w:t xml:space="preserve"> </w:t>
      </w:r>
      <w:r>
        <w:rPr>
          <w:color w:val="DA1A32"/>
        </w:rPr>
        <w:t>days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4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4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1579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729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659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20.4%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18.9%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7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6154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440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429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2647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2639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75.2%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77.7%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76.1%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75.8%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Don't Know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455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115" w:right="677"/>
        <w:jc w:val="both"/>
      </w:pPr>
      <w:r>
        <w:rPr>
          <w:color w:val="414042"/>
          <w:w w:val="85"/>
        </w:rPr>
        <w:t>Above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20%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recall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seeing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some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form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advertisements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signs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promoting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spacing w:val="-3"/>
          <w:w w:val="85"/>
        </w:rPr>
        <w:t xml:space="preserve">cigarette </w:t>
      </w:r>
      <w:r>
        <w:rPr>
          <w:color w:val="414042"/>
          <w:w w:val="85"/>
        </w:rPr>
        <w:t>smoking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cinema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theatres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/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movie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halls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during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last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30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days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before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something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 xml:space="preserve">to </w:t>
      </w:r>
      <w:r>
        <w:rPr>
          <w:color w:val="414042"/>
          <w:w w:val="90"/>
        </w:rPr>
        <w:t>be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taken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note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program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policy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managers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towards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need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3"/>
          <w:w w:val="90"/>
        </w:rPr>
        <w:t>target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places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public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recreation </w:t>
      </w:r>
      <w:r>
        <w:rPr>
          <w:color w:val="414042"/>
        </w:rPr>
        <w:t>to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</w:rPr>
        <w:t>create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more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awareness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about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dangers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of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tobacco</w:t>
      </w:r>
      <w:r>
        <w:rPr>
          <w:color w:val="414042"/>
          <w:spacing w:val="-28"/>
        </w:rPr>
        <w:t xml:space="preserve"> </w:t>
      </w:r>
      <w:r>
        <w:rPr>
          <w:color w:val="414042"/>
        </w:rPr>
        <w:t>usage.</w:t>
      </w:r>
    </w:p>
    <w:p w:rsidR="00CE62C5" w:rsidRDefault="00280DE0">
      <w:pPr>
        <w:pStyle w:val="BodyText"/>
        <w:spacing w:before="202" w:after="36" w:line="225" w:lineRule="auto"/>
        <w:ind w:left="115" w:right="439"/>
      </w:pPr>
      <w:r>
        <w:rPr>
          <w:color w:val="DA1A32"/>
          <w:spacing w:val="-4"/>
          <w:w w:val="85"/>
        </w:rPr>
        <w:t>Table</w:t>
      </w:r>
      <w:r>
        <w:rPr>
          <w:color w:val="DA1A32"/>
          <w:spacing w:val="-16"/>
          <w:w w:val="85"/>
        </w:rPr>
        <w:t xml:space="preserve"> </w:t>
      </w:r>
      <w:r>
        <w:rPr>
          <w:color w:val="DA1A32"/>
          <w:w w:val="85"/>
        </w:rPr>
        <w:t>27: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Hearing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information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on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radio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about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the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dangers</w:t>
      </w:r>
      <w:r>
        <w:rPr>
          <w:color w:val="DA1A32"/>
          <w:spacing w:val="-16"/>
          <w:w w:val="85"/>
        </w:rPr>
        <w:t xml:space="preserve"> </w:t>
      </w:r>
      <w:r>
        <w:rPr>
          <w:color w:val="DA1A32"/>
          <w:w w:val="85"/>
        </w:rPr>
        <w:t>of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smoking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spacing w:val="-3"/>
          <w:w w:val="85"/>
        </w:rPr>
        <w:t>cigarettes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or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>messages</w:t>
      </w:r>
      <w:r>
        <w:rPr>
          <w:color w:val="DA1A32"/>
          <w:spacing w:val="-15"/>
          <w:w w:val="85"/>
        </w:rPr>
        <w:t xml:space="preserve"> </w:t>
      </w:r>
      <w:r>
        <w:rPr>
          <w:color w:val="DA1A32"/>
          <w:w w:val="85"/>
        </w:rPr>
        <w:t xml:space="preserve">that </w:t>
      </w:r>
      <w:r>
        <w:rPr>
          <w:color w:val="DA1A32"/>
          <w:w w:val="95"/>
        </w:rPr>
        <w:t>encourage</w:t>
      </w:r>
      <w:r>
        <w:rPr>
          <w:color w:val="DA1A32"/>
          <w:spacing w:val="-18"/>
          <w:w w:val="95"/>
        </w:rPr>
        <w:t xml:space="preserve"> </w:t>
      </w:r>
      <w:r>
        <w:rPr>
          <w:color w:val="DA1A32"/>
          <w:w w:val="95"/>
        </w:rPr>
        <w:t>quitting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during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the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last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30</w:t>
      </w:r>
      <w:r>
        <w:rPr>
          <w:color w:val="DA1A32"/>
          <w:spacing w:val="-17"/>
          <w:w w:val="95"/>
        </w:rPr>
        <w:t xml:space="preserve"> </w:t>
      </w:r>
      <w:r>
        <w:rPr>
          <w:color w:val="DA1A32"/>
          <w:w w:val="95"/>
        </w:rPr>
        <w:t>days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4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3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3054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219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1403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1238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34.2%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38.8%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39.2%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35.6%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7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4602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344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308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2008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56.2%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54.7%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54.3%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57.7%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Don't Know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532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232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235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6.8%</w:t>
            </w:r>
          </w:p>
        </w:tc>
      </w:tr>
    </w:tbl>
    <w:p w:rsidR="00CE62C5" w:rsidRDefault="00280DE0">
      <w:pPr>
        <w:pStyle w:val="BodyText"/>
        <w:spacing w:line="219" w:lineRule="exact"/>
        <w:ind w:left="680"/>
        <w:jc w:val="both"/>
      </w:pPr>
      <w:r>
        <w:pict>
          <v:shape id="_x0000_s1128" type="#_x0000_t202" style="position:absolute;left:0;text-align:left;margin-left:546.65pt;margin-top:642.75pt;width:11.15pt;height:140.65pt;z-index:251891712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414042"/>
          <w:w w:val="90"/>
        </w:rPr>
        <w:t>More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50%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hear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radio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dangers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smoking</w:t>
      </w:r>
    </w:p>
    <w:p w:rsidR="00CE62C5" w:rsidRDefault="00280DE0">
      <w:pPr>
        <w:pStyle w:val="BodyText"/>
        <w:spacing w:before="5" w:line="225" w:lineRule="auto"/>
        <w:ind w:left="680" w:right="111"/>
        <w:jc w:val="both"/>
      </w:pPr>
      <w:r>
        <w:rPr>
          <w:color w:val="414042"/>
          <w:spacing w:val="-3"/>
          <w:w w:val="90"/>
        </w:rPr>
        <w:t>cigarettes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messages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encouraged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people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quit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smoking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30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days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preceding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survey. Whether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listened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radio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often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means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mass-communication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not clear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hence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order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know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effectiveness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radio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spreading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awareness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anti-tobacco </w:t>
      </w:r>
      <w:r>
        <w:rPr>
          <w:color w:val="414042"/>
          <w:w w:val="85"/>
        </w:rPr>
        <w:t>programs,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it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first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necessary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know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people’s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access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use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radio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means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communication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7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1"/>
        </w:rPr>
        <w:t>inm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69" w:after="5"/>
        <w:ind w:left="680"/>
        <w:jc w:val="both"/>
      </w:pPr>
      <w:r>
        <w:rPr>
          <w:color w:val="DA1A32"/>
          <w:w w:val="95"/>
        </w:rPr>
        <w:t>Table 28: Noticing health warnings on cigarette packages during the past 30 days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3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7539"/>
                <w:tab w:val="left" w:pos="8264"/>
              </w:tabs>
              <w:spacing w:before="16" w:line="468" w:lineRule="exact"/>
              <w:ind w:left="4412" w:right="151" w:firstLine="143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  <w:t xml:space="preserve">Non-Emirati 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4"/>
                <w:w w:val="90"/>
                <w:sz w:val="24"/>
              </w:rPr>
              <w:t>Female</w:t>
            </w:r>
          </w:p>
        </w:tc>
      </w:tr>
      <w:tr w:rsidR="00CE62C5">
        <w:trPr>
          <w:trHeight w:val="394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2091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174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1162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671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14.8%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3181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179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209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1357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1436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37.1%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41.2%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6" w:line="261" w:lineRule="auto"/>
              <w:ind w:left="114" w:right="24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Did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not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see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2"/>
                <w:w w:val="85"/>
                <w:sz w:val="24"/>
              </w:rPr>
              <w:t>any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cigarette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packages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in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last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30 </w:t>
            </w:r>
            <w:r>
              <w:rPr>
                <w:color w:val="58595B"/>
                <w:w w:val="95"/>
                <w:sz w:val="24"/>
              </w:rPr>
              <w:t>days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7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2796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263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1002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1330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35.4%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28.0%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38.2%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Don't Know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32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92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</w:tr>
    </w:tbl>
    <w:p w:rsidR="00CE62C5" w:rsidRDefault="00280DE0">
      <w:pPr>
        <w:pStyle w:val="BodyText"/>
        <w:spacing w:line="225" w:lineRule="auto"/>
        <w:ind w:left="682" w:right="317"/>
      </w:pPr>
      <w:r>
        <w:rPr>
          <w:color w:val="414042"/>
          <w:w w:val="90"/>
        </w:rPr>
        <w:t>About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quarter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spacing w:val="-3"/>
          <w:w w:val="90"/>
        </w:rPr>
        <w:t>aware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noticing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warnings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spacing w:val="-3"/>
          <w:w w:val="90"/>
        </w:rPr>
        <w:t>cigarette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packages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30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days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before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survey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majority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them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were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current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smokers</w:t>
      </w:r>
    </w:p>
    <w:p w:rsidR="00CE62C5" w:rsidRDefault="00CE62C5">
      <w:pPr>
        <w:pStyle w:val="BodyText"/>
        <w:spacing w:before="10"/>
        <w:rPr>
          <w:sz w:val="20"/>
        </w:rPr>
      </w:pPr>
    </w:p>
    <w:p w:rsidR="00CE62C5" w:rsidRDefault="00280DE0">
      <w:pPr>
        <w:pStyle w:val="Heading2"/>
        <w:numPr>
          <w:ilvl w:val="1"/>
          <w:numId w:val="11"/>
        </w:numPr>
        <w:tabs>
          <w:tab w:val="left" w:pos="1402"/>
          <w:tab w:val="left" w:pos="1403"/>
        </w:tabs>
        <w:spacing w:before="1"/>
        <w:ind w:left="1402" w:hanging="721"/>
        <w:jc w:val="left"/>
      </w:pPr>
      <w:bookmarkStart w:id="27" w:name="_TOC_250002"/>
      <w:r>
        <w:rPr>
          <w:color w:val="AD833B"/>
        </w:rPr>
        <w:t>Alcohol</w:t>
      </w:r>
      <w:r>
        <w:rPr>
          <w:color w:val="AD833B"/>
          <w:spacing w:val="-5"/>
        </w:rPr>
        <w:t xml:space="preserve"> </w:t>
      </w:r>
      <w:bookmarkEnd w:id="27"/>
      <w:r>
        <w:rPr>
          <w:color w:val="AD833B"/>
        </w:rPr>
        <w:t>Consumption</w:t>
      </w:r>
    </w:p>
    <w:p w:rsidR="00CE62C5" w:rsidRDefault="00280DE0">
      <w:pPr>
        <w:pStyle w:val="BodyText"/>
        <w:spacing w:before="240" w:after="36" w:line="225" w:lineRule="auto"/>
        <w:ind w:left="682" w:right="413"/>
      </w:pPr>
      <w:r>
        <w:rPr>
          <w:color w:val="DA1A32"/>
          <w:w w:val="85"/>
        </w:rPr>
        <w:t xml:space="preserve">Table 29: Distribution of respondents who responded to the question of ever consuming alcoholic </w:t>
      </w:r>
      <w:r>
        <w:rPr>
          <w:color w:val="DA1A32"/>
          <w:w w:val="95"/>
        </w:rPr>
        <w:t>drinks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4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22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to adult questionnaire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0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0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0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0"/>
              <w:ind w:left="26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80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Yes, ever consumed alcoholic drinks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423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3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269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5.2%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7.5%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4.2%</w:t>
            </w:r>
          </w:p>
        </w:tc>
      </w:tr>
      <w:tr w:rsidR="00CE62C5">
        <w:trPr>
          <w:trHeight w:val="420"/>
        </w:trPr>
        <w:tc>
          <w:tcPr>
            <w:tcW w:w="4252" w:type="dxa"/>
            <w:vMerge w:val="restart"/>
          </w:tcPr>
          <w:p w:rsidR="00CE62C5" w:rsidRDefault="00280DE0">
            <w:pPr>
              <w:pStyle w:val="TableParagraph"/>
              <w:spacing w:before="126" w:line="261" w:lineRule="auto"/>
              <w:ind w:left="114" w:right="92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No, never consumed alcohol drinks </w:t>
            </w:r>
            <w:r>
              <w:rPr>
                <w:color w:val="58595B"/>
                <w:w w:val="95"/>
                <w:sz w:val="24"/>
              </w:rPr>
              <w:t>(lifetime abstainers)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7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7766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559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562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7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3308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3336</w:t>
            </w:r>
          </w:p>
        </w:tc>
      </w:tr>
      <w:tr w:rsidR="00CE62C5">
        <w:trPr>
          <w:trHeight w:val="420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98.8%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92.5%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78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95.8%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682" w:right="110"/>
        <w:jc w:val="both"/>
      </w:pPr>
      <w:r>
        <w:rPr>
          <w:color w:val="414042"/>
          <w:w w:val="90"/>
        </w:rPr>
        <w:t xml:space="preserve">Only 5.2% of the respondent ever consumed alcohols. The number were more in Non-Emirati 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jori</w:t>
      </w:r>
      <w:r>
        <w:rPr>
          <w:color w:val="41404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80"/>
        </w:rPr>
        <w:t>i’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or</w:t>
      </w:r>
      <w:r>
        <w:rPr>
          <w:color w:val="414042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never consumed alcohol.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83" w:after="36" w:line="225" w:lineRule="auto"/>
        <w:ind w:left="113" w:right="607"/>
      </w:pPr>
      <w:r>
        <w:rPr>
          <w:color w:val="DA1A32"/>
          <w:w w:val="85"/>
        </w:rPr>
        <w:t xml:space="preserve">Table 30: Distribution of respondents who had ever consumed alcohol and responded to the question </w:t>
      </w:r>
      <w:r>
        <w:rPr>
          <w:color w:val="DA1A32"/>
          <w:w w:val="95"/>
        </w:rPr>
        <w:t>of drinking in the past 12 months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964"/>
        <w:gridCol w:w="964"/>
        <w:gridCol w:w="964"/>
        <w:gridCol w:w="964"/>
      </w:tblGrid>
      <w:tr w:rsidR="00CE62C5">
        <w:trPr>
          <w:trHeight w:val="964"/>
        </w:trPr>
        <w:tc>
          <w:tcPr>
            <w:tcW w:w="9072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9"/>
              </w:tabs>
              <w:spacing w:before="134"/>
              <w:ind w:left="585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5468"/>
                <w:tab w:val="left" w:pos="6336"/>
                <w:tab w:val="left" w:pos="7396"/>
                <w:tab w:val="left" w:pos="8264"/>
              </w:tabs>
              <w:spacing w:before="175"/>
              <w:ind w:left="441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3"/>
        </w:trPr>
        <w:tc>
          <w:tcPr>
            <w:tcW w:w="4252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Those who have ever consumed alcohol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423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269</w:t>
            </w:r>
          </w:p>
        </w:tc>
        <w:tc>
          <w:tcPr>
            <w:tcW w:w="96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114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right="457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4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98" w:line="261" w:lineRule="auto"/>
              <w:ind w:left="113" w:right="730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>Yes,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have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consumed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alcohol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in</w:t>
            </w:r>
            <w:r>
              <w:rPr>
                <w:color w:val="58595B"/>
                <w:spacing w:val="-2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past</w:t>
            </w:r>
            <w:r>
              <w:rPr>
                <w:color w:val="58595B"/>
                <w:spacing w:val="-2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12 </w:t>
            </w:r>
            <w:r>
              <w:rPr>
                <w:color w:val="58595B"/>
                <w:w w:val="95"/>
                <w:sz w:val="24"/>
              </w:rPr>
              <w:t>months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351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7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236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110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83.2%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7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75.3%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280DE0">
            <w:pPr>
              <w:pStyle w:val="TableParagraph"/>
              <w:spacing w:before="98" w:line="261" w:lineRule="auto"/>
              <w:ind w:left="114" w:right="37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No,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have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not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consumed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alcohol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past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12 </w:t>
            </w:r>
            <w:r>
              <w:rPr>
                <w:color w:val="58595B"/>
                <w:w w:val="95"/>
                <w:sz w:val="24"/>
              </w:rPr>
              <w:t>months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right="457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16.8%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19.6%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right="457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24.7%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Refused to answer this question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6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4.7%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6"/>
              <w:jc w:val="right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115" w:right="763"/>
      </w:pPr>
      <w:r>
        <w:rPr>
          <w:color w:val="414042"/>
          <w:w w:val="85"/>
        </w:rPr>
        <w:t>Out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423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ever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consumed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alcohol,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83.2%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have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consumed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alcohol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past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12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1"/>
        </w:rPr>
        <w:t>N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n-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98.3%.</w:t>
      </w:r>
    </w:p>
    <w:p w:rsidR="00CE62C5" w:rsidRDefault="00CE62C5">
      <w:pPr>
        <w:pStyle w:val="BodyText"/>
        <w:spacing w:before="4"/>
        <w:rPr>
          <w:sz w:val="22"/>
        </w:rPr>
      </w:pPr>
    </w:p>
    <w:p w:rsidR="00CE62C5" w:rsidRDefault="00280DE0">
      <w:pPr>
        <w:pStyle w:val="BodyText"/>
        <w:spacing w:after="38" w:line="208" w:lineRule="auto"/>
        <w:ind w:left="115" w:right="1024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31: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respondents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who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responded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to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9"/>
          <w:w w:val="90"/>
        </w:rPr>
        <w:t xml:space="preserve"> </w:t>
      </w:r>
      <w:r>
        <w:rPr>
          <w:color w:val="DA1A32"/>
          <w:w w:val="90"/>
        </w:rPr>
        <w:t>question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“Have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you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stopped</w:t>
      </w:r>
      <w:r>
        <w:rPr>
          <w:color w:val="DA1A32"/>
          <w:spacing w:val="-40"/>
          <w:w w:val="90"/>
        </w:rPr>
        <w:t xml:space="preserve"> </w:t>
      </w:r>
      <w:r>
        <w:rPr>
          <w:color w:val="DA1A32"/>
          <w:w w:val="90"/>
        </w:rPr>
        <w:t>drinking due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to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health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reasons,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such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as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negative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impact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on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your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health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or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on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advice</w:t>
      </w:r>
      <w:r>
        <w:rPr>
          <w:color w:val="DA1A32"/>
          <w:spacing w:val="-35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your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>doctor</w:t>
      </w:r>
      <w:r>
        <w:rPr>
          <w:color w:val="DA1A32"/>
          <w:spacing w:val="-34"/>
          <w:w w:val="90"/>
        </w:rPr>
        <w:t xml:space="preserve"> </w:t>
      </w:r>
      <w:r>
        <w:rPr>
          <w:color w:val="DA1A32"/>
          <w:w w:val="90"/>
        </w:rPr>
        <w:t xml:space="preserve">or </w:t>
      </w:r>
      <w:r>
        <w:rPr>
          <w:color w:val="DA1A32"/>
          <w:w w:val="95"/>
        </w:rPr>
        <w:t>other health</w:t>
      </w:r>
      <w:r>
        <w:rPr>
          <w:color w:val="DA1A32"/>
          <w:spacing w:val="-29"/>
          <w:w w:val="95"/>
        </w:rPr>
        <w:t xml:space="preserve"> </w:t>
      </w:r>
      <w:r>
        <w:rPr>
          <w:color w:val="DA1A32"/>
          <w:w w:val="95"/>
        </w:rPr>
        <w:t>worker?”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52"/>
        <w:gridCol w:w="964"/>
        <w:gridCol w:w="1928"/>
        <w:gridCol w:w="1928"/>
      </w:tblGrid>
      <w:tr w:rsidR="00CE62C5">
        <w:trPr>
          <w:trHeight w:val="394"/>
        </w:trPr>
        <w:tc>
          <w:tcPr>
            <w:tcW w:w="9072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5948"/>
                <w:tab w:val="left" w:pos="7779"/>
              </w:tabs>
              <w:spacing w:before="35"/>
              <w:ind w:left="440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280DE0">
            <w:pPr>
              <w:pStyle w:val="TableParagraph"/>
              <w:spacing w:before="98" w:line="261" w:lineRule="auto"/>
              <w:ind w:left="113" w:right="56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Only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for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those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have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not</w:t>
            </w:r>
            <w:r>
              <w:rPr>
                <w:color w:val="58595B"/>
                <w:spacing w:val="-3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consumed </w:t>
            </w:r>
            <w:r>
              <w:rPr>
                <w:color w:val="58595B"/>
                <w:w w:val="95"/>
                <w:sz w:val="24"/>
              </w:rPr>
              <w:t>alcohol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past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12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months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 w:right="6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5" w:right="1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25.3%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22.9%</w:t>
            </w:r>
          </w:p>
        </w:tc>
        <w:tc>
          <w:tcPr>
            <w:tcW w:w="1928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 w:right="6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</w:tr>
      <w:tr w:rsidR="00CE62C5">
        <w:trPr>
          <w:trHeight w:val="391"/>
        </w:trPr>
        <w:tc>
          <w:tcPr>
            <w:tcW w:w="4252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91"/>
        </w:trPr>
        <w:tc>
          <w:tcPr>
            <w:tcW w:w="4252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64" w:type="dxa"/>
          </w:tcPr>
          <w:p w:rsidR="00CE62C5" w:rsidRDefault="00280DE0">
            <w:pPr>
              <w:pStyle w:val="TableParagraph"/>
              <w:spacing w:before="64"/>
              <w:ind w:left="115" w:right="1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74.6%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77.1%</w:t>
            </w:r>
          </w:p>
        </w:tc>
        <w:tc>
          <w:tcPr>
            <w:tcW w:w="1928" w:type="dxa"/>
          </w:tcPr>
          <w:p w:rsidR="00CE62C5" w:rsidRDefault="00280DE0">
            <w:pPr>
              <w:pStyle w:val="TableParagraph"/>
              <w:spacing w:before="64"/>
              <w:ind w:left="653" w:right="6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72.2%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114" w:right="714"/>
      </w:pPr>
      <w:r>
        <w:rPr>
          <w:color w:val="414042"/>
          <w:w w:val="91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71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12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4"/>
        </w:rPr>
        <w:t>25.3%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r</w:t>
      </w:r>
      <w:r>
        <w:rPr>
          <w:color w:val="414042"/>
          <w:w w:val="88"/>
        </w:rPr>
        <w:t>in</w:t>
      </w:r>
      <w:r>
        <w:rPr>
          <w:color w:val="414042"/>
          <w:spacing w:val="-2"/>
          <w:w w:val="88"/>
        </w:rPr>
        <w:t>k</w:t>
      </w:r>
      <w:r>
        <w:rPr>
          <w:color w:val="414042"/>
          <w:w w:val="84"/>
        </w:rPr>
        <w:t xml:space="preserve">ing </w:t>
      </w:r>
      <w:r>
        <w:rPr>
          <w:color w:val="414042"/>
          <w:w w:val="90"/>
        </w:rPr>
        <w:t>due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reasons,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such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negative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impact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advice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doctor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or other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spacing w:val="-3"/>
          <w:w w:val="90"/>
        </w:rPr>
        <w:t>worker.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percentage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females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stopped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drinking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due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negative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impact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 xml:space="preserve">on </w:t>
      </w:r>
      <w:r>
        <w:rPr>
          <w:color w:val="414042"/>
          <w:w w:val="82"/>
        </w:rPr>
        <w:t>h</w:t>
      </w:r>
      <w:r>
        <w:rPr>
          <w:color w:val="414042"/>
          <w:spacing w:val="-1"/>
          <w:w w:val="82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nd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a</w:t>
      </w:r>
      <w:r>
        <w:rPr>
          <w:color w:val="414042"/>
          <w:spacing w:val="-3"/>
          <w:w w:val="81"/>
        </w:rPr>
        <w:t>d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</w:t>
      </w:r>
      <w:r>
        <w:rPr>
          <w:color w:val="414042"/>
          <w:spacing w:val="-3"/>
          <w:w w:val="84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1"/>
        </w:rPr>
        <w:t>om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2"/>
        </w:rPr>
        <w:t>h</w:t>
      </w:r>
      <w:r>
        <w:rPr>
          <w:color w:val="414042"/>
          <w:spacing w:val="-2"/>
          <w:w w:val="82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2"/>
        <w:rPr>
          <w:sz w:val="21"/>
        </w:rPr>
      </w:pPr>
    </w:p>
    <w:p w:rsidR="00CE62C5" w:rsidRDefault="00280DE0">
      <w:pPr>
        <w:pStyle w:val="BodyText"/>
        <w:spacing w:after="53" w:line="139" w:lineRule="auto"/>
        <w:ind w:left="114" w:right="1063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32: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Average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number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times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that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respondents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had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six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or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more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standard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drinks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last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 xml:space="preserve">30 </w:t>
      </w:r>
      <w:r>
        <w:rPr>
          <w:color w:val="DA1A32"/>
          <w:w w:val="95"/>
        </w:rPr>
        <w:t>days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49"/>
        <w:gridCol w:w="963"/>
        <w:gridCol w:w="1927"/>
        <w:gridCol w:w="1927"/>
      </w:tblGrid>
      <w:tr w:rsidR="00CE62C5">
        <w:trPr>
          <w:trHeight w:val="394"/>
        </w:trPr>
        <w:tc>
          <w:tcPr>
            <w:tcW w:w="4249" w:type="dxa"/>
            <w:tcBorders>
              <w:top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963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63"/>
              <w:ind w:left="116" w:right="110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927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5"/>
              <w:ind w:left="700" w:right="69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1927" w:type="dxa"/>
            <w:tcBorders>
              <w:top w:val="nil"/>
              <w:lef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5"/>
              <w:ind w:left="592" w:right="58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1037"/>
        </w:trPr>
        <w:tc>
          <w:tcPr>
            <w:tcW w:w="4249" w:type="dxa"/>
          </w:tcPr>
          <w:p w:rsidR="00CE62C5" w:rsidRDefault="00280DE0">
            <w:pPr>
              <w:pStyle w:val="TableParagraph"/>
              <w:spacing w:before="73" w:line="261" w:lineRule="auto"/>
              <w:ind w:left="113" w:right="303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 xml:space="preserve">Percentage </w:t>
            </w:r>
            <w:r>
              <w:rPr>
                <w:color w:val="58595B"/>
                <w:w w:val="85"/>
                <w:sz w:val="24"/>
              </w:rPr>
              <w:t xml:space="preserve">who engage in heavy episodic </w:t>
            </w:r>
            <w:r>
              <w:rPr>
                <w:color w:val="58595B"/>
                <w:w w:val="90"/>
                <w:sz w:val="24"/>
              </w:rPr>
              <w:t>drinking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(6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more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drinks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0"/>
                <w:sz w:val="24"/>
              </w:rPr>
              <w:t>any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occasion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past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30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days)</w:t>
            </w:r>
          </w:p>
        </w:tc>
        <w:tc>
          <w:tcPr>
            <w:tcW w:w="963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9" w:right="22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1.4%</w:t>
            </w:r>
          </w:p>
        </w:tc>
        <w:tc>
          <w:tcPr>
            <w:tcW w:w="192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712" w:right="70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192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712" w:right="70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</w:tr>
      <w:tr w:rsidR="00CE62C5">
        <w:trPr>
          <w:trHeight w:val="1337"/>
        </w:trPr>
        <w:tc>
          <w:tcPr>
            <w:tcW w:w="4249" w:type="dxa"/>
            <w:shd w:val="clear" w:color="auto" w:fill="F1EAE0"/>
          </w:tcPr>
          <w:p w:rsidR="00CE62C5" w:rsidRDefault="00280DE0">
            <w:pPr>
              <w:pStyle w:val="TableParagraph"/>
              <w:spacing w:before="73" w:line="261" w:lineRule="auto"/>
              <w:ind w:left="113" w:right="24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Average largest number of standard drinks among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those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engage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in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heavy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episodic </w:t>
            </w:r>
            <w:r>
              <w:rPr>
                <w:color w:val="58595B"/>
                <w:w w:val="90"/>
                <w:sz w:val="24"/>
              </w:rPr>
              <w:t>drinking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(6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more</w:t>
            </w:r>
            <w:r>
              <w:rPr>
                <w:color w:val="58595B"/>
                <w:spacing w:val="-3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drinks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0"/>
                <w:sz w:val="24"/>
              </w:rPr>
              <w:t>any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occasion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past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30</w:t>
            </w:r>
            <w:r>
              <w:rPr>
                <w:color w:val="58595B"/>
                <w:spacing w:val="-1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days)</w:t>
            </w:r>
          </w:p>
        </w:tc>
        <w:tc>
          <w:tcPr>
            <w:tcW w:w="963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229" w:right="22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</w:t>
            </w:r>
          </w:p>
        </w:tc>
        <w:tc>
          <w:tcPr>
            <w:tcW w:w="1927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712" w:right="70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</w:t>
            </w:r>
          </w:p>
        </w:tc>
        <w:tc>
          <w:tcPr>
            <w:tcW w:w="1927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712" w:right="70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114" w:right="763"/>
      </w:pPr>
      <w:r>
        <w:rPr>
          <w:color w:val="414042"/>
          <w:w w:val="90"/>
        </w:rPr>
        <w:t>Only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1.4%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reported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engaged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heavy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episodic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drinking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(6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more </w:t>
      </w:r>
      <w:r>
        <w:rPr>
          <w:color w:val="414042"/>
          <w:w w:val="95"/>
        </w:rPr>
        <w:t>drinks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spacing w:val="-2"/>
          <w:w w:val="95"/>
        </w:rPr>
        <w:t>any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occasion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past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30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days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before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spacing w:line="225" w:lineRule="auto"/>
        <w:sectPr w:rsidR="00CE62C5">
          <w:pgSz w:w="11910" w:h="16840"/>
          <w:pgMar w:top="980" w:right="1020" w:bottom="920" w:left="1020" w:header="0" w:footer="721" w:gutter="0"/>
          <w:cols w:space="720"/>
        </w:sectPr>
      </w:pPr>
    </w:p>
    <w:p w:rsidR="00CE62C5" w:rsidRDefault="00280DE0">
      <w:pPr>
        <w:pStyle w:val="Heading2"/>
        <w:numPr>
          <w:ilvl w:val="1"/>
          <w:numId w:val="11"/>
        </w:numPr>
        <w:tabs>
          <w:tab w:val="left" w:pos="1400"/>
          <w:tab w:val="left" w:pos="1401"/>
        </w:tabs>
        <w:spacing w:before="54"/>
        <w:ind w:hanging="721"/>
        <w:jc w:val="left"/>
      </w:pPr>
      <w:r>
        <w:pict>
          <v:shape id="_x0000_s1127" type="#_x0000_t202" style="position:absolute;left:0;text-align:left;margin-left:546.65pt;margin-top:642.75pt;width:11.15pt;height:140.65pt;z-index:25189273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bookmarkStart w:id="28" w:name="_TOC_250001"/>
      <w:bookmarkEnd w:id="28"/>
      <w:r>
        <w:rPr>
          <w:color w:val="AD833B"/>
        </w:rPr>
        <w:t>Diet</w:t>
      </w:r>
    </w:p>
    <w:p w:rsidR="00CE62C5" w:rsidRDefault="00280DE0">
      <w:pPr>
        <w:pStyle w:val="BodyText"/>
        <w:spacing w:before="88" w:after="31"/>
        <w:ind w:left="680"/>
        <w:jc w:val="both"/>
      </w:pPr>
      <w:r>
        <w:rPr>
          <w:color w:val="DA1A32"/>
          <w:w w:val="95"/>
        </w:rPr>
        <w:t>Table 33: Summary of consumption of fruits and vegetables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5"/>
        <w:gridCol w:w="907"/>
        <w:gridCol w:w="907"/>
        <w:gridCol w:w="907"/>
        <w:gridCol w:w="907"/>
        <w:gridCol w:w="907"/>
      </w:tblGrid>
      <w:tr w:rsidR="00CE62C5">
        <w:trPr>
          <w:trHeight w:val="964"/>
        </w:trPr>
        <w:tc>
          <w:tcPr>
            <w:tcW w:w="4535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5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4"/>
              </w:tabs>
              <w:spacing w:before="174"/>
              <w:ind w:left="10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5"/>
              <w:ind w:left="34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  <w:p w:rsidR="00CE62C5" w:rsidRDefault="00280DE0">
            <w:pPr>
              <w:pStyle w:val="TableParagraph"/>
              <w:tabs>
                <w:tab w:val="left" w:pos="1037"/>
              </w:tabs>
              <w:spacing w:before="174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1039"/>
        </w:trPr>
        <w:tc>
          <w:tcPr>
            <w:tcW w:w="4535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 w:line="261" w:lineRule="auto"/>
              <w:ind w:left="114" w:righ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Denominator all respondents responding to number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servings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fruit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and/or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vegetables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on </w:t>
            </w:r>
            <w:r>
              <w:rPr>
                <w:color w:val="58595B"/>
                <w:sz w:val="24"/>
              </w:rPr>
              <w:t>average per</w:t>
            </w:r>
            <w:r>
              <w:rPr>
                <w:color w:val="58595B"/>
                <w:spacing w:val="-44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day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737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73" w:line="261" w:lineRule="auto"/>
              <w:ind w:left="114" w:right="297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85"/>
                <w:sz w:val="24"/>
              </w:rPr>
              <w:t>Total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respondents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who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ate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less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than</w:t>
            </w:r>
            <w:r>
              <w:rPr>
                <w:color w:val="58595B"/>
                <w:spacing w:val="-1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5</w:t>
            </w:r>
            <w:r>
              <w:rPr>
                <w:color w:val="58595B"/>
                <w:spacing w:val="-1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servings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fruit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and/or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vegetables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average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per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day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6780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474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2998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2851</w:t>
            </w:r>
          </w:p>
        </w:tc>
      </w:tr>
      <w:tr w:rsidR="00CE62C5">
        <w:trPr>
          <w:trHeight w:val="1037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73" w:line="261" w:lineRule="auto"/>
              <w:ind w:left="114" w:right="318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 xml:space="preserve">Percentage </w:t>
            </w:r>
            <w:r>
              <w:rPr>
                <w:color w:val="58595B"/>
                <w:w w:val="85"/>
                <w:sz w:val="24"/>
              </w:rPr>
              <w:t>of respondents eating less than 5 servings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fruits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and/or</w:t>
            </w:r>
            <w:r>
              <w:rPr>
                <w:color w:val="58595B"/>
                <w:spacing w:val="-2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vegetables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on</w:t>
            </w:r>
            <w:r>
              <w:rPr>
                <w:color w:val="58595B"/>
                <w:spacing w:val="-2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average </w:t>
            </w:r>
            <w:r>
              <w:rPr>
                <w:color w:val="58595B"/>
                <w:w w:val="95"/>
                <w:sz w:val="24"/>
              </w:rPr>
              <w:t>per</w:t>
            </w:r>
            <w:r>
              <w:rPr>
                <w:color w:val="58595B"/>
                <w:spacing w:val="-14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5"/>
                <w:sz w:val="24"/>
              </w:rPr>
              <w:t>day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82.8%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83.7%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81.3%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83.8%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81.9%</w:t>
            </w:r>
          </w:p>
        </w:tc>
      </w:tr>
      <w:tr w:rsidR="00CE62C5">
        <w:trPr>
          <w:trHeight w:val="1037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73" w:line="261" w:lineRule="auto"/>
              <w:ind w:left="114" w:right="437"/>
              <w:jc w:val="both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ate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at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least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5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more than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5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servings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fruit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and/or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vegetables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on </w:t>
            </w:r>
            <w:r>
              <w:rPr>
                <w:color w:val="58595B"/>
                <w:w w:val="95"/>
                <w:sz w:val="24"/>
              </w:rPr>
              <w:t>average per</w:t>
            </w:r>
            <w:r>
              <w:rPr>
                <w:color w:val="58595B"/>
                <w:spacing w:val="-3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579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631</w:t>
            </w:r>
          </w:p>
        </w:tc>
      </w:tr>
      <w:tr w:rsidR="00CE62C5">
        <w:trPr>
          <w:trHeight w:val="1037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73" w:line="261" w:lineRule="auto"/>
              <w:ind w:left="115" w:right="387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5"/>
                <w:sz w:val="24"/>
              </w:rPr>
              <w:t>Percentage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respondents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eating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at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least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5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or </w:t>
            </w:r>
            <w:r>
              <w:rPr>
                <w:color w:val="58595B"/>
                <w:w w:val="90"/>
                <w:sz w:val="24"/>
              </w:rPr>
              <w:t>more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than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5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servings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fruits/vegetables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on </w:t>
            </w:r>
            <w:r>
              <w:rPr>
                <w:color w:val="58595B"/>
                <w:w w:val="95"/>
                <w:sz w:val="24"/>
              </w:rPr>
              <w:t>average per</w:t>
            </w:r>
            <w:r>
              <w:rPr>
                <w:color w:val="58595B"/>
                <w:spacing w:val="-3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16.7%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18.7%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18.1%</w:t>
            </w:r>
          </w:p>
        </w:tc>
      </w:tr>
      <w:tr w:rsidR="00CE62C5">
        <w:trPr>
          <w:trHeight w:val="737"/>
        </w:trPr>
        <w:tc>
          <w:tcPr>
            <w:tcW w:w="9070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3" w:line="261" w:lineRule="auto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Age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wise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distribution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respondents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eating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less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than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5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servings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fruits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and/or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vegetables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on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 xml:space="preserve">aver- </w:t>
            </w:r>
            <w:r>
              <w:rPr>
                <w:color w:val="58595B"/>
                <w:w w:val="95"/>
                <w:sz w:val="24"/>
              </w:rPr>
              <w:t>age per</w:t>
            </w:r>
            <w:r>
              <w:rPr>
                <w:color w:val="58595B"/>
                <w:spacing w:val="-2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</w:tr>
      <w:tr w:rsidR="00CE62C5">
        <w:trPr>
          <w:trHeight w:val="476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6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6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6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6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6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876</w:t>
            </w:r>
          </w:p>
        </w:tc>
      </w:tr>
      <w:tr w:rsidR="00CE62C5">
        <w:trPr>
          <w:trHeight w:val="476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84.6%</w:t>
            </w:r>
          </w:p>
        </w:tc>
      </w:tr>
      <w:tr w:rsidR="00CE62C5">
        <w:trPr>
          <w:trHeight w:val="476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1448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1475</w:t>
            </w:r>
          </w:p>
        </w:tc>
      </w:tr>
      <w:tr w:rsidR="00CE62C5">
        <w:trPr>
          <w:trHeight w:val="476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90.2%</w:t>
            </w:r>
          </w:p>
        </w:tc>
      </w:tr>
      <w:tr w:rsidR="00CE62C5">
        <w:trPr>
          <w:trHeight w:val="476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420</w:t>
            </w:r>
          </w:p>
        </w:tc>
      </w:tr>
      <w:tr w:rsidR="00CE62C5">
        <w:trPr>
          <w:trHeight w:val="476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84.6%</w:t>
            </w:r>
          </w:p>
        </w:tc>
      </w:tr>
      <w:tr w:rsidR="00CE62C5">
        <w:trPr>
          <w:trHeight w:val="476"/>
        </w:trPr>
        <w:tc>
          <w:tcPr>
            <w:tcW w:w="4535" w:type="dxa"/>
          </w:tcPr>
          <w:p w:rsidR="00CE62C5" w:rsidRDefault="00280DE0">
            <w:pPr>
              <w:pStyle w:val="TableParagraph"/>
              <w:spacing w:before="9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</w:t>
            </w:r>
          </w:p>
        </w:tc>
      </w:tr>
      <w:tr w:rsidR="00CE62C5">
        <w:trPr>
          <w:trHeight w:val="476"/>
        </w:trPr>
        <w:tc>
          <w:tcPr>
            <w:tcW w:w="4535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68.2%</w:t>
            </w:r>
          </w:p>
        </w:tc>
      </w:tr>
    </w:tbl>
    <w:p w:rsidR="00CE62C5" w:rsidRDefault="00280DE0">
      <w:pPr>
        <w:spacing w:before="232" w:line="220" w:lineRule="auto"/>
        <w:ind w:left="684" w:right="107"/>
        <w:jc w:val="both"/>
        <w:rPr>
          <w:rFonts w:ascii="Bookman Old Style"/>
          <w:i/>
          <w:sz w:val="24"/>
        </w:rPr>
      </w:pPr>
      <w:r>
        <w:rPr>
          <w:rFonts w:ascii="Bookman Old Style"/>
          <w:i/>
          <w:color w:val="414042"/>
          <w:w w:val="80"/>
          <w:sz w:val="24"/>
        </w:rPr>
        <w:t>For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additional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details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on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spacing w:val="-2"/>
          <w:w w:val="80"/>
          <w:sz w:val="24"/>
        </w:rPr>
        <w:t>the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diet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related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spacing w:val="-3"/>
          <w:w w:val="80"/>
          <w:sz w:val="24"/>
        </w:rPr>
        <w:t>questions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spacing w:val="-3"/>
          <w:w w:val="80"/>
          <w:sz w:val="24"/>
        </w:rPr>
        <w:t>asked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in</w:t>
      </w:r>
      <w:r>
        <w:rPr>
          <w:rFonts w:ascii="Bookman Old Style"/>
          <w:i/>
          <w:color w:val="414042"/>
          <w:spacing w:val="-20"/>
          <w:w w:val="80"/>
          <w:sz w:val="24"/>
        </w:rPr>
        <w:t xml:space="preserve"> </w:t>
      </w:r>
      <w:r>
        <w:rPr>
          <w:rFonts w:ascii="Bookman Old Style"/>
          <w:i/>
          <w:color w:val="414042"/>
          <w:spacing w:val="-2"/>
          <w:w w:val="80"/>
          <w:sz w:val="24"/>
        </w:rPr>
        <w:t>the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adult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questionnaire,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please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refer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w w:val="80"/>
          <w:sz w:val="24"/>
        </w:rPr>
        <w:t>to</w:t>
      </w:r>
      <w:r>
        <w:rPr>
          <w:rFonts w:ascii="Bookman Old Style"/>
          <w:i/>
          <w:color w:val="414042"/>
          <w:spacing w:val="-21"/>
          <w:w w:val="80"/>
          <w:sz w:val="24"/>
        </w:rPr>
        <w:t xml:space="preserve"> </w:t>
      </w:r>
      <w:r>
        <w:rPr>
          <w:rFonts w:ascii="Bookman Old Style"/>
          <w:i/>
          <w:color w:val="414042"/>
          <w:spacing w:val="-2"/>
          <w:w w:val="80"/>
          <w:sz w:val="24"/>
        </w:rPr>
        <w:t xml:space="preserve">the </w:t>
      </w:r>
      <w:r>
        <w:rPr>
          <w:rFonts w:ascii="Bookman Old Style"/>
          <w:i/>
          <w:color w:val="414042"/>
          <w:spacing w:val="-3"/>
          <w:w w:val="85"/>
          <w:sz w:val="24"/>
        </w:rPr>
        <w:t>annexure</w:t>
      </w:r>
      <w:r>
        <w:rPr>
          <w:rFonts w:ascii="Bookman Old Style"/>
          <w:i/>
          <w:color w:val="414042"/>
          <w:spacing w:val="-16"/>
          <w:w w:val="85"/>
          <w:sz w:val="24"/>
        </w:rPr>
        <w:t xml:space="preserve"> </w:t>
      </w:r>
      <w:r>
        <w:rPr>
          <w:rFonts w:ascii="Bookman Old Style"/>
          <w:i/>
          <w:color w:val="414042"/>
          <w:w w:val="85"/>
          <w:sz w:val="24"/>
        </w:rPr>
        <w:t>section</w:t>
      </w:r>
    </w:p>
    <w:p w:rsidR="00CE62C5" w:rsidRDefault="00CE62C5">
      <w:pPr>
        <w:pStyle w:val="BodyText"/>
        <w:spacing w:before="11"/>
        <w:rPr>
          <w:rFonts w:ascii="Bookman Old Style"/>
          <w:i/>
          <w:sz w:val="21"/>
        </w:rPr>
      </w:pPr>
    </w:p>
    <w:p w:rsidR="00CE62C5" w:rsidRDefault="00280DE0">
      <w:pPr>
        <w:pStyle w:val="BodyText"/>
        <w:spacing w:line="225" w:lineRule="auto"/>
        <w:ind w:left="684" w:right="107"/>
        <w:jc w:val="both"/>
      </w:pPr>
      <w:r>
        <w:rPr>
          <w:color w:val="414042"/>
          <w:w w:val="90"/>
        </w:rPr>
        <w:t>It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recognized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consuming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requisite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amount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fruit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vegetables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each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day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can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lead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better 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  <w:r>
        <w:rPr>
          <w:color w:val="414042"/>
          <w:spacing w:val="-1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w w:val="93"/>
        </w:rPr>
        <w:t>f</w:t>
      </w:r>
      <w:r>
        <w:rPr>
          <w:color w:val="414042"/>
          <w:spacing w:val="-2"/>
          <w:w w:val="93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4"/>
        </w:rPr>
        <w:t>ing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68"/>
        </w:rPr>
        <w:t>l.</w:t>
      </w:r>
      <w:r>
        <w:rPr>
          <w:color w:val="414042"/>
          <w:spacing w:val="-1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WHS,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asked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about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dietary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intake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percentage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those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6"/>
          <w:w w:val="85"/>
        </w:rPr>
        <w:t xml:space="preserve"> </w:t>
      </w:r>
      <w:r>
        <w:rPr>
          <w:color w:val="414042"/>
          <w:w w:val="85"/>
        </w:rPr>
        <w:t xml:space="preserve">consumed </w:t>
      </w:r>
      <w:r>
        <w:rPr>
          <w:color w:val="414042"/>
          <w:w w:val="90"/>
        </w:rPr>
        <w:t>less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five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portions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calculated.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82.8%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interviewed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consumed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less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5 servings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fruits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and/or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vegetables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average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per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spacing w:val="-4"/>
          <w:w w:val="90"/>
        </w:rPr>
        <w:t>day.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finding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noticeable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 xml:space="preserve">age </w:t>
      </w:r>
      <w:r>
        <w:rPr>
          <w:color w:val="414042"/>
          <w:w w:val="95"/>
        </w:rPr>
        <w:t>group of 30-44 years of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age.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 w:after="32"/>
        <w:ind w:left="113"/>
      </w:pPr>
      <w:r>
        <w:rPr>
          <w:color w:val="DA1A32"/>
          <w:w w:val="95"/>
        </w:rPr>
        <w:t>Table 34: Summary of other dietary practices*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4530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23" w:right="118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Dietary Factors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right="12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05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4"/>
              </w:tabs>
              <w:spacing w:before="175"/>
              <w:ind w:left="10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0" w:right="-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Non-E</w:t>
            </w:r>
          </w:p>
          <w:p w:rsidR="00CE62C5" w:rsidRDefault="00280DE0">
            <w:pPr>
              <w:pStyle w:val="TableParagraph"/>
              <w:spacing w:before="175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1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mirati</w:t>
            </w:r>
          </w:p>
          <w:p w:rsidR="00CE62C5" w:rsidRDefault="00280DE0">
            <w:pPr>
              <w:pStyle w:val="TableParagraph"/>
              <w:spacing w:before="175"/>
              <w:ind w:left="13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739"/>
        </w:trPr>
        <w:tc>
          <w:tcPr>
            <w:tcW w:w="9065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How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often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add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salt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salty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sauce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such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soya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sauce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food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right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before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 eat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it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</w:t>
            </w:r>
            <w:r>
              <w:rPr>
                <w:rFonts w:ascii="Calibri"/>
                <w:b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are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eating</w:t>
            </w:r>
            <w:r>
              <w:rPr>
                <w:rFonts w:ascii="Calibri"/>
                <w:b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it?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22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8,117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1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3,474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Always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2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909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26.2%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Often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1,304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638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18.4%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Sometimes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2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2,394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1,047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995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28.6%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Rarely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2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491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14.1%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Never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2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441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12.7%</w:t>
            </w:r>
          </w:p>
        </w:tc>
      </w:tr>
      <w:tr w:rsidR="00CE62C5">
        <w:trPr>
          <w:trHeight w:val="13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44" w:lineRule="auto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How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often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eat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processed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food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high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salt?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processed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food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high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salt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mean foods that have been altered from their natural state, such as packaged salty snacks, canned salty food including pickles and preserves, salty food prepared at a fast food restaurant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3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8,103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21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3,467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Always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155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5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5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Often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30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354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0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5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10.2%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Sometimes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3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2,703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0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1,157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20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1,192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34.4%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Rarely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3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2,174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973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28.1%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spacing w:before="1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Never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3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793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22.9%</w:t>
            </w:r>
          </w:p>
        </w:tc>
      </w:tr>
    </w:tbl>
    <w:p w:rsidR="00CE62C5" w:rsidRDefault="00CE62C5">
      <w:pPr>
        <w:jc w:val="right"/>
        <w:rPr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434"/>
        </w:trPr>
        <w:tc>
          <w:tcPr>
            <w:tcW w:w="9065" w:type="dxa"/>
            <w:gridSpan w:val="6"/>
            <w:tcBorders>
              <w:bottom w:val="single" w:sz="4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What type of meat do you usually eat in one day?</w:t>
            </w:r>
          </w:p>
        </w:tc>
      </w:tr>
      <w:tr w:rsidR="00CE62C5">
        <w:trPr>
          <w:trHeight w:val="386"/>
        </w:trPr>
        <w:tc>
          <w:tcPr>
            <w:tcW w:w="4530" w:type="dxa"/>
            <w:vMerge w:val="restart"/>
            <w:tcBorders>
              <w:top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 respondents</w:t>
            </w:r>
          </w:p>
        </w:tc>
        <w:tc>
          <w:tcPr>
            <w:tcW w:w="907" w:type="dxa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8,072</w:t>
            </w:r>
          </w:p>
        </w:tc>
        <w:tc>
          <w:tcPr>
            <w:tcW w:w="907" w:type="dxa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564</w:t>
            </w:r>
          </w:p>
        </w:tc>
        <w:tc>
          <w:tcPr>
            <w:tcW w:w="907" w:type="dxa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555</w:t>
            </w:r>
          </w:p>
        </w:tc>
        <w:tc>
          <w:tcPr>
            <w:tcW w:w="907" w:type="dxa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3,517</w:t>
            </w:r>
          </w:p>
        </w:tc>
        <w:tc>
          <w:tcPr>
            <w:tcW w:w="907" w:type="dxa"/>
            <w:tcBorders>
              <w:top w:val="single" w:sz="4" w:space="0" w:color="58595B"/>
              <w:bottom w:val="single" w:sz="4" w:space="0" w:color="58595B"/>
              <w:right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right="21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3,437</w:t>
            </w:r>
          </w:p>
        </w:tc>
      </w:tr>
      <w:tr w:rsidR="00CE62C5">
        <w:trPr>
          <w:trHeight w:val="389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8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pacing w:val="-2"/>
                <w:w w:val="70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90"/>
                <w:sz w:val="24"/>
              </w:rPr>
              <w:t>d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1"/>
                <w:w w:val="75"/>
                <w:sz w:val="24"/>
              </w:rPr>
              <w:t>e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3"/>
                <w:sz w:val="24"/>
              </w:rPr>
              <w:t>(</w:t>
            </w:r>
            <w:r>
              <w:rPr>
                <w:color w:val="58595B"/>
                <w:spacing w:val="-3"/>
                <w:w w:val="83"/>
                <w:sz w:val="24"/>
              </w:rPr>
              <w:t>g</w:t>
            </w:r>
            <w:r>
              <w:rPr>
                <w:color w:val="58595B"/>
                <w:spacing w:val="1"/>
                <w:w w:val="89"/>
                <w:sz w:val="24"/>
              </w:rPr>
              <w:t>o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116"/>
                <w:sz w:val="24"/>
              </w:rPr>
              <w:t>t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7"/>
                <w:sz w:val="24"/>
              </w:rPr>
              <w:t>l</w:t>
            </w:r>
            <w:r>
              <w:rPr>
                <w:color w:val="58595B"/>
                <w:spacing w:val="-2"/>
                <w:w w:val="77"/>
                <w:sz w:val="24"/>
              </w:rPr>
              <w:t>a</w:t>
            </w:r>
            <w:r>
              <w:rPr>
                <w:color w:val="58595B"/>
                <w:w w:val="91"/>
                <w:sz w:val="24"/>
              </w:rPr>
              <w:t>m</w:t>
            </w:r>
            <w:r>
              <w:rPr>
                <w:color w:val="58595B"/>
                <w:spacing w:val="-3"/>
                <w:w w:val="91"/>
                <w:sz w:val="24"/>
              </w:rPr>
              <w:t>b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91"/>
                <w:sz w:val="24"/>
              </w:rPr>
              <w:t>w)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1,764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18.2%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Fish and seafood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23.8%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Poultry (chicken)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3,737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1,585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1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1,711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49.8%</w:t>
            </w:r>
          </w:p>
        </w:tc>
      </w:tr>
      <w:tr w:rsidR="00CE62C5">
        <w:trPr>
          <w:trHeight w:val="389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I do not eat meat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9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9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8.3%</w:t>
            </w:r>
          </w:p>
        </w:tc>
      </w:tr>
    </w:tbl>
    <w:p w:rsidR="00CE62C5" w:rsidRDefault="00280DE0">
      <w:pPr>
        <w:pStyle w:val="BodyText"/>
        <w:spacing w:before="8"/>
        <w:rPr>
          <w:sz w:val="10"/>
        </w:rPr>
      </w:pPr>
      <w:r>
        <w:pict>
          <v:shape id="_x0000_s1126" type="#_x0000_t202" style="position:absolute;margin-left:546.65pt;margin-top:642.75pt;width:11.15pt;height:140.65pt;z-index:251893760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pStyle w:val="BodyText"/>
        <w:spacing w:before="101" w:line="225" w:lineRule="auto"/>
        <w:ind w:left="685" w:right="106"/>
        <w:jc w:val="both"/>
      </w:pPr>
      <w:r>
        <w:rPr>
          <w:color w:val="414042"/>
          <w:w w:val="85"/>
        </w:rPr>
        <w:t>41.0%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reported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always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often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add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salt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salty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sauce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such</w:t>
      </w:r>
      <w:r>
        <w:rPr>
          <w:color w:val="414042"/>
          <w:spacing w:val="-28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soya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 xml:space="preserve">sauce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9"/>
        </w:rPr>
        <w:t>ri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</w:p>
    <w:p w:rsidR="00CE62C5" w:rsidRDefault="00280DE0">
      <w:pPr>
        <w:pStyle w:val="BodyText"/>
        <w:spacing w:before="1" w:line="225" w:lineRule="auto"/>
        <w:ind w:left="685" w:right="106"/>
        <w:jc w:val="both"/>
      </w:pPr>
      <w:r>
        <w:rPr>
          <w:color w:val="414042"/>
          <w:w w:val="75"/>
        </w:rPr>
        <w:t>14.9</w:t>
      </w:r>
      <w:r>
        <w:rPr>
          <w:color w:val="414042"/>
          <w:w w:val="73"/>
        </w:rPr>
        <w:t>%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foods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have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been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altered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natural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state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including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packaged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salty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snacks,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canned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salty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 xml:space="preserve">food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w w:val="86"/>
        </w:rPr>
        <w:t>ding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7"/>
        </w:rPr>
        <w:t>k</w:t>
      </w:r>
      <w:r>
        <w:rPr>
          <w:color w:val="414042"/>
          <w:spacing w:val="1"/>
          <w:w w:val="87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ur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2" w:line="225" w:lineRule="auto"/>
        <w:ind w:left="685" w:right="105"/>
        <w:jc w:val="both"/>
      </w:pPr>
      <w:r>
        <w:rPr>
          <w:color w:val="414042"/>
          <w:w w:val="90"/>
        </w:rPr>
        <w:t>It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noted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majority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(more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95%)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vegetable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oils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cooking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9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il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 refined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oils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oils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unsaturated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fatty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acids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such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olive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oil,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sunflower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oil,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corn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oil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canola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oil. </w: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76"/>
        </w:rPr>
        <w:t>70%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9"/>
        </w:rPr>
        <w:t xml:space="preserve">n/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w w:val="93"/>
        </w:rPr>
        <w:t>f</w:t>
      </w:r>
      <w:r>
        <w:rPr>
          <w:color w:val="414042"/>
          <w:spacing w:val="-3"/>
          <w:w w:val="93"/>
        </w:rPr>
        <w:t>i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6"/>
        </w:rPr>
        <w:t>h/</w:t>
      </w:r>
      <w:r>
        <w:rPr>
          <w:color w:val="414042"/>
          <w:spacing w:val="3"/>
          <w:w w:val="86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64"/>
        </w:rPr>
        <w:t>s</w:t>
      </w:r>
      <w:r>
        <w:rPr>
          <w:color w:val="414042"/>
          <w:spacing w:val="4"/>
        </w:rPr>
        <w:t xml:space="preserve"> </w:t>
      </w:r>
      <w:r>
        <w:rPr>
          <w:color w:val="414042"/>
          <w:w w:val="74"/>
        </w:rPr>
        <w:t>21.9%</w:t>
      </w:r>
      <w:r>
        <w:rPr>
          <w:color w:val="414042"/>
          <w:spacing w:val="4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1"/>
        </w:rPr>
        <w:t>um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4"/>
        </w:rPr>
        <w:t xml:space="preserve"> </w:t>
      </w:r>
      <w:r>
        <w:rPr>
          <w:color w:val="414042"/>
          <w:w w:val="75"/>
        </w:rPr>
        <w:t>7%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8"/>
        </w:rPr>
        <w:t>uming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7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8"/>
          <w:w w:val="93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83"/>
        </w:rPr>
        <w:t>x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0"/>
          <w:w w:val="88"/>
        </w:rPr>
        <w:t>“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n</w:t>
      </w:r>
      <w:r>
        <w:rPr>
          <w:color w:val="414042"/>
          <w:spacing w:val="-10"/>
          <w:w w:val="72"/>
        </w:rPr>
        <w:t>’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7"/>
          <w:w w:val="90"/>
        </w:rPr>
        <w:t>w</w:t>
      </w:r>
      <w:r>
        <w:rPr>
          <w:color w:val="414042"/>
          <w:w w:val="88"/>
        </w:rPr>
        <w:t>”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 xml:space="preserve">y </w:t>
      </w:r>
      <w:r>
        <w:rPr>
          <w:color w:val="414042"/>
          <w:w w:val="95"/>
        </w:rPr>
        <w:t>of</w:t>
      </w:r>
      <w:r>
        <w:rPr>
          <w:color w:val="414042"/>
          <w:spacing w:val="-9"/>
          <w:w w:val="95"/>
        </w:rPr>
        <w:t xml:space="preserve"> </w:t>
      </w:r>
      <w:r>
        <w:rPr>
          <w:color w:val="414042"/>
          <w:w w:val="95"/>
        </w:rPr>
        <w:t>responses.</w:t>
      </w:r>
    </w:p>
    <w:p w:rsidR="00CE62C5" w:rsidRDefault="00280DE0">
      <w:pPr>
        <w:spacing w:before="7" w:line="220" w:lineRule="auto"/>
        <w:ind w:left="685" w:right="106"/>
        <w:jc w:val="both"/>
        <w:rPr>
          <w:rFonts w:ascii="Bookman Old Style" w:hAnsi="Bookman Old Style"/>
          <w:i/>
          <w:sz w:val="24"/>
        </w:rPr>
      </w:pPr>
      <w:r>
        <w:rPr>
          <w:rFonts w:ascii="Bookman Old Style" w:hAnsi="Bookman Old Style"/>
          <w:i/>
          <w:color w:val="414042"/>
          <w:w w:val="75"/>
          <w:sz w:val="24"/>
        </w:rPr>
        <w:t xml:space="preserve">*The tables above have been consolidated based on the responses to the various questions on individual </w:t>
      </w:r>
      <w:r>
        <w:rPr>
          <w:rFonts w:ascii="Bookman Old Style" w:hAnsi="Bookman Old Style"/>
          <w:i/>
          <w:color w:val="414042"/>
          <w:w w:val="85"/>
          <w:sz w:val="24"/>
        </w:rPr>
        <w:t>dietary habits. The tables exclude the ‘don’t know’ category of responses.</w:t>
      </w:r>
    </w:p>
    <w:p w:rsidR="00CE62C5" w:rsidRDefault="00CE62C5">
      <w:pPr>
        <w:pStyle w:val="BodyText"/>
        <w:spacing w:before="3"/>
        <w:rPr>
          <w:rFonts w:ascii="Bookman Old Style"/>
          <w:i/>
          <w:sz w:val="20"/>
        </w:rPr>
      </w:pPr>
    </w:p>
    <w:p w:rsidR="00CE62C5" w:rsidRDefault="00280DE0">
      <w:pPr>
        <w:pStyle w:val="Heading2"/>
        <w:numPr>
          <w:ilvl w:val="1"/>
          <w:numId w:val="11"/>
        </w:numPr>
        <w:tabs>
          <w:tab w:val="left" w:pos="1405"/>
          <w:tab w:val="left" w:pos="1406"/>
        </w:tabs>
        <w:ind w:left="1405" w:hanging="721"/>
        <w:jc w:val="left"/>
      </w:pPr>
      <w:bookmarkStart w:id="29" w:name="_TOC_250000"/>
      <w:r>
        <w:rPr>
          <w:color w:val="AD833B"/>
        </w:rPr>
        <w:t>CORE - Physical</w:t>
      </w:r>
      <w:r>
        <w:rPr>
          <w:color w:val="AD833B"/>
          <w:spacing w:val="-15"/>
        </w:rPr>
        <w:t xml:space="preserve"> </w:t>
      </w:r>
      <w:bookmarkEnd w:id="29"/>
      <w:r>
        <w:rPr>
          <w:color w:val="AD833B"/>
        </w:rPr>
        <w:t>Activity</w:t>
      </w:r>
    </w:p>
    <w:p w:rsidR="00CE62C5" w:rsidRDefault="00280DE0">
      <w:pPr>
        <w:pStyle w:val="BodyText"/>
        <w:spacing w:before="240" w:line="225" w:lineRule="auto"/>
        <w:ind w:left="685" w:right="107"/>
        <w:jc w:val="both"/>
      </w:pPr>
      <w:r>
        <w:rPr>
          <w:color w:val="414042"/>
          <w:w w:val="90"/>
        </w:rPr>
        <w:t>Sufficient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defined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report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over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150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minutes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per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week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activity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uffi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 xml:space="preserve">in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2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6"/>
        </w:rPr>
        <w:t>k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5" w:right="106"/>
        <w:jc w:val="both"/>
      </w:pPr>
      <w:r>
        <w:rPr>
          <w:color w:val="414042"/>
          <w:spacing w:val="-20"/>
          <w:w w:val="85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mp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-32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or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uffi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 as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least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150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minutes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moderate-intensity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aerobic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throughout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week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do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at least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75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minutes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vigorous-intensity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aerobic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throughout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week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 xml:space="preserve">equivalent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8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9"/>
        </w:rPr>
        <w:t>e-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88"/>
        </w:rPr>
        <w:t>-i</w:t>
      </w:r>
      <w:r>
        <w:rPr>
          <w:color w:val="414042"/>
          <w:spacing w:val="-3"/>
          <w:w w:val="88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8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8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b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2"/>
          <w:w w:val="91"/>
        </w:rPr>
        <w:t>l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8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8"/>
        </w:rPr>
        <w:t xml:space="preserve"> </w:t>
      </w:r>
      <w:r>
        <w:rPr>
          <w:color w:val="414042"/>
          <w:w w:val="89"/>
        </w:rPr>
        <w:t xml:space="preserve">on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8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w w:val="91"/>
        </w:rPr>
        <w:t>fi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8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5"/>
        <w:rPr>
          <w:sz w:val="22"/>
        </w:rPr>
      </w:pPr>
    </w:p>
    <w:p w:rsidR="00CE62C5" w:rsidRDefault="00280DE0">
      <w:pPr>
        <w:pStyle w:val="BodyText"/>
        <w:spacing w:line="230" w:lineRule="auto"/>
        <w:ind w:left="685" w:right="106"/>
        <w:jc w:val="both"/>
      </w:pPr>
      <w:r>
        <w:rPr>
          <w:color w:val="414042"/>
          <w:w w:val="86"/>
        </w:rPr>
        <w:t>Tho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4"/>
        </w:rPr>
        <w:t xml:space="preserve"> </w:t>
      </w:r>
      <w:r>
        <w:rPr>
          <w:color w:val="414042"/>
          <w:w w:val="79"/>
        </w:rPr>
        <w:t>150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min</w:t>
      </w:r>
      <w:r>
        <w:rPr>
          <w:color w:val="414042"/>
          <w:spacing w:val="-2"/>
          <w:w w:val="90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81"/>
        </w:rPr>
        <w:t>sifi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2"/>
        </w:rPr>
        <w:t>uffi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3"/>
          <w:w w:val="7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 xml:space="preserve">t </w:t>
      </w:r>
      <w:r>
        <w:rPr>
          <w:color w:val="414042"/>
          <w:w w:val="90"/>
        </w:rPr>
        <w:t>was</w:t>
      </w:r>
      <w:r>
        <w:rPr>
          <w:color w:val="414042"/>
          <w:spacing w:val="-46"/>
          <w:w w:val="90"/>
        </w:rPr>
        <w:t xml:space="preserve"> </w:t>
      </w:r>
      <w:r>
        <w:rPr>
          <w:color w:val="414042"/>
          <w:w w:val="90"/>
        </w:rPr>
        <w:t>noted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majority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6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interviewed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(70.8%)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46"/>
          <w:w w:val="90"/>
        </w:rPr>
        <w:t xml:space="preserve"> </w:t>
      </w:r>
      <w:r>
        <w:rPr>
          <w:color w:val="414042"/>
          <w:w w:val="90"/>
        </w:rPr>
        <w:t>meet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5"/>
          <w:w w:val="90"/>
        </w:rPr>
        <w:t xml:space="preserve"> </w:t>
      </w:r>
      <w:r>
        <w:rPr>
          <w:color w:val="414042"/>
          <w:w w:val="90"/>
        </w:rPr>
        <w:t xml:space="preserve">recommendations </w:t>
      </w:r>
      <w:r>
        <w:rPr>
          <w:color w:val="414042"/>
          <w:w w:val="85"/>
        </w:rPr>
        <w:t>for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sufficient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physical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activity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majority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such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less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45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years.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Females report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levels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insufficient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physical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activity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males.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group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30-44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 xml:space="preserve">highest </w:t>
      </w:r>
      <w:r>
        <w:rPr>
          <w:color w:val="414042"/>
          <w:w w:val="90"/>
        </w:rPr>
        <w:t>percentage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insufficient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compared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groups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disregarding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gender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or </w:t>
      </w:r>
      <w:r>
        <w:rPr>
          <w:color w:val="414042"/>
          <w:spacing w:val="-1"/>
          <w:w w:val="89"/>
        </w:rPr>
        <w:t>n</w:t>
      </w:r>
      <w:r>
        <w:rPr>
          <w:color w:val="414042"/>
          <w:spacing w:val="-3"/>
          <w:w w:val="73"/>
        </w:rPr>
        <w:t>a</w:t>
      </w:r>
      <w:r>
        <w:rPr>
          <w:color w:val="414042"/>
          <w:spacing w:val="-2"/>
          <w:w w:val="104"/>
        </w:rPr>
        <w:t>t</w:t>
      </w:r>
      <w:r>
        <w:rPr>
          <w:color w:val="414042"/>
          <w:spacing w:val="1"/>
          <w:w w:val="104"/>
        </w:rPr>
        <w:t>i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1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104"/>
        </w:rPr>
        <w:t>i</w:t>
      </w:r>
      <w:r>
        <w:rPr>
          <w:color w:val="414042"/>
          <w:spacing w:val="3"/>
          <w:w w:val="104"/>
        </w:rPr>
        <w:t>t</w:t>
      </w:r>
      <w:r>
        <w:rPr>
          <w:color w:val="414042"/>
          <w:spacing w:val="-9"/>
          <w:w w:val="81"/>
        </w:rPr>
        <w:t>y</w:t>
      </w:r>
      <w:r>
        <w:rPr>
          <w:color w:val="414042"/>
          <w:w w:val="51"/>
        </w:rPr>
        <w:t>.</w:t>
      </w:r>
    </w:p>
    <w:p w:rsidR="00CE62C5" w:rsidRDefault="00CE62C5">
      <w:pPr>
        <w:spacing w:line="230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0" w:after="19"/>
        <w:ind w:left="533"/>
      </w:pPr>
      <w:r>
        <w:pict>
          <v:shape id="_x0000_s1125" type="#_x0000_t202" style="position:absolute;left:0;text-align:left;margin-left:24.45pt;margin-top:35.2pt;width:21.15pt;height:22pt;z-index:25189478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60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35: Summary of the physical activities</w:t>
      </w:r>
    </w:p>
    <w:tbl>
      <w:tblPr>
        <w:tblW w:w="0" w:type="auto"/>
        <w:tblInd w:w="543" w:type="dxa"/>
        <w:tblBorders>
          <w:top w:val="single" w:sz="2" w:space="0" w:color="FFFFFF"/>
          <w:left w:val="single" w:sz="2" w:space="0" w:color="FFFFFF"/>
          <w:bottom w:val="single" w:sz="2" w:space="0" w:color="FFFFFF"/>
          <w:right w:val="single" w:sz="2" w:space="0" w:color="FFFFFF"/>
          <w:insideH w:val="single" w:sz="2" w:space="0" w:color="FFFFFF"/>
          <w:insideV w:val="single" w:sz="2" w:space="0" w:color="FFFFFF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7"/>
              <w:ind w:left="5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7"/>
              <w:ind w:left="58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tabs>
                <w:tab w:val="left" w:pos="1126"/>
              </w:tabs>
              <w:spacing w:line="81" w:lineRule="auto"/>
              <w:ind w:left="1033" w:right="111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7"/>
              <w:ind w:left="58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7"/>
              <w:ind w:left="34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5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8"/>
              </w:tabs>
              <w:spacing w:before="130" w:line="132" w:lineRule="auto"/>
              <w:ind w:left="6430" w:right="212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0"/>
              <w:ind w:left="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5"/>
              <w:ind w:left="83" w:right="6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36"/>
              </w:tabs>
              <w:spacing w:before="125"/>
              <w:ind w:left="13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5"/>
              <w:ind w:left="13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739"/>
        </w:trPr>
        <w:tc>
          <w:tcPr>
            <w:tcW w:w="6009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8" w:line="261" w:lineRule="auto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Denominator all respondents responding to physical activity </w:t>
            </w:r>
            <w:r>
              <w:rPr>
                <w:color w:val="58595B"/>
                <w:sz w:val="24"/>
              </w:rPr>
              <w:t>questions</w:t>
            </w:r>
          </w:p>
        </w:tc>
        <w:tc>
          <w:tcPr>
            <w:tcW w:w="1303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8188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4143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4045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1129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7059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06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25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37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5"/>
                <w:sz w:val="24"/>
              </w:rPr>
              <w:t>Total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respondents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not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meeting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WHO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recommendations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5797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7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2769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3028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4885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2345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25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2539</w:t>
            </w:r>
          </w:p>
        </w:tc>
      </w:tr>
      <w:tr w:rsidR="00CE62C5">
        <w:trPr>
          <w:trHeight w:val="437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Percentage with insufficient physical activity*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right="3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70.8%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7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66.8%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78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72.9%</w:t>
            </w:r>
          </w:p>
        </w:tc>
      </w:tr>
      <w:tr w:rsidR="00CE62C5">
        <w:trPr>
          <w:trHeight w:val="737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6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Total respondents meeting the WHO recommendations on </w:t>
            </w:r>
            <w:r>
              <w:rPr>
                <w:color w:val="58595B"/>
                <w:sz w:val="24"/>
              </w:rPr>
              <w:t>physical activity for health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2391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1374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2174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30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943</w:t>
            </w:r>
          </w:p>
        </w:tc>
      </w:tr>
      <w:tr w:rsidR="00CE62C5">
        <w:trPr>
          <w:trHeight w:val="434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6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Percentage with sufficient physical activity*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right="3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7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78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27.1%</w:t>
            </w:r>
          </w:p>
        </w:tc>
      </w:tr>
      <w:tr w:rsidR="00CE62C5">
        <w:trPr>
          <w:trHeight w:val="429"/>
        </w:trPr>
        <w:tc>
          <w:tcPr>
            <w:tcW w:w="14560" w:type="dxa"/>
            <w:gridSpan w:val="10"/>
            <w:tcBorders>
              <w:top w:val="single" w:sz="4" w:space="0" w:color="58595B"/>
              <w:left w:val="single" w:sz="2" w:space="0" w:color="58595B"/>
              <w:bottom w:val="single" w:sz="6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83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Distribution of respondents not meeting WHO definition by age group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1490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579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911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308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1182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439</w:t>
            </w:r>
          </w:p>
        </w:tc>
        <w:tc>
          <w:tcPr>
            <w:tcW w:w="906" w:type="dxa"/>
            <w:tcBorders>
              <w:top w:val="single" w:sz="4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5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746</w:t>
            </w:r>
          </w:p>
        </w:tc>
      </w:tr>
      <w:tr w:rsidR="00CE62C5">
        <w:trPr>
          <w:trHeight w:val="437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right="3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25.7%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76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0"/>
              <w:ind w:left="20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29.4%</w:t>
            </w:r>
          </w:p>
        </w:tc>
      </w:tr>
      <w:tr w:rsidR="00CE62C5">
        <w:trPr>
          <w:trHeight w:val="434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right="4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2777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77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4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1496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2433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84" w:right="5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1123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0"/>
              <w:ind w:left="25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1310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right="3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47.9%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78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1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51.6%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right="4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1183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30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376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right="3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1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14.8%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3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right="4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97"/>
              <w:ind w:left="30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Percentage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right="4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6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4.2%</w:t>
            </w:r>
          </w:p>
        </w:tc>
      </w:tr>
    </w:tbl>
    <w:p w:rsidR="00CE62C5" w:rsidRDefault="00280DE0">
      <w:pPr>
        <w:pStyle w:val="BodyText"/>
        <w:spacing w:line="249" w:lineRule="auto"/>
        <w:ind w:left="538"/>
      </w:pPr>
      <w:r>
        <w:rPr>
          <w:color w:val="414042"/>
          <w:w w:val="90"/>
        </w:rPr>
        <w:t>*WHO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recommendations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sufficient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should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least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150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minutes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moderate-intensity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aerobic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physical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throughout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week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do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at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83"/>
        </w:rPr>
        <w:t>s</w:t>
      </w:r>
      <w:r>
        <w:rPr>
          <w:color w:val="414042"/>
          <w:w w:val="83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75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min</w:t>
      </w:r>
      <w:r>
        <w:rPr>
          <w:color w:val="414042"/>
          <w:spacing w:val="-2"/>
          <w:w w:val="90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88"/>
        </w:rPr>
        <w:t>-i</w:t>
      </w:r>
      <w:r>
        <w:rPr>
          <w:color w:val="414042"/>
          <w:spacing w:val="-3"/>
          <w:w w:val="88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83"/>
        </w:rPr>
        <w:t>u</w:t>
      </w:r>
      <w:r>
        <w:rPr>
          <w:color w:val="414042"/>
          <w:spacing w:val="-1"/>
          <w:w w:val="83"/>
        </w:rPr>
        <w:t>g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6"/>
        </w:rPr>
        <w:t>k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9"/>
        </w:rPr>
        <w:t>e-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88"/>
        </w:rPr>
        <w:t>-i</w:t>
      </w:r>
      <w:r>
        <w:rPr>
          <w:color w:val="414042"/>
          <w:spacing w:val="-3"/>
          <w:w w:val="88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</w:p>
    <w:p w:rsidR="00CE62C5" w:rsidRDefault="00CE62C5">
      <w:pPr>
        <w:spacing w:line="249" w:lineRule="auto"/>
        <w:sectPr w:rsidR="00CE62C5">
          <w:footerReference w:type="even" r:id="rId120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spacing w:before="62"/>
        <w:ind w:left="680"/>
      </w:pPr>
      <w:r>
        <w:pict>
          <v:shape id="_x0000_s1124" type="#_x0000_t202" style="position:absolute;left:0;text-align:left;margin-left:546.65pt;margin-top:642.75pt;width:11.15pt;height:140.65pt;z-index:25189580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36: Summary tables on physical activity at work and home</w:t>
      </w:r>
    </w:p>
    <w:p w:rsidR="00CE62C5" w:rsidRDefault="00CE62C5">
      <w:pPr>
        <w:pStyle w:val="BodyText"/>
        <w:spacing w:before="8"/>
        <w:rPr>
          <w:sz w:val="7"/>
        </w:r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4530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6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Type of physical activity AT WORK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4"/>
              </w:tabs>
              <w:spacing w:before="175"/>
              <w:ind w:left="10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0" w:right="-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Non-E</w:t>
            </w:r>
          </w:p>
          <w:p w:rsidR="00CE62C5" w:rsidRDefault="00280DE0">
            <w:pPr>
              <w:pStyle w:val="TableParagraph"/>
              <w:spacing w:before="175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1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mirati</w:t>
            </w:r>
          </w:p>
          <w:p w:rsidR="00CE62C5" w:rsidRDefault="00280DE0">
            <w:pPr>
              <w:pStyle w:val="TableParagraph"/>
              <w:spacing w:before="175"/>
              <w:ind w:left="13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959"/>
        </w:trPr>
        <w:tc>
          <w:tcPr>
            <w:tcW w:w="9065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97" w:line="213" w:lineRule="auto"/>
              <w:ind w:left="114" w:right="138"/>
              <w:jc w:val="both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Does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involve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vigorous-intensity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activity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causes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large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increases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breathing or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rate</w:t>
            </w:r>
            <w:r>
              <w:rPr>
                <w:rFonts w:asci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like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[carrying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lifting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heavy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loads,</w:t>
            </w:r>
            <w:r>
              <w:rPr>
                <w:rFonts w:asci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digging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construction</w:t>
            </w:r>
            <w:r>
              <w:rPr>
                <w:rFonts w:asci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work]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least 10 minutes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continuously?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7835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3396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3367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96.7%</w:t>
            </w:r>
          </w:p>
        </w:tc>
      </w:tr>
      <w:tr w:rsidR="00CE62C5">
        <w:trPr>
          <w:trHeight w:val="737"/>
        </w:trPr>
        <w:tc>
          <w:tcPr>
            <w:tcW w:w="4530" w:type="dxa"/>
          </w:tcPr>
          <w:p w:rsidR="00CE62C5" w:rsidRDefault="00280DE0">
            <w:pPr>
              <w:pStyle w:val="TableParagraph"/>
              <w:spacing w:before="72" w:line="261" w:lineRule="auto"/>
              <w:ind w:left="115" w:right="2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Average number of days of vigorous-intensity </w:t>
            </w:r>
            <w:r>
              <w:rPr>
                <w:color w:val="58595B"/>
                <w:w w:val="95"/>
                <w:sz w:val="24"/>
              </w:rPr>
              <w:t>activities as a part of your work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</w:t>
            </w:r>
          </w:p>
        </w:tc>
      </w:tr>
      <w:tr w:rsidR="00CE62C5">
        <w:trPr>
          <w:trHeight w:val="737"/>
        </w:trPr>
        <w:tc>
          <w:tcPr>
            <w:tcW w:w="4530" w:type="dxa"/>
            <w:shd w:val="clear" w:color="auto" w:fill="F1EAE0"/>
          </w:tcPr>
          <w:p w:rsidR="00CE62C5" w:rsidRDefault="00280DE0">
            <w:pPr>
              <w:pStyle w:val="TableParagraph"/>
              <w:spacing w:before="72" w:line="261" w:lineRule="auto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Average time spent doing the vigorous-intensity </w:t>
            </w:r>
            <w:r>
              <w:rPr>
                <w:color w:val="58595B"/>
                <w:w w:val="95"/>
                <w:sz w:val="24"/>
              </w:rPr>
              <w:t>activities as a part of your work in hours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</w:t>
            </w:r>
          </w:p>
        </w:tc>
      </w:tr>
      <w:tr w:rsidR="00CE62C5">
        <w:trPr>
          <w:trHeight w:val="95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94" w:line="213" w:lineRule="auto"/>
              <w:ind w:lef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Does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involve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moderate-intensity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activity,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causes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small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increases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breath- ing or heart rate such as brisk walking [or carrying light loads] for at least 10 minutes continuously?</w:t>
            </w:r>
          </w:p>
        </w:tc>
      </w:tr>
      <w:tr w:rsidR="00CE62C5">
        <w:trPr>
          <w:trHeight w:val="295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165</w:t>
            </w:r>
          </w:p>
        </w:tc>
      </w:tr>
      <w:tr w:rsidR="00CE62C5">
        <w:trPr>
          <w:trHeight w:val="295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25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4.7%</w:t>
            </w:r>
          </w:p>
        </w:tc>
      </w:tr>
      <w:tr w:rsidR="00CE62C5">
        <w:trPr>
          <w:trHeight w:val="295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7704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3307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3317</w:t>
            </w:r>
          </w:p>
        </w:tc>
      </w:tr>
      <w:tr w:rsidR="00CE62C5">
        <w:trPr>
          <w:trHeight w:val="295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95.3%</w:t>
            </w:r>
          </w:p>
        </w:tc>
      </w:tr>
      <w:tr w:rsidR="00CE62C5">
        <w:trPr>
          <w:trHeight w:val="737"/>
        </w:trPr>
        <w:tc>
          <w:tcPr>
            <w:tcW w:w="4530" w:type="dxa"/>
          </w:tcPr>
          <w:p w:rsidR="00CE62C5" w:rsidRDefault="00280DE0">
            <w:pPr>
              <w:pStyle w:val="TableParagraph"/>
              <w:spacing w:before="72" w:line="261" w:lineRule="auto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Average number of days of moderate—intensity </w:t>
            </w:r>
            <w:r>
              <w:rPr>
                <w:color w:val="58595B"/>
                <w:w w:val="95"/>
                <w:sz w:val="24"/>
              </w:rPr>
              <w:t>activities as a part of your work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3.4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</w:t>
            </w:r>
          </w:p>
        </w:tc>
      </w:tr>
      <w:tr w:rsidR="00CE62C5">
        <w:trPr>
          <w:trHeight w:val="737"/>
        </w:trPr>
        <w:tc>
          <w:tcPr>
            <w:tcW w:w="4530" w:type="dxa"/>
            <w:shd w:val="clear" w:color="auto" w:fill="F1EAE0"/>
          </w:tcPr>
          <w:p w:rsidR="00CE62C5" w:rsidRDefault="00280DE0">
            <w:pPr>
              <w:pStyle w:val="TableParagraph"/>
              <w:spacing w:before="72" w:line="261" w:lineRule="auto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Average time spent doing the moderate-intensi- </w:t>
            </w:r>
            <w:r>
              <w:rPr>
                <w:color w:val="58595B"/>
                <w:w w:val="95"/>
                <w:sz w:val="24"/>
              </w:rPr>
              <w:t>ty activities as a part of your work in hours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</w:t>
            </w:r>
          </w:p>
        </w:tc>
      </w:tr>
    </w:tbl>
    <w:p w:rsidR="00CE62C5" w:rsidRDefault="00280DE0">
      <w:pPr>
        <w:pStyle w:val="Heading2"/>
        <w:spacing w:before="64"/>
        <w:ind w:left="685"/>
      </w:pPr>
      <w:r>
        <w:rPr>
          <w:color w:val="58595B"/>
        </w:rPr>
        <w:t>Physical activity at home (leisure and sports)</w:t>
      </w:r>
    </w:p>
    <w:p w:rsidR="00CE62C5" w:rsidRDefault="00CE62C5">
      <w:pPr>
        <w:pStyle w:val="BodyText"/>
        <w:spacing w:before="10"/>
        <w:rPr>
          <w:rFonts w:ascii="Calibri"/>
          <w:b/>
          <w:sz w:val="10"/>
        </w:r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910"/>
        </w:trPr>
        <w:tc>
          <w:tcPr>
            <w:tcW w:w="4530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Calibri"/>
                <w:b/>
                <w:sz w:val="28"/>
              </w:rPr>
            </w:pPr>
          </w:p>
          <w:p w:rsidR="00CE62C5" w:rsidRDefault="00280DE0">
            <w:pPr>
              <w:pStyle w:val="TableParagraph"/>
              <w:spacing w:before="218"/>
              <w:ind w:left="6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Type of physical activity AT WORK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Calibri"/>
                <w:b/>
                <w:sz w:val="28"/>
              </w:rPr>
            </w:pPr>
          </w:p>
          <w:p w:rsidR="00CE62C5" w:rsidRDefault="00280DE0">
            <w:pPr>
              <w:pStyle w:val="TableParagraph"/>
              <w:spacing w:before="249"/>
              <w:ind w:left="1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4"/>
              </w:tabs>
              <w:spacing w:before="148"/>
              <w:ind w:left="10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34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  <w:p w:rsidR="00CE62C5" w:rsidRDefault="00280DE0">
            <w:pPr>
              <w:pStyle w:val="TableParagraph"/>
              <w:tabs>
                <w:tab w:val="left" w:pos="1037"/>
              </w:tabs>
              <w:spacing w:before="148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959"/>
        </w:trPr>
        <w:tc>
          <w:tcPr>
            <w:tcW w:w="9065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97" w:line="213" w:lineRule="auto"/>
              <w:ind w:left="114" w:right="509"/>
              <w:jc w:val="both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vigorous-intensity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sports,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fitness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recreational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(leisure)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activities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 cause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large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increases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breathing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rate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like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[running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football]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least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10 minutes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continuously?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18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198</w:t>
            </w:r>
          </w:p>
        </w:tc>
      </w:tr>
      <w:tr w:rsidR="00CE62C5">
        <w:trPr>
          <w:trHeight w:val="302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9" w:line="263" w:lineRule="exact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9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9" w:line="263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9" w:line="263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9" w:line="263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5.7%</w:t>
            </w:r>
          </w:p>
        </w:tc>
      </w:tr>
      <w:tr w:rsidR="00CE62C5">
        <w:trPr>
          <w:trHeight w:val="30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6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2" w:line="265" w:lineRule="exact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7485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2" w:line="265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2" w:line="265" w:lineRule="exact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2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3195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2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3284</w:t>
            </w:r>
          </w:p>
        </w:tc>
      </w:tr>
      <w:tr w:rsidR="00CE62C5">
        <w:trPr>
          <w:trHeight w:val="312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4" w:line="268" w:lineRule="exact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4" w:line="268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4" w:line="268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4" w:line="268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4" w:line="268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94.3%</w:t>
            </w:r>
          </w:p>
        </w:tc>
      </w:tr>
      <w:tr w:rsidR="00CE62C5">
        <w:trPr>
          <w:trHeight w:val="677"/>
        </w:trPr>
        <w:tc>
          <w:tcPr>
            <w:tcW w:w="4530" w:type="dxa"/>
          </w:tcPr>
          <w:p w:rsidR="00CE62C5" w:rsidRDefault="00280DE0">
            <w:pPr>
              <w:pStyle w:val="TableParagraph"/>
              <w:spacing w:before="102" w:line="208" w:lineRule="auto"/>
              <w:ind w:left="114" w:right="415"/>
              <w:jc w:val="left"/>
              <w:rPr>
                <w:sz w:val="24"/>
              </w:rPr>
            </w:pPr>
            <w:r>
              <w:rPr>
                <w:color w:val="58595B"/>
                <w:spacing w:val="-7"/>
                <w:w w:val="85"/>
                <w:sz w:val="24"/>
              </w:rPr>
              <w:t>Average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number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of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5"/>
                <w:sz w:val="24"/>
              </w:rPr>
              <w:t>days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in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week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on</w:t>
            </w:r>
            <w:r>
              <w:rPr>
                <w:color w:val="58595B"/>
                <w:spacing w:val="-20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85"/>
                <w:sz w:val="24"/>
              </w:rPr>
              <w:t xml:space="preserve">vigorous- </w:t>
            </w:r>
            <w:r>
              <w:rPr>
                <w:color w:val="58595B"/>
                <w:spacing w:val="-5"/>
                <w:w w:val="89"/>
                <w:sz w:val="24"/>
              </w:rPr>
              <w:t>i</w:t>
            </w:r>
            <w:r>
              <w:rPr>
                <w:color w:val="58595B"/>
                <w:spacing w:val="-8"/>
                <w:w w:val="89"/>
                <w:sz w:val="24"/>
              </w:rPr>
              <w:t>n</w:t>
            </w:r>
            <w:r>
              <w:rPr>
                <w:color w:val="58595B"/>
                <w:spacing w:val="-8"/>
                <w:w w:val="116"/>
                <w:sz w:val="24"/>
              </w:rPr>
              <w:t>t</w:t>
            </w:r>
            <w:r>
              <w:rPr>
                <w:color w:val="58595B"/>
                <w:spacing w:val="-7"/>
                <w:w w:val="75"/>
                <w:sz w:val="24"/>
              </w:rPr>
              <w:t>e</w:t>
            </w:r>
            <w:r>
              <w:rPr>
                <w:color w:val="58595B"/>
                <w:spacing w:val="-8"/>
                <w:w w:val="89"/>
                <w:sz w:val="24"/>
              </w:rPr>
              <w:t>n</w:t>
            </w:r>
            <w:r>
              <w:rPr>
                <w:color w:val="58595B"/>
                <w:spacing w:val="-5"/>
                <w:w w:val="72"/>
                <w:sz w:val="24"/>
              </w:rPr>
              <w:t>s</w:t>
            </w:r>
            <w:r>
              <w:rPr>
                <w:color w:val="58595B"/>
                <w:spacing w:val="-8"/>
                <w:w w:val="72"/>
                <w:sz w:val="24"/>
              </w:rPr>
              <w:t>i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pacing w:val="-25"/>
                <w:sz w:val="24"/>
              </w:rPr>
              <w:t xml:space="preserve"> </w:t>
            </w:r>
            <w:r>
              <w:rPr>
                <w:color w:val="58595B"/>
                <w:spacing w:val="-6"/>
                <w:w w:val="64"/>
                <w:sz w:val="24"/>
              </w:rPr>
              <w:t>s</w:t>
            </w:r>
            <w:r>
              <w:rPr>
                <w:color w:val="58595B"/>
                <w:spacing w:val="-2"/>
                <w:w w:val="90"/>
                <w:sz w:val="24"/>
              </w:rPr>
              <w:t>p</w:t>
            </w:r>
            <w:r>
              <w:rPr>
                <w:color w:val="58595B"/>
                <w:spacing w:val="-5"/>
                <w:w w:val="89"/>
                <w:sz w:val="24"/>
              </w:rPr>
              <w:t>o</w:t>
            </w:r>
            <w:r>
              <w:rPr>
                <w:color w:val="58595B"/>
                <w:spacing w:val="-4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spacing w:val="-2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25"/>
                <w:sz w:val="24"/>
              </w:rPr>
              <w:t xml:space="preserve"> </w:t>
            </w:r>
            <w:r>
              <w:rPr>
                <w:color w:val="58595B"/>
                <w:w w:val="93"/>
                <w:sz w:val="24"/>
              </w:rPr>
              <w:t>f</w:t>
            </w:r>
            <w:r>
              <w:rPr>
                <w:color w:val="58595B"/>
                <w:spacing w:val="-8"/>
                <w:w w:val="93"/>
                <w:sz w:val="24"/>
              </w:rPr>
              <w:t>i</w:t>
            </w:r>
            <w:r>
              <w:rPr>
                <w:color w:val="58595B"/>
                <w:spacing w:val="-8"/>
                <w:w w:val="116"/>
                <w:sz w:val="24"/>
              </w:rPr>
              <w:t>t</w:t>
            </w:r>
            <w:r>
              <w:rPr>
                <w:color w:val="58595B"/>
                <w:spacing w:val="-5"/>
                <w:w w:val="89"/>
                <w:sz w:val="24"/>
              </w:rPr>
              <w:t>n</w:t>
            </w:r>
            <w:r>
              <w:rPr>
                <w:color w:val="58595B"/>
                <w:spacing w:val="-5"/>
                <w:w w:val="75"/>
                <w:sz w:val="24"/>
              </w:rPr>
              <w:t>e</w:t>
            </w:r>
            <w:r>
              <w:rPr>
                <w:color w:val="58595B"/>
                <w:spacing w:val="-4"/>
                <w:w w:val="64"/>
                <w:sz w:val="24"/>
              </w:rPr>
              <w:t>s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2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9"/>
                <w:sz w:val="24"/>
              </w:rPr>
              <w:t>o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spacing w:val="-25"/>
                <w:sz w:val="24"/>
              </w:rPr>
              <w:t xml:space="preserve"> </w:t>
            </w:r>
            <w:r>
              <w:rPr>
                <w:color w:val="58595B"/>
                <w:spacing w:val="-10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2"/>
                <w:sz w:val="24"/>
              </w:rPr>
              <w:t>c</w:t>
            </w:r>
            <w:r>
              <w:rPr>
                <w:color w:val="58595B"/>
                <w:spacing w:val="-10"/>
                <w:w w:val="89"/>
                <w:sz w:val="24"/>
              </w:rPr>
              <w:t>r</w:t>
            </w:r>
            <w:r>
              <w:rPr>
                <w:color w:val="58595B"/>
                <w:spacing w:val="-6"/>
                <w:w w:val="75"/>
                <w:sz w:val="24"/>
              </w:rPr>
              <w:t>e</w:t>
            </w:r>
            <w:r>
              <w:rPr>
                <w:color w:val="58595B"/>
                <w:spacing w:val="-8"/>
                <w:w w:val="73"/>
                <w:sz w:val="24"/>
              </w:rPr>
              <w:t>a</w:t>
            </w:r>
            <w:r>
              <w:rPr>
                <w:color w:val="58595B"/>
                <w:spacing w:val="-8"/>
                <w:w w:val="116"/>
                <w:sz w:val="24"/>
              </w:rPr>
              <w:t>t</w:t>
            </w:r>
            <w:r>
              <w:rPr>
                <w:color w:val="58595B"/>
                <w:spacing w:val="-5"/>
                <w:w w:val="89"/>
                <w:sz w:val="24"/>
              </w:rPr>
              <w:t>io</w:t>
            </w:r>
            <w:r>
              <w:rPr>
                <w:color w:val="58595B"/>
                <w:spacing w:val="-6"/>
                <w:w w:val="89"/>
                <w:sz w:val="24"/>
              </w:rPr>
              <w:t>n</w:t>
            </w:r>
            <w:r>
              <w:rPr>
                <w:color w:val="58595B"/>
                <w:spacing w:val="-6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25"/>
                <w:sz w:val="24"/>
              </w:rPr>
              <w:t xml:space="preserve"> </w:t>
            </w:r>
            <w:r>
              <w:rPr>
                <w:color w:val="58595B"/>
                <w:spacing w:val="-5"/>
                <w:w w:val="91"/>
                <w:sz w:val="24"/>
              </w:rPr>
              <w:t>(</w:t>
            </w:r>
            <w:r>
              <w:rPr>
                <w:color w:val="58595B"/>
                <w:spacing w:val="-4"/>
                <w:w w:val="91"/>
                <w:sz w:val="24"/>
              </w:rPr>
              <w:t>l</w:t>
            </w:r>
            <w:r>
              <w:rPr>
                <w:color w:val="58595B"/>
                <w:spacing w:val="-7"/>
                <w:w w:val="75"/>
                <w:sz w:val="24"/>
              </w:rPr>
              <w:t>e</w:t>
            </w:r>
            <w:r>
              <w:rPr>
                <w:color w:val="58595B"/>
                <w:spacing w:val="-8"/>
                <w:w w:val="89"/>
                <w:sz w:val="24"/>
              </w:rPr>
              <w:t>i</w:t>
            </w:r>
            <w:r>
              <w:rPr>
                <w:color w:val="58595B"/>
                <w:spacing w:val="-6"/>
                <w:w w:val="64"/>
                <w:sz w:val="24"/>
              </w:rPr>
              <w:t>s</w:t>
            </w:r>
            <w:r>
              <w:rPr>
                <w:color w:val="58595B"/>
                <w:spacing w:val="-5"/>
                <w:w w:val="89"/>
                <w:sz w:val="24"/>
              </w:rPr>
              <w:t>u</w:t>
            </w:r>
            <w:r>
              <w:rPr>
                <w:color w:val="58595B"/>
                <w:spacing w:val="-10"/>
                <w:w w:val="89"/>
                <w:sz w:val="24"/>
              </w:rPr>
              <w:t>r</w:t>
            </w:r>
            <w:r>
              <w:rPr>
                <w:color w:val="58595B"/>
                <w:spacing w:val="-5"/>
                <w:w w:val="81"/>
                <w:sz w:val="24"/>
              </w:rPr>
              <w:t>e)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</w:t>
            </w:r>
          </w:p>
        </w:tc>
      </w:tr>
      <w:tr w:rsidR="00CE62C5">
        <w:trPr>
          <w:trHeight w:val="1037"/>
        </w:trPr>
        <w:tc>
          <w:tcPr>
            <w:tcW w:w="4530" w:type="dxa"/>
            <w:shd w:val="clear" w:color="auto" w:fill="F1EAE0"/>
          </w:tcPr>
          <w:p w:rsidR="00CE62C5" w:rsidRDefault="00280DE0">
            <w:pPr>
              <w:pStyle w:val="TableParagraph"/>
              <w:spacing w:before="73" w:line="261" w:lineRule="auto"/>
              <w:ind w:left="115" w:right="561"/>
              <w:jc w:val="left"/>
              <w:rPr>
                <w:sz w:val="24"/>
              </w:rPr>
            </w:pPr>
            <w:r>
              <w:rPr>
                <w:color w:val="58595B"/>
                <w:spacing w:val="-17"/>
                <w:w w:val="92"/>
                <w:sz w:val="24"/>
              </w:rPr>
              <w:t>A</w:t>
            </w:r>
            <w:r>
              <w:rPr>
                <w:color w:val="58595B"/>
                <w:spacing w:val="-9"/>
                <w:w w:val="83"/>
                <w:sz w:val="24"/>
              </w:rPr>
              <w:t>v</w:t>
            </w:r>
            <w:r>
              <w:rPr>
                <w:color w:val="58595B"/>
                <w:spacing w:val="-12"/>
                <w:w w:val="75"/>
                <w:sz w:val="24"/>
              </w:rPr>
              <w:t>e</w:t>
            </w:r>
            <w:r>
              <w:rPr>
                <w:color w:val="58595B"/>
                <w:spacing w:val="-9"/>
                <w:w w:val="89"/>
                <w:sz w:val="24"/>
              </w:rPr>
              <w:t>r</w:t>
            </w:r>
            <w:r>
              <w:rPr>
                <w:color w:val="58595B"/>
                <w:spacing w:val="-11"/>
                <w:w w:val="73"/>
                <w:sz w:val="24"/>
              </w:rPr>
              <w:t>a</w:t>
            </w:r>
            <w:r>
              <w:rPr>
                <w:color w:val="58595B"/>
                <w:spacing w:val="-12"/>
                <w:w w:val="78"/>
                <w:sz w:val="24"/>
              </w:rPr>
              <w:t>g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35"/>
                <w:sz w:val="24"/>
              </w:rPr>
              <w:t xml:space="preserve"> </w:t>
            </w:r>
            <w:r>
              <w:rPr>
                <w:color w:val="58595B"/>
                <w:spacing w:val="-12"/>
                <w:w w:val="116"/>
                <w:sz w:val="24"/>
              </w:rPr>
              <w:t>t</w:t>
            </w:r>
            <w:r>
              <w:rPr>
                <w:color w:val="58595B"/>
                <w:spacing w:val="-10"/>
                <w:w w:val="92"/>
                <w:sz w:val="24"/>
              </w:rPr>
              <w:t>im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35"/>
                <w:sz w:val="24"/>
              </w:rPr>
              <w:t xml:space="preserve"> </w:t>
            </w:r>
            <w:r>
              <w:rPr>
                <w:color w:val="58595B"/>
                <w:spacing w:val="-11"/>
                <w:w w:val="64"/>
                <w:sz w:val="24"/>
              </w:rPr>
              <w:t>s</w:t>
            </w:r>
            <w:r>
              <w:rPr>
                <w:color w:val="58595B"/>
                <w:spacing w:val="-7"/>
                <w:w w:val="90"/>
                <w:sz w:val="24"/>
              </w:rPr>
              <w:t>p</w:t>
            </w:r>
            <w:r>
              <w:rPr>
                <w:color w:val="58595B"/>
                <w:spacing w:val="-12"/>
                <w:w w:val="75"/>
                <w:sz w:val="24"/>
              </w:rPr>
              <w:t>e</w:t>
            </w:r>
            <w:r>
              <w:rPr>
                <w:color w:val="58595B"/>
                <w:spacing w:val="-12"/>
                <w:w w:val="89"/>
                <w:sz w:val="24"/>
              </w:rPr>
              <w:t>n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35"/>
                <w:sz w:val="24"/>
              </w:rPr>
              <w:t xml:space="preserve"> </w:t>
            </w:r>
            <w:r>
              <w:rPr>
                <w:color w:val="58595B"/>
                <w:spacing w:val="-10"/>
                <w:w w:val="89"/>
                <w:sz w:val="24"/>
              </w:rPr>
              <w:t>o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spacing w:val="-35"/>
                <w:sz w:val="24"/>
              </w:rPr>
              <w:t xml:space="preserve"> </w:t>
            </w:r>
            <w:r>
              <w:rPr>
                <w:color w:val="58595B"/>
                <w:spacing w:val="-11"/>
                <w:w w:val="83"/>
                <w:sz w:val="24"/>
              </w:rPr>
              <w:t>v</w:t>
            </w:r>
            <w:r>
              <w:rPr>
                <w:color w:val="58595B"/>
                <w:spacing w:val="-11"/>
                <w:w w:val="89"/>
                <w:sz w:val="24"/>
              </w:rPr>
              <w:t>i</w:t>
            </w:r>
            <w:r>
              <w:rPr>
                <w:color w:val="58595B"/>
                <w:spacing w:val="-12"/>
                <w:w w:val="78"/>
                <w:sz w:val="24"/>
              </w:rPr>
              <w:t>g</w:t>
            </w:r>
            <w:r>
              <w:rPr>
                <w:color w:val="58595B"/>
                <w:spacing w:val="-10"/>
                <w:w w:val="89"/>
                <w:sz w:val="24"/>
              </w:rPr>
              <w:t>o</w:t>
            </w:r>
            <w:r>
              <w:rPr>
                <w:color w:val="58595B"/>
                <w:spacing w:val="-14"/>
                <w:w w:val="89"/>
                <w:sz w:val="24"/>
              </w:rPr>
              <w:t>r</w:t>
            </w:r>
            <w:r>
              <w:rPr>
                <w:color w:val="58595B"/>
                <w:spacing w:val="-10"/>
                <w:w w:val="89"/>
                <w:sz w:val="24"/>
              </w:rPr>
              <w:t>o</w:t>
            </w:r>
            <w:r>
              <w:rPr>
                <w:color w:val="58595B"/>
                <w:spacing w:val="-9"/>
                <w:w w:val="89"/>
                <w:sz w:val="24"/>
              </w:rPr>
              <w:t>u</w:t>
            </w:r>
            <w:r>
              <w:rPr>
                <w:color w:val="58595B"/>
                <w:spacing w:val="-8"/>
                <w:w w:val="64"/>
                <w:sz w:val="24"/>
              </w:rPr>
              <w:t>s</w:t>
            </w:r>
            <w:r>
              <w:rPr>
                <w:color w:val="58595B"/>
                <w:spacing w:val="-10"/>
                <w:w w:val="88"/>
                <w:sz w:val="24"/>
              </w:rPr>
              <w:t>-i</w:t>
            </w:r>
            <w:r>
              <w:rPr>
                <w:color w:val="58595B"/>
                <w:spacing w:val="-12"/>
                <w:w w:val="88"/>
                <w:sz w:val="24"/>
              </w:rPr>
              <w:t>n</w:t>
            </w:r>
            <w:r>
              <w:rPr>
                <w:color w:val="58595B"/>
                <w:spacing w:val="-13"/>
                <w:w w:val="116"/>
                <w:sz w:val="24"/>
              </w:rPr>
              <w:t>t</w:t>
            </w:r>
            <w:r>
              <w:rPr>
                <w:color w:val="58595B"/>
                <w:spacing w:val="-12"/>
                <w:w w:val="75"/>
                <w:sz w:val="24"/>
              </w:rPr>
              <w:t>e</w:t>
            </w:r>
            <w:r>
              <w:rPr>
                <w:color w:val="58595B"/>
                <w:spacing w:val="-12"/>
                <w:w w:val="89"/>
                <w:sz w:val="24"/>
              </w:rPr>
              <w:t>n</w:t>
            </w:r>
            <w:r>
              <w:rPr>
                <w:color w:val="58595B"/>
                <w:spacing w:val="-10"/>
                <w:w w:val="72"/>
                <w:sz w:val="24"/>
              </w:rPr>
              <w:t>s</w:t>
            </w:r>
            <w:r>
              <w:rPr>
                <w:color w:val="58595B"/>
                <w:spacing w:val="-12"/>
                <w:w w:val="72"/>
                <w:sz w:val="24"/>
              </w:rPr>
              <w:t>i</w:t>
            </w:r>
            <w:r>
              <w:rPr>
                <w:color w:val="58595B"/>
                <w:spacing w:val="-8"/>
                <w:w w:val="116"/>
                <w:sz w:val="24"/>
              </w:rPr>
              <w:t>t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pacing w:val="-35"/>
                <w:sz w:val="24"/>
              </w:rPr>
              <w:t xml:space="preserve"> </w:t>
            </w:r>
            <w:r>
              <w:rPr>
                <w:color w:val="58595B"/>
                <w:spacing w:val="-11"/>
                <w:w w:val="64"/>
                <w:sz w:val="24"/>
              </w:rPr>
              <w:t>s</w:t>
            </w:r>
            <w:r>
              <w:rPr>
                <w:color w:val="58595B"/>
                <w:spacing w:val="-7"/>
                <w:w w:val="90"/>
                <w:sz w:val="24"/>
              </w:rPr>
              <w:t>p</w:t>
            </w:r>
            <w:r>
              <w:rPr>
                <w:color w:val="58595B"/>
                <w:spacing w:val="-10"/>
                <w:w w:val="89"/>
                <w:sz w:val="24"/>
              </w:rPr>
              <w:t>o</w:t>
            </w:r>
            <w:r>
              <w:rPr>
                <w:color w:val="58595B"/>
                <w:spacing w:val="-9"/>
                <w:w w:val="89"/>
                <w:sz w:val="24"/>
              </w:rPr>
              <w:t>r</w:t>
            </w:r>
            <w:r>
              <w:rPr>
                <w:color w:val="58595B"/>
                <w:spacing w:val="-8"/>
                <w:w w:val="116"/>
                <w:sz w:val="24"/>
              </w:rPr>
              <w:t>t</w:t>
            </w:r>
            <w:r>
              <w:rPr>
                <w:color w:val="58595B"/>
                <w:spacing w:val="-7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spacing w:val="-8"/>
                <w:w w:val="85"/>
                <w:sz w:val="24"/>
              </w:rPr>
              <w:t xml:space="preserve">fitness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or </w:t>
            </w:r>
            <w:r>
              <w:rPr>
                <w:color w:val="58595B"/>
                <w:spacing w:val="-11"/>
                <w:w w:val="85"/>
                <w:sz w:val="24"/>
              </w:rPr>
              <w:t xml:space="preserve">recreational </w:t>
            </w:r>
            <w:r>
              <w:rPr>
                <w:color w:val="58595B"/>
                <w:spacing w:val="-10"/>
                <w:w w:val="85"/>
                <w:sz w:val="24"/>
              </w:rPr>
              <w:t xml:space="preserve">activities </w:t>
            </w:r>
            <w:r>
              <w:rPr>
                <w:color w:val="58595B"/>
                <w:spacing w:val="-5"/>
                <w:w w:val="85"/>
                <w:sz w:val="24"/>
              </w:rPr>
              <w:t xml:space="preserve">on </w:t>
            </w:r>
            <w:r>
              <w:rPr>
                <w:color w:val="58595B"/>
                <w:w w:val="85"/>
                <w:sz w:val="24"/>
              </w:rPr>
              <w:t xml:space="preserve">a </w:t>
            </w:r>
            <w:r>
              <w:rPr>
                <w:color w:val="58595B"/>
                <w:spacing w:val="-8"/>
                <w:w w:val="85"/>
                <w:sz w:val="24"/>
              </w:rPr>
              <w:t xml:space="preserve">typical day </w:t>
            </w:r>
            <w:r>
              <w:rPr>
                <w:color w:val="58595B"/>
                <w:spacing w:val="-7"/>
                <w:w w:val="95"/>
                <w:sz w:val="24"/>
              </w:rPr>
              <w:t>(in</w:t>
            </w:r>
            <w:r>
              <w:rPr>
                <w:color w:val="58595B"/>
                <w:spacing w:val="-33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10"/>
                <w:w w:val="95"/>
                <w:sz w:val="24"/>
              </w:rPr>
              <w:t>Hours)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1.6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21"/>
          <w:footerReference w:type="default" r:id="rId122"/>
          <w:pgSz w:w="11910" w:h="16840"/>
          <w:pgMar w:top="1020" w:right="1020" w:bottom="920" w:left="1020" w:header="0" w:footer="721" w:gutter="0"/>
          <w:pgNumType w:start="61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10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Do you do any moderate-intensity sports, fitness or recreational (leisure) activities that cause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small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increase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breathing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rate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such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brisk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walking,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[cycling,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swimming, volleyball] for at least 10 minutes</w:t>
            </w:r>
            <w:r>
              <w:rPr>
                <w:rFonts w:ascii="Calibri"/>
                <w:b/>
                <w:color w:val="58595B"/>
                <w:spacing w:val="-3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continuous</w:t>
            </w:r>
            <w:r>
              <w:rPr>
                <w:rFonts w:ascii="Calibri"/>
                <w:b/>
                <w:color w:val="58595B"/>
                <w:sz w:val="24"/>
              </w:rPr>
              <w:t>ly?</w:t>
            </w:r>
          </w:p>
        </w:tc>
      </w:tr>
      <w:tr w:rsidR="00CE62C5">
        <w:trPr>
          <w:trHeight w:val="295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14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196</w:t>
            </w:r>
          </w:p>
        </w:tc>
      </w:tr>
      <w:tr w:rsidR="00CE62C5">
        <w:trPr>
          <w:trHeight w:val="295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</w:tr>
      <w:tr w:rsidR="00CE62C5">
        <w:trPr>
          <w:trHeight w:val="295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8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7595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3276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3286</w:t>
            </w:r>
          </w:p>
        </w:tc>
      </w:tr>
      <w:tr w:rsidR="00CE62C5">
        <w:trPr>
          <w:trHeight w:val="295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91.6%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94.4%</w:t>
            </w:r>
          </w:p>
        </w:tc>
      </w:tr>
      <w:tr w:rsidR="00CE62C5">
        <w:trPr>
          <w:trHeight w:val="1037"/>
        </w:trPr>
        <w:tc>
          <w:tcPr>
            <w:tcW w:w="4530" w:type="dxa"/>
          </w:tcPr>
          <w:p w:rsidR="00CE62C5" w:rsidRDefault="00280DE0">
            <w:pPr>
              <w:pStyle w:val="TableParagraph"/>
              <w:spacing w:before="69" w:line="261" w:lineRule="auto"/>
              <w:ind w:left="114" w:right="531"/>
              <w:jc w:val="both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Average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number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days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week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mod- 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4"/>
                <w:sz w:val="24"/>
              </w:rPr>
              <w:t>e-i</w:t>
            </w:r>
            <w:r>
              <w:rPr>
                <w:color w:val="58595B"/>
                <w:spacing w:val="-3"/>
                <w:w w:val="84"/>
                <w:sz w:val="24"/>
              </w:rPr>
              <w:t>n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w w:val="72"/>
                <w:sz w:val="24"/>
              </w:rPr>
              <w:t>s</w:t>
            </w:r>
            <w:r>
              <w:rPr>
                <w:color w:val="58595B"/>
                <w:spacing w:val="-3"/>
                <w:w w:val="72"/>
                <w:sz w:val="24"/>
              </w:rPr>
              <w:t>i</w:t>
            </w:r>
            <w:r>
              <w:rPr>
                <w:color w:val="58595B"/>
                <w:spacing w:val="2"/>
                <w:w w:val="116"/>
                <w:sz w:val="24"/>
              </w:rPr>
              <w:t>t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64"/>
                <w:sz w:val="24"/>
              </w:rPr>
              <w:t>s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89"/>
                <w:sz w:val="24"/>
              </w:rPr>
              <w:t>r</w:t>
            </w:r>
            <w:r>
              <w:rPr>
                <w:color w:val="58595B"/>
                <w:spacing w:val="2"/>
                <w:w w:val="116"/>
                <w:sz w:val="24"/>
              </w:rPr>
              <w:t>t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3"/>
                <w:sz w:val="24"/>
              </w:rPr>
              <w:t>f</w:t>
            </w:r>
            <w:r>
              <w:rPr>
                <w:color w:val="58595B"/>
                <w:spacing w:val="-3"/>
                <w:w w:val="93"/>
                <w:sz w:val="24"/>
              </w:rPr>
              <w:t>i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1"/>
                <w:w w:val="64"/>
                <w:sz w:val="24"/>
              </w:rPr>
              <w:t>s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1"/>
                <w:w w:val="75"/>
                <w:sz w:val="24"/>
              </w:rPr>
              <w:t>e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io</w:t>
            </w:r>
            <w:r>
              <w:rPr>
                <w:color w:val="58595B"/>
                <w:spacing w:val="-2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 xml:space="preserve">l </w:t>
            </w:r>
            <w:r>
              <w:rPr>
                <w:color w:val="58595B"/>
                <w:w w:val="95"/>
                <w:sz w:val="24"/>
              </w:rPr>
              <w:t>(leisure)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4.4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</w:t>
            </w:r>
          </w:p>
        </w:tc>
      </w:tr>
      <w:tr w:rsidR="00CE62C5">
        <w:trPr>
          <w:trHeight w:val="1037"/>
        </w:trPr>
        <w:tc>
          <w:tcPr>
            <w:tcW w:w="4530" w:type="dxa"/>
            <w:shd w:val="clear" w:color="auto" w:fill="F1EAE0"/>
          </w:tcPr>
          <w:p w:rsidR="00CE62C5" w:rsidRDefault="00280DE0">
            <w:pPr>
              <w:pStyle w:val="TableParagraph"/>
              <w:spacing w:before="69" w:line="261" w:lineRule="auto"/>
              <w:ind w:left="114" w:right="615"/>
              <w:jc w:val="both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Average time spent on moderate-intensity </w:t>
            </w:r>
            <w:r>
              <w:rPr>
                <w:color w:val="58595B"/>
                <w:spacing w:val="-2"/>
                <w:w w:val="64"/>
                <w:sz w:val="24"/>
              </w:rPr>
              <w:t>s</w:t>
            </w:r>
            <w:r>
              <w:rPr>
                <w:color w:val="58595B"/>
                <w:spacing w:val="3"/>
                <w:w w:val="90"/>
                <w:sz w:val="24"/>
              </w:rPr>
              <w:t>p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89"/>
                <w:sz w:val="24"/>
              </w:rPr>
              <w:t>r</w:t>
            </w:r>
            <w:r>
              <w:rPr>
                <w:color w:val="58595B"/>
                <w:spacing w:val="2"/>
                <w:w w:val="116"/>
                <w:sz w:val="24"/>
              </w:rPr>
              <w:t>t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3"/>
                <w:sz w:val="24"/>
              </w:rPr>
              <w:t>f</w:t>
            </w:r>
            <w:r>
              <w:rPr>
                <w:color w:val="58595B"/>
                <w:spacing w:val="-3"/>
                <w:w w:val="93"/>
                <w:sz w:val="24"/>
              </w:rPr>
              <w:t>i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2"/>
                <w:sz w:val="24"/>
              </w:rPr>
              <w:t>ne</w:t>
            </w:r>
            <w:r>
              <w:rPr>
                <w:color w:val="58595B"/>
                <w:spacing w:val="1"/>
                <w:w w:val="64"/>
                <w:sz w:val="24"/>
              </w:rPr>
              <w:t>s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1"/>
                <w:w w:val="75"/>
                <w:sz w:val="24"/>
              </w:rPr>
              <w:t>e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io</w:t>
            </w:r>
            <w:r>
              <w:rPr>
                <w:color w:val="58595B"/>
                <w:spacing w:val="-2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7"/>
                <w:sz w:val="24"/>
              </w:rPr>
              <w:t>ac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spacing w:val="-2"/>
                <w:w w:val="89"/>
                <w:sz w:val="24"/>
              </w:rPr>
              <w:t>i</w:t>
            </w:r>
            <w:r>
              <w:rPr>
                <w:color w:val="58595B"/>
                <w:spacing w:val="-1"/>
                <w:w w:val="83"/>
                <w:sz w:val="24"/>
              </w:rPr>
              <w:t>v</w:t>
            </w:r>
            <w:r>
              <w:rPr>
                <w:color w:val="58595B"/>
                <w:spacing w:val="-3"/>
                <w:w w:val="89"/>
                <w:sz w:val="24"/>
              </w:rPr>
              <w:t>i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79"/>
                <w:sz w:val="24"/>
              </w:rPr>
              <w:t>ie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on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3"/>
                <w:sz w:val="24"/>
              </w:rPr>
              <w:t xml:space="preserve">a </w:t>
            </w:r>
            <w:r>
              <w:rPr>
                <w:color w:val="58595B"/>
                <w:sz w:val="24"/>
              </w:rPr>
              <w:t>typical</w:t>
            </w:r>
            <w:r>
              <w:rPr>
                <w:color w:val="58595B"/>
                <w:spacing w:val="-24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day</w:t>
            </w:r>
            <w:r>
              <w:rPr>
                <w:color w:val="58595B"/>
                <w:spacing w:val="-23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(in</w:t>
            </w:r>
            <w:r>
              <w:rPr>
                <w:color w:val="58595B"/>
                <w:spacing w:val="-24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Hours)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Calibri"/>
                <w:b/>
                <w:sz w:val="31"/>
              </w:rPr>
            </w:pPr>
          </w:p>
          <w:p w:rsidR="00CE62C5" w:rsidRDefault="00280DE0">
            <w:pPr>
              <w:pStyle w:val="TableParagraph"/>
              <w:spacing w:before="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</w:t>
            </w:r>
          </w:p>
        </w:tc>
      </w:tr>
    </w:tbl>
    <w:p w:rsidR="00CE62C5" w:rsidRDefault="00280DE0">
      <w:pPr>
        <w:pStyle w:val="BodyText"/>
        <w:spacing w:line="219" w:lineRule="exact"/>
        <w:ind w:left="115"/>
        <w:jc w:val="both"/>
      </w:pPr>
      <w:r>
        <w:pict>
          <v:rect id="_x0000_s1123" style="position:absolute;left:0;text-align:left;margin-left:35.2pt;margin-top:796.35pt;width:21.95pt;height:21.1pt;z-index:-321630208;mso-position-horizontal-relative:page;mso-position-vertical-relative:page" filled="f" strokecolor="#bcbec0" strokeweight="1pt">
            <w10:wrap anchorx="page" anchory="page"/>
          </v:rect>
        </w:pict>
      </w:r>
      <w:r>
        <w:rPr>
          <w:color w:val="414042"/>
          <w:w w:val="95"/>
        </w:rPr>
        <w:t>As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can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noted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from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tables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above,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majority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respondents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interviewed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did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43"/>
          <w:w w:val="95"/>
        </w:rPr>
        <w:t xml:space="preserve"> </w:t>
      </w:r>
      <w:r>
        <w:rPr>
          <w:color w:val="414042"/>
          <w:w w:val="95"/>
        </w:rPr>
        <w:t>do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moderate</w:t>
      </w:r>
      <w:r>
        <w:rPr>
          <w:color w:val="414042"/>
          <w:spacing w:val="-42"/>
          <w:w w:val="95"/>
        </w:rPr>
        <w:t xml:space="preserve"> </w:t>
      </w:r>
      <w:r>
        <w:rPr>
          <w:color w:val="414042"/>
          <w:w w:val="95"/>
        </w:rPr>
        <w:t>or</w:t>
      </w:r>
    </w:p>
    <w:p w:rsidR="00CE62C5" w:rsidRDefault="00280DE0">
      <w:pPr>
        <w:pStyle w:val="BodyText"/>
        <w:spacing w:before="5" w:line="225" w:lineRule="auto"/>
        <w:ind w:left="115" w:right="675"/>
        <w:jc w:val="both"/>
      </w:pPr>
      <w:r>
        <w:rPr>
          <w:color w:val="414042"/>
          <w:w w:val="90"/>
        </w:rPr>
        <w:t>vigorous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activity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work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leisure.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also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noted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doing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moderate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vigorous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4"/>
        </w:rPr>
        <w:t>ng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 xml:space="preserve">e </w:t>
      </w:r>
      <w:r>
        <w:rPr>
          <w:color w:val="414042"/>
          <w:w w:val="89"/>
        </w:rPr>
        <w:t>in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04"/>
        </w:rPr>
        <w:t>t</w:t>
      </w:r>
      <w:r>
        <w:rPr>
          <w:color w:val="414042"/>
          <w:spacing w:val="-2"/>
          <w:w w:val="104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99"/>
        </w:rPr>
        <w:t>it</w:t>
      </w:r>
      <w:r>
        <w:rPr>
          <w:color w:val="414042"/>
          <w:w w:val="9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rPr>
          <w:sz w:val="21"/>
        </w:rPr>
      </w:pP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5"/>
          <w:tab w:val="left" w:pos="836"/>
        </w:tabs>
        <w:ind w:left="835" w:hanging="721"/>
        <w:jc w:val="left"/>
        <w:rPr>
          <w:rFonts w:ascii="Calibri" w:hAnsi="Calibri"/>
          <w:b/>
          <w:sz w:val="24"/>
        </w:rPr>
      </w:pPr>
      <w:r>
        <w:rPr>
          <w:rFonts w:ascii="Calibri" w:hAnsi="Calibri"/>
          <w:b/>
          <w:color w:val="AD833B"/>
          <w:w w:val="105"/>
          <w:sz w:val="24"/>
        </w:rPr>
        <w:t>EXPANDED – Physical</w:t>
      </w:r>
      <w:r>
        <w:rPr>
          <w:rFonts w:ascii="Calibri" w:hAnsi="Calibri"/>
          <w:b/>
          <w:color w:val="AD833B"/>
          <w:spacing w:val="-26"/>
          <w:w w:val="105"/>
          <w:sz w:val="24"/>
        </w:rPr>
        <w:t xml:space="preserve"> </w:t>
      </w:r>
      <w:r>
        <w:rPr>
          <w:rFonts w:ascii="Calibri" w:hAnsi="Calibri"/>
          <w:b/>
          <w:color w:val="AD833B"/>
          <w:w w:val="105"/>
          <w:sz w:val="24"/>
        </w:rPr>
        <w:t>Activity</w:t>
      </w:r>
    </w:p>
    <w:p w:rsidR="00CE62C5" w:rsidRDefault="00CE62C5">
      <w:pPr>
        <w:pStyle w:val="BodyText"/>
        <w:spacing w:before="3"/>
        <w:rPr>
          <w:rFonts w:ascii="Calibri"/>
          <w:b/>
          <w:sz w:val="23"/>
        </w:rPr>
      </w:pPr>
    </w:p>
    <w:p w:rsidR="00CE62C5" w:rsidRDefault="00280DE0">
      <w:pPr>
        <w:pStyle w:val="BodyText"/>
        <w:spacing w:after="32"/>
        <w:ind w:left="165"/>
        <w:jc w:val="both"/>
      </w:pPr>
      <w:r>
        <w:rPr>
          <w:color w:val="DA1A32"/>
          <w:spacing w:val="-4"/>
        </w:rPr>
        <w:t>Table</w:t>
      </w:r>
      <w:r>
        <w:rPr>
          <w:color w:val="DA1A32"/>
          <w:spacing w:val="-50"/>
        </w:rPr>
        <w:t xml:space="preserve"> </w:t>
      </w:r>
      <w:r>
        <w:rPr>
          <w:color w:val="DA1A32"/>
        </w:rPr>
        <w:t>37: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Time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spent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by</w:t>
      </w:r>
      <w:r>
        <w:rPr>
          <w:color w:val="DA1A32"/>
          <w:spacing w:val="-50"/>
        </w:rPr>
        <w:t xml:space="preserve"> </w:t>
      </w:r>
      <w:r>
        <w:rPr>
          <w:color w:val="DA1A32"/>
        </w:rPr>
        <w:t>respondents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in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sedentary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/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sitting</w:t>
      </w:r>
      <w:r>
        <w:rPr>
          <w:color w:val="DA1A32"/>
          <w:spacing w:val="-50"/>
        </w:rPr>
        <w:t xml:space="preserve"> </w:t>
      </w:r>
      <w:r>
        <w:rPr>
          <w:color w:val="DA1A32"/>
        </w:rPr>
        <w:t>or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reclining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posture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in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hours</w:t>
      </w:r>
      <w:r>
        <w:rPr>
          <w:color w:val="DA1A32"/>
          <w:spacing w:val="-50"/>
        </w:rPr>
        <w:t xml:space="preserve"> </w:t>
      </w:r>
      <w:r>
        <w:rPr>
          <w:color w:val="DA1A32"/>
        </w:rPr>
        <w:t>in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a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day</w:t>
      </w:r>
    </w:p>
    <w:tbl>
      <w:tblPr>
        <w:tblW w:w="0" w:type="auto"/>
        <w:tblInd w:w="123" w:type="dxa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1644"/>
        <w:gridCol w:w="1446"/>
        <w:gridCol w:w="1446"/>
      </w:tblGrid>
      <w:tr w:rsidR="00CE62C5">
        <w:trPr>
          <w:trHeight w:val="566"/>
        </w:trPr>
        <w:tc>
          <w:tcPr>
            <w:tcW w:w="6174" w:type="dxa"/>
            <w:gridSpan w:val="2"/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right="125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TOTAL (hours)</w:t>
            </w:r>
          </w:p>
        </w:tc>
        <w:tc>
          <w:tcPr>
            <w:tcW w:w="1446" w:type="dxa"/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114" w:right="11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446" w:type="dxa"/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115" w:right="11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739"/>
        </w:trPr>
        <w:tc>
          <w:tcPr>
            <w:tcW w:w="4530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5" w:line="261" w:lineRule="auto"/>
              <w:ind w:left="113" w:right="253" w:firstLine="5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Average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time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spent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sitting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reclining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a </w:t>
            </w:r>
            <w:r>
              <w:rPr>
                <w:color w:val="58595B"/>
                <w:w w:val="95"/>
                <w:sz w:val="24"/>
              </w:rPr>
              <w:t>typical</w:t>
            </w:r>
            <w:r>
              <w:rPr>
                <w:color w:val="58595B"/>
                <w:spacing w:val="-15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164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398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</w:t>
            </w:r>
          </w:p>
        </w:tc>
        <w:tc>
          <w:tcPr>
            <w:tcW w:w="1446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</w:t>
            </w:r>
          </w:p>
        </w:tc>
        <w:tc>
          <w:tcPr>
            <w:tcW w:w="1446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</w:t>
            </w:r>
          </w:p>
        </w:tc>
      </w:tr>
    </w:tbl>
    <w:p w:rsidR="00CE62C5" w:rsidRDefault="00CE62C5">
      <w:pPr>
        <w:pStyle w:val="BodyText"/>
        <w:spacing w:before="6"/>
        <w:rPr>
          <w:sz w:val="23"/>
        </w:rPr>
      </w:pPr>
    </w:p>
    <w:p w:rsidR="00CE62C5" w:rsidRDefault="00280DE0">
      <w:pPr>
        <w:pStyle w:val="BodyText"/>
        <w:spacing w:after="32"/>
        <w:ind w:left="113"/>
        <w:jc w:val="both"/>
      </w:pPr>
      <w:r>
        <w:rPr>
          <w:color w:val="DA1A32"/>
          <w:spacing w:val="-4"/>
        </w:rPr>
        <w:t>Table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38: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Respondents’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views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on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factors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that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will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encourage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them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to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do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more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physical</w:t>
      </w:r>
      <w:r>
        <w:rPr>
          <w:color w:val="DA1A32"/>
          <w:spacing w:val="-49"/>
        </w:rPr>
        <w:t xml:space="preserve"> </w:t>
      </w:r>
      <w:r>
        <w:rPr>
          <w:color w:val="DA1A32"/>
        </w:rPr>
        <w:t>activity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1644"/>
        <w:gridCol w:w="1446"/>
        <w:gridCol w:w="1446"/>
      </w:tblGrid>
      <w:tr w:rsidR="00CE62C5">
        <w:trPr>
          <w:trHeight w:val="566"/>
        </w:trPr>
        <w:tc>
          <w:tcPr>
            <w:tcW w:w="9066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6"/>
              </w:tabs>
              <w:spacing w:before="148"/>
              <w:ind w:left="503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85"/>
        </w:trPr>
        <w:tc>
          <w:tcPr>
            <w:tcW w:w="4530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 respondents to adult questionnaire</w:t>
            </w:r>
          </w:p>
        </w:tc>
        <w:tc>
          <w:tcPr>
            <w:tcW w:w="164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2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8,188</w:t>
            </w:r>
          </w:p>
        </w:tc>
        <w:tc>
          <w:tcPr>
            <w:tcW w:w="1446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2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1,130</w:t>
            </w:r>
          </w:p>
        </w:tc>
        <w:tc>
          <w:tcPr>
            <w:tcW w:w="1446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2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7,059</w:t>
            </w:r>
          </w:p>
        </w:tc>
      </w:tr>
      <w:tr w:rsidR="00CE62C5">
        <w:trPr>
          <w:trHeight w:val="383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60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100.00%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60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100.00%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60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100.00%</w:t>
            </w:r>
          </w:p>
        </w:tc>
      </w:tr>
      <w:tr w:rsidR="00CE62C5">
        <w:trPr>
          <w:trHeight w:val="383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Availability of public parks near my residence</w:t>
            </w: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4,974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777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4,198</w:t>
            </w:r>
          </w:p>
        </w:tc>
      </w:tr>
      <w:tr w:rsidR="00CE62C5">
        <w:trPr>
          <w:trHeight w:val="383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60.7%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68.8%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59.5%</w:t>
            </w:r>
          </w:p>
        </w:tc>
      </w:tr>
      <w:tr w:rsidR="00CE62C5">
        <w:trPr>
          <w:trHeight w:val="309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90" w:line="261" w:lineRule="auto"/>
              <w:ind w:left="113" w:right="29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Availability of physical activity times during </w:t>
            </w:r>
            <w:r>
              <w:rPr>
                <w:color w:val="58595B"/>
                <w:w w:val="95"/>
                <w:sz w:val="24"/>
              </w:rPr>
              <w:t>usual working hours</w:t>
            </w: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23" w:line="266" w:lineRule="exact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2,196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6" w:lineRule="exact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216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6" w:lineRule="exact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1,981</w:t>
            </w:r>
          </w:p>
        </w:tc>
      </w:tr>
      <w:tr w:rsidR="00CE62C5">
        <w:trPr>
          <w:trHeight w:val="457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97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26.8%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7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19.1%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7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28.1%</w:t>
            </w:r>
          </w:p>
        </w:tc>
      </w:tr>
      <w:tr w:rsidR="00CE62C5">
        <w:trPr>
          <w:trHeight w:val="309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90" w:line="261" w:lineRule="auto"/>
              <w:ind w:left="113" w:right="5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Availability of sidewalks on main roads (for </w:t>
            </w:r>
            <w:r>
              <w:rPr>
                <w:color w:val="58595B"/>
                <w:w w:val="95"/>
                <w:sz w:val="24"/>
              </w:rPr>
              <w:t>walking and biking)</w:t>
            </w: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23" w:line="267" w:lineRule="exact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1,942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23" w:line="267" w:lineRule="exact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251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23" w:line="267" w:lineRule="exact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1,690</w:t>
            </w:r>
          </w:p>
        </w:tc>
      </w:tr>
      <w:tr w:rsidR="00CE62C5">
        <w:trPr>
          <w:trHeight w:val="457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23.7%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22.2%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97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23.9%</w:t>
            </w:r>
          </w:p>
        </w:tc>
      </w:tr>
      <w:tr w:rsidR="00CE62C5">
        <w:trPr>
          <w:trHeight w:val="309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90" w:line="261" w:lineRule="auto"/>
              <w:ind w:left="113" w:right="5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Availability</w:t>
            </w:r>
            <w:r>
              <w:rPr>
                <w:color w:val="58595B"/>
                <w:spacing w:val="-1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of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GYMS</w:t>
            </w:r>
            <w:r>
              <w:rPr>
                <w:color w:val="58595B"/>
                <w:spacing w:val="-1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in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residence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\</w:t>
            </w:r>
            <w:r>
              <w:rPr>
                <w:color w:val="58595B"/>
                <w:spacing w:val="-15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near</w:t>
            </w:r>
            <w:r>
              <w:rPr>
                <w:color w:val="58595B"/>
                <w:spacing w:val="-14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my </w:t>
            </w:r>
            <w:r>
              <w:rPr>
                <w:color w:val="58595B"/>
                <w:w w:val="95"/>
                <w:sz w:val="24"/>
              </w:rPr>
              <w:t>residence</w:t>
            </w: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23" w:line="267" w:lineRule="exact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1,847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7" w:lineRule="exact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7" w:lineRule="exact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1,546</w:t>
            </w:r>
          </w:p>
        </w:tc>
      </w:tr>
      <w:tr w:rsidR="00CE62C5">
        <w:trPr>
          <w:trHeight w:val="457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96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22.6%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6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26.6%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6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21.9%</w:t>
            </w:r>
          </w:p>
        </w:tc>
      </w:tr>
      <w:tr w:rsidR="00CE62C5">
        <w:trPr>
          <w:trHeight w:val="383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reasonable fees for subscription in GYMS</w:t>
            </w: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1,843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220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1,623</w:t>
            </w:r>
          </w:p>
        </w:tc>
      </w:tr>
      <w:tr w:rsidR="00CE62C5">
        <w:trPr>
          <w:trHeight w:val="383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22.5%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19.5%</w:t>
            </w:r>
          </w:p>
        </w:tc>
        <w:tc>
          <w:tcPr>
            <w:tcW w:w="1446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23.0%</w:t>
            </w:r>
          </w:p>
        </w:tc>
      </w:tr>
      <w:tr w:rsidR="00CE62C5">
        <w:trPr>
          <w:trHeight w:val="309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90" w:line="261" w:lineRule="auto"/>
              <w:ind w:left="113" w:right="5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Availability of GYMS separate for men and </w:t>
            </w:r>
            <w:r>
              <w:rPr>
                <w:color w:val="58595B"/>
                <w:w w:val="95"/>
                <w:sz w:val="24"/>
              </w:rPr>
              <w:t>women</w:t>
            </w: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23" w:line="267" w:lineRule="exact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1,379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7" w:lineRule="exact"/>
              <w:ind w:left="300" w:right="29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230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23" w:line="267" w:lineRule="exact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1,150</w:t>
            </w:r>
          </w:p>
        </w:tc>
      </w:tr>
      <w:tr w:rsidR="00CE62C5">
        <w:trPr>
          <w:trHeight w:val="457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644" w:type="dxa"/>
          </w:tcPr>
          <w:p w:rsidR="00CE62C5" w:rsidRDefault="00280DE0">
            <w:pPr>
              <w:pStyle w:val="TableParagraph"/>
              <w:spacing w:before="96"/>
              <w:ind w:left="399" w:right="39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16.8%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6"/>
              <w:ind w:left="300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20.4%</w:t>
            </w:r>
          </w:p>
        </w:tc>
        <w:tc>
          <w:tcPr>
            <w:tcW w:w="1446" w:type="dxa"/>
          </w:tcPr>
          <w:p w:rsidR="00CE62C5" w:rsidRDefault="00280DE0">
            <w:pPr>
              <w:pStyle w:val="TableParagraph"/>
              <w:spacing w:before="96"/>
              <w:ind w:left="299" w:right="29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p w:rsidR="00CE62C5" w:rsidRDefault="00280DE0">
      <w:pPr>
        <w:pStyle w:val="ListParagraph"/>
        <w:numPr>
          <w:ilvl w:val="1"/>
          <w:numId w:val="11"/>
        </w:numPr>
        <w:tabs>
          <w:tab w:val="left" w:pos="1400"/>
          <w:tab w:val="left" w:pos="1401"/>
        </w:tabs>
        <w:spacing w:before="54"/>
        <w:ind w:hanging="721"/>
        <w:jc w:val="left"/>
        <w:rPr>
          <w:rFonts w:ascii="Calibri"/>
          <w:b/>
          <w:sz w:val="24"/>
        </w:rPr>
      </w:pPr>
      <w:r>
        <w:pict>
          <v:shape id="_x0000_s1122" type="#_x0000_t202" style="position:absolute;left:0;text-align:left;margin-left:546.65pt;margin-top:642.75pt;width:11.15pt;height:140.65pt;z-index:25189785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rFonts w:ascii="Calibri"/>
          <w:b/>
          <w:color w:val="AD833B"/>
          <w:sz w:val="24"/>
        </w:rPr>
        <w:t>Health State</w:t>
      </w:r>
      <w:r>
        <w:rPr>
          <w:rFonts w:ascii="Calibri"/>
          <w:b/>
          <w:color w:val="AD833B"/>
          <w:spacing w:val="-11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Descriptions</w:t>
      </w:r>
    </w:p>
    <w:p w:rsidR="00CE62C5" w:rsidRDefault="00CE62C5">
      <w:pPr>
        <w:pStyle w:val="BodyText"/>
        <w:spacing w:before="5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680" w:right="57"/>
      </w:pPr>
      <w:r>
        <w:rPr>
          <w:color w:val="414042"/>
          <w:w w:val="90"/>
        </w:rPr>
        <w:t>Each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adult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asked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rate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health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status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five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point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scale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 xml:space="preserve">none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9"/>
          <w:w w:val="88"/>
        </w:rPr>
        <w:t>“</w:t>
      </w:r>
      <w:r>
        <w:rPr>
          <w:color w:val="414042"/>
          <w:spacing w:val="3"/>
          <w:w w:val="91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30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diffi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w w:val="89"/>
        </w:rPr>
        <w:t>ou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69"/>
        </w:rPr>
        <w:t>e?</w:t>
      </w:r>
      <w:r>
        <w:rPr>
          <w:color w:val="414042"/>
          <w:spacing w:val="-19"/>
          <w:w w:val="69"/>
        </w:rPr>
        <w:t>”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 xml:space="preserve">The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8"/>
        </w:rPr>
        <w:t>-r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diffi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1"/>
          <w:w w:val="86"/>
        </w:rPr>
        <w:t>k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>k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6"/>
          <w:w w:val="88"/>
        </w:rPr>
        <w:t>f</w:t>
      </w:r>
      <w:r>
        <w:rPr>
          <w:color w:val="414042"/>
          <w:w w:val="84"/>
        </w:rPr>
        <w:t>-</w:t>
      </w:r>
      <w:r>
        <w:rPr>
          <w:color w:val="414042"/>
          <w:spacing w:val="1"/>
          <w:w w:val="84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di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line="225" w:lineRule="auto"/>
        <w:ind w:left="680" w:right="439"/>
      </w:pPr>
      <w:r>
        <w:rPr>
          <w:color w:val="414042"/>
          <w:w w:val="90"/>
        </w:rPr>
        <w:t>15.8%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mild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moderate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difficulty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moving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around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0.8%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 total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severe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extreme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difficulty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moving.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17.1%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had</w:t>
      </w:r>
    </w:p>
    <w:p w:rsidR="00CE62C5" w:rsidRDefault="00280DE0">
      <w:pPr>
        <w:pStyle w:val="BodyText"/>
        <w:spacing w:before="1" w:line="225" w:lineRule="auto"/>
        <w:ind w:left="680" w:right="57"/>
      </w:pP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1.2%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 xml:space="preserve">t </w:t>
      </w:r>
      <w:r>
        <w:rPr>
          <w:color w:val="414042"/>
          <w:w w:val="85"/>
        </w:rPr>
        <w:t>had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severe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extreme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increase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heart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rate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breathlessness.19.4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%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respondent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having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di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mi</w:t>
      </w:r>
      <w:r>
        <w:rPr>
          <w:color w:val="414042"/>
          <w:spacing w:val="1"/>
          <w:w w:val="91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1.3%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" w:line="225" w:lineRule="auto"/>
        <w:ind w:left="680" w:right="159"/>
      </w:pPr>
      <w:r>
        <w:rPr>
          <w:color w:val="414042"/>
          <w:w w:val="90"/>
        </w:rPr>
        <w:t>13.1%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mild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moderate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difficulty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learning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some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kind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new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4"/>
        </w:rPr>
        <w:t>12.4%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mi</w:t>
      </w:r>
      <w:r>
        <w:rPr>
          <w:color w:val="414042"/>
          <w:spacing w:val="1"/>
          <w:w w:val="91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 xml:space="preserve">hip </w:t>
      </w:r>
      <w:r>
        <w:rPr>
          <w:color w:val="414042"/>
          <w:spacing w:val="-2"/>
          <w:w w:val="73"/>
        </w:rPr>
        <w:t xml:space="preserve"> 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</w:t>
      </w:r>
      <w:r>
        <w:rPr>
          <w:color w:val="414042"/>
          <w:spacing w:val="-3"/>
          <w:w w:val="91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i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4"/>
        </w:rPr>
        <w:t>17.1%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mi</w:t>
      </w:r>
      <w:r>
        <w:rPr>
          <w:color w:val="414042"/>
          <w:spacing w:val="1"/>
          <w:w w:val="91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 xml:space="preserve">t </w:t>
      </w:r>
      <w:r>
        <w:rPr>
          <w:color w:val="414042"/>
          <w:w w:val="90"/>
        </w:rPr>
        <w:t>feeling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rested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refreshed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4"/>
          <w:w w:val="90"/>
        </w:rPr>
        <w:t>day.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Around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13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%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faced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mild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moderate </w:t>
      </w:r>
      <w:r>
        <w:rPr>
          <w:color w:val="414042"/>
        </w:rPr>
        <w:t>issue</w:t>
      </w:r>
      <w:r>
        <w:rPr>
          <w:color w:val="414042"/>
          <w:spacing w:val="-20"/>
        </w:rPr>
        <w:t xml:space="preserve"> </w:t>
      </w:r>
      <w:r>
        <w:rPr>
          <w:color w:val="414042"/>
        </w:rPr>
        <w:t>in</w:t>
      </w:r>
      <w:r>
        <w:rPr>
          <w:color w:val="414042"/>
          <w:spacing w:val="-20"/>
        </w:rPr>
        <w:t xml:space="preserve"> </w:t>
      </w:r>
      <w:r>
        <w:rPr>
          <w:color w:val="414042"/>
        </w:rPr>
        <w:t>making</w:t>
      </w:r>
      <w:r>
        <w:rPr>
          <w:color w:val="414042"/>
          <w:spacing w:val="-20"/>
        </w:rPr>
        <w:t xml:space="preserve"> </w:t>
      </w:r>
      <w:r>
        <w:rPr>
          <w:color w:val="414042"/>
        </w:rPr>
        <w:t>new</w:t>
      </w:r>
      <w:r>
        <w:rPr>
          <w:color w:val="414042"/>
          <w:spacing w:val="-19"/>
        </w:rPr>
        <w:t xml:space="preserve"> </w:t>
      </w:r>
      <w:r>
        <w:rPr>
          <w:color w:val="414042"/>
        </w:rPr>
        <w:t>friends.</w:t>
      </w:r>
    </w:p>
    <w:p w:rsidR="00CE62C5" w:rsidRDefault="00280DE0">
      <w:pPr>
        <w:pStyle w:val="BodyText"/>
        <w:spacing w:before="74" w:after="33"/>
        <w:ind w:left="680"/>
      </w:pPr>
      <w:r>
        <w:rPr>
          <w:color w:val="DA1A32"/>
          <w:w w:val="95"/>
        </w:rPr>
        <w:t>Table 39: Summary of the health state descriptions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964"/>
        </w:trPr>
        <w:tc>
          <w:tcPr>
            <w:tcW w:w="4530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64" w:line="246" w:lineRule="exact"/>
              <w:ind w:left="123" w:right="118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Health state descriptions and difficulty with</w:t>
            </w:r>
          </w:p>
          <w:p w:rsidR="00CE62C5" w:rsidRDefault="00280DE0">
            <w:pPr>
              <w:pStyle w:val="TableParagraph"/>
              <w:spacing w:line="211" w:lineRule="exact"/>
              <w:ind w:left="123" w:right="117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specific activities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4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4"/>
              </w:tabs>
              <w:spacing w:before="175"/>
              <w:ind w:left="10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0" w:right="-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Non-E</w:t>
            </w:r>
          </w:p>
          <w:p w:rsidR="00CE62C5" w:rsidRDefault="00280DE0">
            <w:pPr>
              <w:pStyle w:val="TableParagraph"/>
              <w:spacing w:before="175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1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mirati</w:t>
            </w:r>
          </w:p>
          <w:p w:rsidR="00CE62C5" w:rsidRDefault="00280DE0">
            <w:pPr>
              <w:pStyle w:val="TableParagraph"/>
              <w:spacing w:before="175"/>
              <w:ind w:left="13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904"/>
        </w:trPr>
        <w:tc>
          <w:tcPr>
            <w:tcW w:w="4530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8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people responding to these questions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3577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58595B"/>
                <w:sz w:val="24"/>
              </w:rPr>
              <w:t>Overall in the last 30 days, how much difficulty did you have: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1. With moving around?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6787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3076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2910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83.6%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458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543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725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4" w:line="235" w:lineRule="auto"/>
              <w:ind w:left="476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2. In vigorous activities (vigorous activities require hard physical effort and cause large increases in breathing or heart rate)?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2982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2868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82.4%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533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567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</w:tr>
      <w:tr w:rsidR="00CE62C5">
        <w:trPr>
          <w:trHeight w:val="47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47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25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3. With self-care, such as bathing/washing or dressing yourself?</w:t>
            </w:r>
          </w:p>
        </w:tc>
      </w:tr>
    </w:tbl>
    <w:p w:rsidR="00CE62C5" w:rsidRDefault="00CE62C5">
      <w:pPr>
        <w:rPr>
          <w:rFonts w:ascii="Calibri"/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7120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3183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3054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89.0%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87.7%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964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392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11.3%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4. Of bodily aches or pains?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6439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2884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2786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63.9%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80.0%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1588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650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18.7%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5. Bodily discomfort 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6543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2800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79.9%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82.7%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80.4%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1500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556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641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18.4%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9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6. In your daily life because of your pain?</w:t>
            </w:r>
          </w:p>
        </w:tc>
      </w:tr>
      <w:tr w:rsidR="00CE62C5">
        <w:trPr>
          <w:trHeight w:val="40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534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239</w:t>
            </w:r>
          </w:p>
        </w:tc>
      </w:tr>
      <w:tr w:rsidR="00CE62C5">
        <w:trPr>
          <w:trHeight w:val="40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28.7%</w:t>
            </w:r>
          </w:p>
        </w:tc>
      </w:tr>
      <w:tr w:rsidR="00CE62C5">
        <w:trPr>
          <w:trHeight w:val="406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right="22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1363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501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</w:tr>
      <w:tr w:rsidR="00CE62C5">
        <w:trPr>
          <w:trHeight w:val="406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67.3%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77.1%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67.3%</w:t>
            </w:r>
          </w:p>
        </w:tc>
      </w:tr>
      <w:tr w:rsidR="00CE62C5">
        <w:trPr>
          <w:trHeight w:val="406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</w:tr>
      <w:tr w:rsidR="00CE62C5">
        <w:trPr>
          <w:trHeight w:val="406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3.4%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6"/>
              <w:ind w:left="122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7. With concentrating or remembering things?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6828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2930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84.2%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2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462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509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</w:tr>
      <w:tr w:rsidR="00CE62C5">
        <w:trPr>
          <w:trHeight w:val="448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</w:tr>
      <w:tr w:rsidR="00CE62C5">
        <w:trPr>
          <w:trHeight w:val="44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121" style="position:absolute;margin-left:35.2pt;margin-top:796.35pt;width:21.95pt;height:21.1pt;z-index:251898880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725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35" w:lineRule="auto"/>
              <w:ind w:left="473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8.</w:t>
            </w:r>
            <w:r>
              <w:rPr>
                <w:rFonts w:ascii="Calibri"/>
                <w:b/>
                <w:color w:val="58595B"/>
                <w:spacing w:val="3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learning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new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task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(for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example,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learning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how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get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new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place,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learning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new game, learning a new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recipe)?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6963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3098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3007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77.7%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86.4%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1071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423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12.1%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9. With personal relationships or participation in the community?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7026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3028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85.8%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86.9%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399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401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11.5%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6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</w:tr>
      <w:tr w:rsidR="00CE62C5">
        <w:trPr>
          <w:trHeight w:val="460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4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4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10. With dealing with conflicts and tensions with others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216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6824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3045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2950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85.1%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84.7%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6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2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480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482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13.9%</w:t>
            </w:r>
          </w:p>
        </w:tc>
      </w:tr>
      <w:tr w:rsidR="00CE62C5">
        <w:trPr>
          <w:trHeight w:val="334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68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</w:tr>
      <w:tr w:rsidR="00CE62C5">
        <w:trPr>
          <w:trHeight w:val="51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</w:tr>
      <w:tr w:rsidR="00CE62C5">
        <w:trPr>
          <w:trHeight w:val="437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4"/>
              <w:ind w:left="119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11. With making new friendships or maintaining current friendships?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215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22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6972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22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3090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3015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85.1%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86.4%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86.6%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5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22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1064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419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</w:tr>
      <w:tr w:rsidR="00CE62C5">
        <w:trPr>
          <w:trHeight w:val="334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67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0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0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0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0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0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518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2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</w:tr>
      <w:tr w:rsidR="00CE62C5">
        <w:trPr>
          <w:trHeight w:val="725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8" w:line="235" w:lineRule="auto"/>
              <w:ind w:left="482" w:right="58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12.</w:t>
            </w:r>
            <w:r>
              <w:rPr>
                <w:rFonts w:ascii="Calibri"/>
                <w:b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sleeping,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such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falling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asleep,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waking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up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frequently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night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waking up too early in the</w:t>
            </w:r>
            <w:r>
              <w:rPr>
                <w:rFonts w:ascii="Calibri"/>
                <w:b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morning?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</w:tcPr>
          <w:p w:rsidR="00CE62C5" w:rsidRDefault="00280DE0">
            <w:pPr>
              <w:pStyle w:val="TableParagraph"/>
              <w:spacing w:before="214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6644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2854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82.0%</w:t>
            </w:r>
          </w:p>
        </w:tc>
      </w:tr>
      <w:tr w:rsidR="00CE62C5">
        <w:trPr>
          <w:trHeight w:val="363"/>
        </w:trPr>
        <w:tc>
          <w:tcPr>
            <w:tcW w:w="453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4"/>
              <w:ind w:left="12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2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572</w:t>
            </w:r>
          </w:p>
        </w:tc>
      </w:tr>
      <w:tr w:rsidR="00CE62C5">
        <w:trPr>
          <w:trHeight w:val="363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16.4%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8"/>
              <w:ind w:left="7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120" style="position:absolute;margin-left:540.65pt;margin-top:796.35pt;width:21.95pt;height:21.1pt;z-index:-321627136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119" type="#_x0000_t202" style="position:absolute;margin-left:546.65pt;margin-top:642.75pt;width:11.15pt;height:140.65pt;z-index:25190092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123"/>
          <w:footerReference w:type="default" r:id="rId124"/>
          <w:pgSz w:w="11910" w:h="16840"/>
          <w:pgMar w:top="1120" w:right="1020" w:bottom="700" w:left="1020" w:header="0" w:footer="505" w:gutter="0"/>
          <w:pgNumType w:start="65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0"/>
        <w:gridCol w:w="907"/>
        <w:gridCol w:w="907"/>
        <w:gridCol w:w="907"/>
        <w:gridCol w:w="907"/>
        <w:gridCol w:w="907"/>
      </w:tblGrid>
      <w:tr w:rsidR="00CE62C5">
        <w:trPr>
          <w:trHeight w:val="725"/>
        </w:trPr>
        <w:tc>
          <w:tcPr>
            <w:tcW w:w="9065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35" w:lineRule="auto"/>
              <w:ind w:left="473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13.</w:t>
            </w:r>
            <w:r>
              <w:rPr>
                <w:rFonts w:ascii="Calibri"/>
                <w:b/>
                <w:color w:val="58595B"/>
                <w:spacing w:val="-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not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feeling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rested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refreshed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day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(for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example,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feeling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tired,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not having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energy)?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6705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2916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83.7%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546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544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</w:tr>
      <w:tr w:rsidR="00CE62C5">
        <w:trPr>
          <w:trHeight w:val="391"/>
        </w:trPr>
        <w:tc>
          <w:tcPr>
            <w:tcW w:w="453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</w:tr>
      <w:tr w:rsidR="00CE62C5">
        <w:trPr>
          <w:trHeight w:val="391"/>
        </w:trPr>
        <w:tc>
          <w:tcPr>
            <w:tcW w:w="453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</w:tr>
    </w:tbl>
    <w:p w:rsidR="00CE62C5" w:rsidRDefault="00280DE0">
      <w:pPr>
        <w:pStyle w:val="ListParagraph"/>
        <w:numPr>
          <w:ilvl w:val="1"/>
          <w:numId w:val="11"/>
        </w:numPr>
        <w:tabs>
          <w:tab w:val="left" w:pos="514"/>
        </w:tabs>
        <w:spacing w:before="61"/>
        <w:ind w:left="513" w:hanging="399"/>
        <w:jc w:val="left"/>
        <w:rPr>
          <w:rFonts w:ascii="Calibri" w:hAnsi="Calibri"/>
          <w:b/>
          <w:sz w:val="24"/>
        </w:rPr>
      </w:pPr>
      <w:r>
        <w:pict>
          <v:rect id="_x0000_s1118" style="position:absolute;left:0;text-align:left;margin-left:35.2pt;margin-top:796.35pt;width:21.95pt;height:21.1pt;z-index:-321625088;mso-position-horizontal-relative:page;mso-position-vertical-relative:page" filled="f" strokecolor="#bcbec0" strokeweight="1pt">
            <w10:wrap anchorx="page" anchory="page"/>
          </v:rect>
        </w:pict>
      </w:r>
      <w:r>
        <w:rPr>
          <w:rFonts w:ascii="Calibri" w:hAnsi="Calibri"/>
          <w:b/>
          <w:color w:val="AD833B"/>
          <w:sz w:val="24"/>
        </w:rPr>
        <w:t>Functional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Assessment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(only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for</w:t>
      </w:r>
      <w:r>
        <w:rPr>
          <w:rFonts w:ascii="Calibri" w:hAnsi="Calibri"/>
          <w:b/>
          <w:color w:val="AD833B"/>
          <w:spacing w:val="-6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Elderly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respondents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aged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≥</w:t>
      </w:r>
      <w:r>
        <w:rPr>
          <w:rFonts w:ascii="Calibri" w:hAnsi="Calibri"/>
          <w:b/>
          <w:color w:val="AD833B"/>
          <w:spacing w:val="-6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60</w:t>
      </w:r>
      <w:r>
        <w:rPr>
          <w:rFonts w:ascii="Calibri" w:hAnsi="Calibri"/>
          <w:b/>
          <w:color w:val="AD833B"/>
          <w:spacing w:val="-7"/>
          <w:sz w:val="24"/>
        </w:rPr>
        <w:t xml:space="preserve"> </w:t>
      </w:r>
      <w:r>
        <w:rPr>
          <w:rFonts w:ascii="Calibri" w:hAnsi="Calibri"/>
          <w:b/>
          <w:color w:val="AD833B"/>
          <w:sz w:val="24"/>
        </w:rPr>
        <w:t>years)</w:t>
      </w:r>
    </w:p>
    <w:p w:rsidR="00CE62C5" w:rsidRDefault="00CE62C5">
      <w:pPr>
        <w:pStyle w:val="BodyText"/>
        <w:rPr>
          <w:rFonts w:ascii="Calibri"/>
          <w:b/>
          <w:sz w:val="21"/>
        </w:rPr>
      </w:pPr>
    </w:p>
    <w:p w:rsidR="00CE62C5" w:rsidRDefault="00280DE0">
      <w:pPr>
        <w:pStyle w:val="BodyText"/>
        <w:spacing w:before="1" w:line="225" w:lineRule="auto"/>
        <w:ind w:left="115" w:right="439"/>
      </w:pPr>
      <w:r>
        <w:rPr>
          <w:color w:val="414042"/>
          <w:w w:val="90"/>
        </w:rPr>
        <w:t>37.2%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elderly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interviewed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facing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mild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moderate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difficulty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sitting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for long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periods,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while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40%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elderly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faced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mild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moderate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difficulty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walking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1"/>
          <w:w w:val="91"/>
        </w:rPr>
        <w:t>p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 xml:space="preserve">h </w:t>
      </w:r>
      <w:r>
        <w:rPr>
          <w:color w:val="414042"/>
        </w:rPr>
        <w:t>limitations</w:t>
      </w:r>
      <w:r>
        <w:rPr>
          <w:color w:val="414042"/>
          <w:spacing w:val="-25"/>
        </w:rPr>
        <w:t xml:space="preserve"> </w:t>
      </w:r>
      <w:r>
        <w:rPr>
          <w:color w:val="414042"/>
        </w:rPr>
        <w:t>in</w:t>
      </w:r>
      <w:r>
        <w:rPr>
          <w:color w:val="414042"/>
          <w:spacing w:val="-24"/>
        </w:rPr>
        <w:t xml:space="preserve"> </w:t>
      </w:r>
      <w:r>
        <w:rPr>
          <w:color w:val="414042"/>
        </w:rPr>
        <w:t>mobility</w:t>
      </w:r>
      <w:r>
        <w:rPr>
          <w:color w:val="414042"/>
          <w:spacing w:val="-24"/>
        </w:rPr>
        <w:t xml:space="preserve"> </w:t>
      </w:r>
      <w:r>
        <w:rPr>
          <w:color w:val="414042"/>
        </w:rPr>
        <w:t>on</w:t>
      </w:r>
      <w:r>
        <w:rPr>
          <w:color w:val="414042"/>
          <w:spacing w:val="-25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24"/>
        </w:rPr>
        <w:t xml:space="preserve"> </w:t>
      </w:r>
      <w:r>
        <w:rPr>
          <w:color w:val="414042"/>
        </w:rPr>
        <w:t>mental</w:t>
      </w:r>
      <w:r>
        <w:rPr>
          <w:color w:val="414042"/>
          <w:spacing w:val="-24"/>
        </w:rPr>
        <w:t xml:space="preserve"> </w:t>
      </w:r>
      <w:r>
        <w:rPr>
          <w:color w:val="414042"/>
        </w:rPr>
        <w:t>health</w:t>
      </w:r>
      <w:r>
        <w:rPr>
          <w:color w:val="414042"/>
          <w:spacing w:val="-25"/>
        </w:rPr>
        <w:t xml:space="preserve"> </w:t>
      </w:r>
      <w:r>
        <w:rPr>
          <w:color w:val="414042"/>
        </w:rPr>
        <w:t>of</w:t>
      </w:r>
      <w:r>
        <w:rPr>
          <w:color w:val="414042"/>
          <w:spacing w:val="-24"/>
        </w:rPr>
        <w:t xml:space="preserve"> </w:t>
      </w:r>
      <w:r>
        <w:rPr>
          <w:color w:val="414042"/>
        </w:rPr>
        <w:t>individuals.</w:t>
      </w:r>
    </w:p>
    <w:p w:rsidR="00CE62C5" w:rsidRDefault="00280DE0">
      <w:pPr>
        <w:pStyle w:val="BodyText"/>
        <w:spacing w:before="208" w:after="32"/>
        <w:ind w:left="115"/>
      </w:pPr>
      <w:r>
        <w:rPr>
          <w:color w:val="DA1A32"/>
          <w:w w:val="95"/>
        </w:rPr>
        <w:t>Table 40: Summary of the functional state assessments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4533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64" w:line="246" w:lineRule="exact"/>
              <w:ind w:left="48" w:right="4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Descriptions of various functional activities &amp;</w:t>
            </w:r>
          </w:p>
          <w:p w:rsidR="00CE62C5" w:rsidRDefault="00280DE0">
            <w:pPr>
              <w:pStyle w:val="TableParagraph"/>
              <w:spacing w:line="211" w:lineRule="exact"/>
              <w:ind w:left="48" w:right="4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difficulty levels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right="12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05"/>
                <w:sz w:val="24"/>
              </w:rPr>
              <w:t>TOTAL</w:t>
            </w:r>
          </w:p>
        </w:tc>
        <w:tc>
          <w:tcPr>
            <w:tcW w:w="1814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912"/>
              </w:tabs>
              <w:spacing w:before="175"/>
              <w:ind w:left="10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0" w:right="-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Non-E</w:t>
            </w:r>
          </w:p>
          <w:p w:rsidR="00CE62C5" w:rsidRDefault="00280DE0">
            <w:pPr>
              <w:pStyle w:val="TableParagraph"/>
              <w:spacing w:before="175"/>
              <w:ind w:left="22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1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mirati</w:t>
            </w:r>
          </w:p>
          <w:p w:rsidR="00CE62C5" w:rsidRDefault="00280DE0">
            <w:pPr>
              <w:pStyle w:val="TableParagraph"/>
              <w:spacing w:before="175"/>
              <w:ind w:left="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727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6" w:line="235" w:lineRule="auto"/>
              <w:ind w:left="11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58595B"/>
                <w:sz w:val="24"/>
              </w:rPr>
              <w:t>Think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back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over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the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last</w:t>
            </w:r>
            <w:r>
              <w:rPr>
                <w:rFonts w:ascii="Calibri"/>
                <w:color w:val="58595B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30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days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and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please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tell</w:t>
            </w:r>
            <w:r>
              <w:rPr>
                <w:rFonts w:ascii="Calibri"/>
                <w:color w:val="58595B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us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about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how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much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difficulty</w:t>
            </w:r>
            <w:r>
              <w:rPr>
                <w:rFonts w:ascii="Calibri"/>
                <w:color w:val="58595B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you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had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doing</w:t>
            </w:r>
            <w:r>
              <w:rPr>
                <w:rFonts w:ascii="Calibri"/>
                <w:color w:val="58595B"/>
                <w:spacing w:val="-28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the following</w:t>
            </w:r>
            <w:r>
              <w:rPr>
                <w:rFonts w:ascii="Calibri"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color w:val="58595B"/>
                <w:sz w:val="24"/>
              </w:rPr>
              <w:t>activities.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1. In sitting for long periods?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51.0%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37.2%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40.9%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8.1%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2. In walking 100 meters?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108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44.6%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43.2%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12.2%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p w:rsidR="00CE62C5" w:rsidRDefault="00280DE0">
      <w:pPr>
        <w:pStyle w:val="BodyText"/>
        <w:spacing w:line="20" w:lineRule="exact"/>
        <w:ind w:left="680"/>
        <w:rPr>
          <w:sz w:val="2"/>
        </w:rPr>
      </w:pPr>
      <w:r>
        <w:pict>
          <v:rect id="_x0000_s1117" style="position:absolute;left:0;text-align:left;margin-left:540.65pt;margin-top:796.35pt;width:21.95pt;height:21.1pt;z-index:251904000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116" type="#_x0000_t202" style="position:absolute;left:0;text-align:left;margin-left:546.65pt;margin-top:642.75pt;width:11.15pt;height:140.65pt;z-index:25190502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sz w:val="2"/>
        </w:rPr>
      </w:r>
      <w:r>
        <w:rPr>
          <w:sz w:val="2"/>
        </w:rPr>
        <w:pict>
          <v:group id="_x0000_s1109" style="width:453.45pt;height:.25pt;mso-position-horizontal-relative:char;mso-position-vertical-relative:line" coordsize="9069,5">
            <v:line id="_x0000_s1115" style="position:absolute" from="0,3" to="4533,3" strokecolor="#58595b" strokeweight=".25pt"/>
            <v:line id="_x0000_s1114" style="position:absolute" from="4533,3" to="5440,3" strokecolor="#58595b" strokeweight=".25pt"/>
            <v:line id="_x0000_s1113" style="position:absolute" from="5440,3" to="6347,3" strokecolor="#58595b" strokeweight=".25pt"/>
            <v:line id="_x0000_s1112" style="position:absolute" from="6347,3" to="7254,3" strokecolor="#58595b" strokeweight=".25pt"/>
            <v:line id="_x0000_s1111" style="position:absolute" from="7254,3" to="8161,3" strokecolor="#58595b" strokeweight=".25pt"/>
            <v:line id="_x0000_s1110" style="position:absolute" from="8161,3" to="9068,3" strokecolor="#58595b" strokeweight=".25pt"/>
            <w10:anchorlock/>
          </v:group>
        </w:pict>
      </w:r>
    </w:p>
    <w:p w:rsidR="00CE62C5" w:rsidRDefault="00280DE0">
      <w:pPr>
        <w:pStyle w:val="BodyText"/>
        <w:spacing w:before="54" w:after="59" w:line="261" w:lineRule="auto"/>
        <w:ind w:left="796" w:right="224"/>
        <w:jc w:val="both"/>
      </w:pPr>
      <w:r>
        <w:rPr>
          <w:color w:val="58595B"/>
          <w:w w:val="95"/>
        </w:rPr>
        <w:t>53.4%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of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total</w:t>
      </w:r>
      <w:r>
        <w:rPr>
          <w:color w:val="58595B"/>
          <w:spacing w:val="-21"/>
          <w:w w:val="95"/>
        </w:rPr>
        <w:t xml:space="preserve"> </w:t>
      </w:r>
      <w:r>
        <w:rPr>
          <w:color w:val="58595B"/>
          <w:w w:val="95"/>
        </w:rPr>
        <w:t>respondents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had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mild</w:t>
      </w:r>
      <w:r>
        <w:rPr>
          <w:color w:val="58595B"/>
          <w:spacing w:val="-21"/>
          <w:w w:val="95"/>
        </w:rPr>
        <w:t xml:space="preserve"> </w:t>
      </w:r>
      <w:r>
        <w:rPr>
          <w:color w:val="58595B"/>
          <w:w w:val="95"/>
        </w:rPr>
        <w:t>to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moderate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difficulty</w:t>
      </w:r>
      <w:r>
        <w:rPr>
          <w:color w:val="58595B"/>
          <w:spacing w:val="-21"/>
          <w:w w:val="95"/>
        </w:rPr>
        <w:t xml:space="preserve"> </w:t>
      </w:r>
      <w:r>
        <w:rPr>
          <w:color w:val="58595B"/>
          <w:w w:val="95"/>
        </w:rPr>
        <w:t>in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standing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up</w:t>
      </w:r>
      <w:r>
        <w:rPr>
          <w:color w:val="58595B"/>
          <w:spacing w:val="-21"/>
          <w:w w:val="95"/>
        </w:rPr>
        <w:t xml:space="preserve"> </w:t>
      </w:r>
      <w:r>
        <w:rPr>
          <w:color w:val="58595B"/>
          <w:w w:val="95"/>
        </w:rPr>
        <w:t>from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>sitting</w:t>
      </w:r>
      <w:r>
        <w:rPr>
          <w:color w:val="58595B"/>
          <w:spacing w:val="-22"/>
          <w:w w:val="95"/>
        </w:rPr>
        <w:t xml:space="preserve"> </w:t>
      </w:r>
      <w:r>
        <w:rPr>
          <w:color w:val="58595B"/>
          <w:w w:val="95"/>
        </w:rPr>
        <w:t xml:space="preserve">down. </w:t>
      </w:r>
      <w:r>
        <w:rPr>
          <w:color w:val="58595B"/>
          <w:w w:val="85"/>
        </w:rPr>
        <w:t>Th</w:t>
      </w:r>
      <w:r>
        <w:rPr>
          <w:color w:val="58595B"/>
          <w:spacing w:val="-3"/>
          <w:w w:val="85"/>
        </w:rPr>
        <w:t>i</w:t>
      </w:r>
      <w:r>
        <w:rPr>
          <w:color w:val="58595B"/>
          <w:w w:val="64"/>
        </w:rPr>
        <w:t>s</w:t>
      </w:r>
      <w:r>
        <w:rPr>
          <w:color w:val="58595B"/>
          <w:spacing w:val="22"/>
        </w:rPr>
        <w:t xml:space="preserve"> </w:t>
      </w:r>
      <w:r>
        <w:rPr>
          <w:color w:val="58595B"/>
          <w:w w:val="90"/>
        </w:rPr>
        <w:t>p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1"/>
          <w:w w:val="89"/>
        </w:rPr>
        <w:t>o</w:t>
      </w:r>
      <w:r>
        <w:rPr>
          <w:color w:val="58595B"/>
          <w:spacing w:val="1"/>
          <w:w w:val="88"/>
        </w:rPr>
        <w:t>b</w:t>
      </w:r>
      <w:r>
        <w:rPr>
          <w:color w:val="58595B"/>
          <w:spacing w:val="1"/>
          <w:w w:val="89"/>
        </w:rPr>
        <w:t>l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92"/>
        </w:rPr>
        <w:t>m</w:t>
      </w:r>
      <w:r>
        <w:rPr>
          <w:color w:val="58595B"/>
          <w:spacing w:val="22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1"/>
          <w:w w:val="73"/>
        </w:rPr>
        <w:t>a</w:t>
      </w:r>
      <w:r>
        <w:rPr>
          <w:color w:val="58595B"/>
          <w:w w:val="64"/>
        </w:rPr>
        <w:t>s</w:t>
      </w:r>
      <w:r>
        <w:rPr>
          <w:color w:val="58595B"/>
          <w:spacing w:val="22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22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</w:t>
      </w:r>
      <w:r>
        <w:rPr>
          <w:color w:val="58595B"/>
          <w:w w:val="92"/>
        </w:rPr>
        <w:t>mm</w:t>
      </w:r>
      <w:r>
        <w:rPr>
          <w:color w:val="58595B"/>
          <w:w w:val="89"/>
        </w:rPr>
        <w:t>on</w:t>
      </w:r>
      <w:r>
        <w:rPr>
          <w:color w:val="58595B"/>
          <w:spacing w:val="22"/>
        </w:rPr>
        <w:t xml:space="preserve"> </w:t>
      </w:r>
      <w:r>
        <w:rPr>
          <w:color w:val="58595B"/>
          <w:w w:val="89"/>
        </w:rPr>
        <w:t>in</w:t>
      </w:r>
      <w:r>
        <w:rPr>
          <w:color w:val="58595B"/>
          <w:spacing w:val="22"/>
        </w:rPr>
        <w:t xml:space="preserve"> </w:t>
      </w:r>
      <w:r>
        <w:rPr>
          <w:color w:val="58595B"/>
          <w:spacing w:val="-2"/>
          <w:w w:val="8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spacing w:val="22"/>
        </w:rPr>
        <w:t xml:space="preserve"> 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w w:val="90"/>
        </w:rPr>
        <w:t>p</w:t>
      </w:r>
      <w:r>
        <w:rPr>
          <w:color w:val="58595B"/>
          <w:w w:val="82"/>
        </w:rPr>
        <w:t>ul</w:t>
      </w:r>
      <w:r>
        <w:rPr>
          <w:color w:val="58595B"/>
          <w:spacing w:val="-4"/>
          <w:w w:val="82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ion</w:t>
      </w:r>
      <w:r>
        <w:rPr>
          <w:color w:val="58595B"/>
          <w:spacing w:val="22"/>
        </w:rPr>
        <w:t xml:space="preserve"> </w:t>
      </w:r>
      <w:r>
        <w:rPr>
          <w:color w:val="58595B"/>
          <w:w w:val="89"/>
        </w:rPr>
        <w:t>i</w:t>
      </w:r>
      <w:r>
        <w:rPr>
          <w:color w:val="58595B"/>
          <w:spacing w:val="-1"/>
          <w:w w:val="89"/>
        </w:rPr>
        <w:t>r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82"/>
        </w:rPr>
        <w:t>c</w:t>
      </w:r>
      <w:r>
        <w:rPr>
          <w:color w:val="58595B"/>
          <w:spacing w:val="-3"/>
          <w:w w:val="116"/>
        </w:rPr>
        <w:t>t</w:t>
      </w:r>
      <w:r>
        <w:rPr>
          <w:color w:val="58595B"/>
          <w:spacing w:val="-2"/>
          <w:w w:val="89"/>
        </w:rPr>
        <w:t>i</w:t>
      </w:r>
      <w:r>
        <w:rPr>
          <w:color w:val="58595B"/>
          <w:w w:val="83"/>
        </w:rPr>
        <w:t>v</w:t>
      </w:r>
      <w:r>
        <w:rPr>
          <w:color w:val="58595B"/>
          <w:w w:val="75"/>
        </w:rPr>
        <w:t>e</w:t>
      </w:r>
      <w:r>
        <w:rPr>
          <w:color w:val="58595B"/>
          <w:spacing w:val="22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22"/>
        </w:rPr>
        <w:t xml:space="preserve"> 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-10"/>
          <w:w w:val="81"/>
        </w:rPr>
        <w:t>y</w:t>
      </w:r>
      <w:r>
        <w:rPr>
          <w:color w:val="58595B"/>
          <w:w w:val="51"/>
        </w:rPr>
        <w:t>.</w:t>
      </w:r>
      <w:r>
        <w:rPr>
          <w:color w:val="58595B"/>
          <w:spacing w:val="22"/>
        </w:rPr>
        <w:t xml:space="preserve"> </w:t>
      </w:r>
      <w:r>
        <w:rPr>
          <w:color w:val="58595B"/>
          <w:w w:val="96"/>
        </w:rPr>
        <w:t>Mo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22"/>
        </w:rPr>
        <w:t xml:space="preserve"> </w:t>
      </w:r>
      <w:r>
        <w:rPr>
          <w:color w:val="58595B"/>
          <w:spacing w:val="-1"/>
          <w:w w:val="6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 xml:space="preserve">e </w:t>
      </w:r>
      <w:r>
        <w:rPr>
          <w:color w:val="58595B"/>
          <w:w w:val="90"/>
        </w:rPr>
        <w:t>respondents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facing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difficulties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on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flight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stairs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without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>resting</w:t>
      </w:r>
      <w:r>
        <w:rPr>
          <w:color w:val="58595B"/>
          <w:spacing w:val="-26"/>
          <w:w w:val="90"/>
        </w:rPr>
        <w:t xml:space="preserve"> </w:t>
      </w:r>
      <w:r>
        <w:rPr>
          <w:color w:val="58595B"/>
          <w:w w:val="90"/>
        </w:rPr>
        <w:t xml:space="preserve">in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</w:t>
      </w:r>
      <w:r>
        <w:rPr>
          <w:color w:val="58595B"/>
          <w:w w:val="91"/>
        </w:rPr>
        <w:t>m</w:t>
      </w:r>
      <w:r>
        <w:rPr>
          <w:color w:val="58595B"/>
          <w:spacing w:val="1"/>
          <w:w w:val="91"/>
        </w:rPr>
        <w:t>p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2"/>
          <w:w w:val="89"/>
        </w:rPr>
        <w:t>r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89"/>
        </w:rPr>
        <w:t>on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3"/>
          <w:w w:val="116"/>
        </w:rPr>
        <w:t>t</w:t>
      </w:r>
      <w:r>
        <w:rPr>
          <w:color w:val="58595B"/>
          <w:w w:val="51"/>
        </w:rPr>
        <w:t>.</w:t>
      </w:r>
      <w:r>
        <w:rPr>
          <w:color w:val="58595B"/>
          <w:spacing w:val="-21"/>
        </w:rPr>
        <w:t xml:space="preserve"> </w:t>
      </w:r>
      <w:r>
        <w:rPr>
          <w:color w:val="58595B"/>
          <w:w w:val="91"/>
        </w:rPr>
        <w:t>O</w:t>
      </w:r>
      <w:r>
        <w:rPr>
          <w:color w:val="58595B"/>
          <w:w w:val="89"/>
        </w:rPr>
        <w:t>n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75"/>
        </w:rPr>
        <w:t>e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78"/>
        </w:rPr>
        <w:t>g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i</w:t>
      </w:r>
      <w:r>
        <w:rPr>
          <w:color w:val="58595B"/>
          <w:spacing w:val="-2"/>
          <w:w w:val="89"/>
        </w:rPr>
        <w:t>n</w:t>
      </w:r>
      <w:r>
        <w:rPr>
          <w:color w:val="58595B"/>
          <w:w w:val="51"/>
        </w:rPr>
        <w:t>,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89"/>
        </w:rPr>
        <w:t>h</w:t>
      </w:r>
      <w:r>
        <w:rPr>
          <w:color w:val="58595B"/>
          <w:spacing w:val="-3"/>
          <w:w w:val="89"/>
        </w:rPr>
        <w:t>i</w:t>
      </w:r>
      <w:r>
        <w:rPr>
          <w:color w:val="58595B"/>
          <w:w w:val="64"/>
        </w:rPr>
        <w:t>s</w:t>
      </w:r>
      <w:r>
        <w:rPr>
          <w:color w:val="58595B"/>
          <w:spacing w:val="-21"/>
        </w:rPr>
        <w:t xml:space="preserve"> </w:t>
      </w:r>
      <w:r>
        <w:rPr>
          <w:color w:val="58595B"/>
          <w:w w:val="91"/>
        </w:rPr>
        <w:t>fin</w:t>
      </w:r>
      <w:r>
        <w:rPr>
          <w:color w:val="58595B"/>
          <w:w w:val="86"/>
        </w:rPr>
        <w:t>ding</w:t>
      </w:r>
      <w:r>
        <w:rPr>
          <w:color w:val="58595B"/>
          <w:spacing w:val="-21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-21"/>
        </w:rPr>
        <w:t xml:space="preserve"> </w:t>
      </w:r>
      <w:r>
        <w:rPr>
          <w:color w:val="58595B"/>
          <w:w w:val="91"/>
        </w:rPr>
        <w:t>lim</w:t>
      </w:r>
      <w:r>
        <w:rPr>
          <w:color w:val="58595B"/>
          <w:spacing w:val="-3"/>
          <w:w w:val="91"/>
        </w:rPr>
        <w:t>i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1"/>
          <w:w w:val="88"/>
        </w:rPr>
        <w:t>f</w:t>
      </w:r>
      <w:r>
        <w:rPr>
          <w:color w:val="58595B"/>
          <w:w w:val="89"/>
        </w:rPr>
        <w:t>un</w:t>
      </w:r>
      <w:r>
        <w:rPr>
          <w:color w:val="58595B"/>
          <w:w w:val="82"/>
        </w:rPr>
        <w:t>c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81"/>
        </w:rPr>
        <w:t>y</w:t>
      </w:r>
      <w:r>
        <w:rPr>
          <w:color w:val="58595B"/>
          <w:spacing w:val="-21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1"/>
          <w:w w:val="73"/>
        </w:rPr>
        <w:t>a</w:t>
      </w:r>
      <w:r>
        <w:rPr>
          <w:color w:val="58595B"/>
          <w:w w:val="64"/>
        </w:rPr>
        <w:t>s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72"/>
        </w:rPr>
        <w:t>s</w:t>
      </w:r>
      <w:r>
        <w:rPr>
          <w:color w:val="58595B"/>
          <w:spacing w:val="-3"/>
          <w:w w:val="72"/>
        </w:rPr>
        <w:t>i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116"/>
        </w:rPr>
        <w:t>t</w:t>
      </w:r>
      <w:r>
        <w:rPr>
          <w:color w:val="58595B"/>
          <w:spacing w:val="-21"/>
        </w:rPr>
        <w:t xml:space="preserve"> </w:t>
      </w:r>
      <w:r>
        <w:rPr>
          <w:color w:val="58595B"/>
          <w:spacing w:val="-1"/>
          <w:w w:val="90"/>
        </w:rPr>
        <w:t>w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 xml:space="preserve">h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w w:val="90"/>
        </w:rPr>
        <w:t>p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1"/>
          <w:w w:val="83"/>
        </w:rPr>
        <w:t>v</w:t>
      </w:r>
      <w:r>
        <w:rPr>
          <w:color w:val="58595B"/>
          <w:w w:val="89"/>
        </w:rPr>
        <w:t>iou</w:t>
      </w:r>
      <w:r>
        <w:rPr>
          <w:color w:val="58595B"/>
          <w:w w:val="64"/>
        </w:rPr>
        <w:t>s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1"/>
          <w:w w:val="89"/>
        </w:rPr>
        <w:t>o</w:t>
      </w:r>
      <w:r>
        <w:rPr>
          <w:color w:val="58595B"/>
          <w:w w:val="88"/>
        </w:rPr>
        <w:t>b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5"/>
          <w:w w:val="89"/>
        </w:rPr>
        <w:t>r</w:t>
      </w:r>
      <w:r>
        <w:rPr>
          <w:color w:val="58595B"/>
          <w:w w:val="83"/>
        </w:rPr>
        <w:t>v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64"/>
        </w:rPr>
        <w:t>s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on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spacing w:val="1"/>
          <w:w w:val="89"/>
        </w:rPr>
        <w:t>o</w:t>
      </w:r>
      <w:r>
        <w:rPr>
          <w:color w:val="58595B"/>
          <w:spacing w:val="1"/>
          <w:w w:val="88"/>
        </w:rPr>
        <w:t>b</w:t>
      </w:r>
      <w:r>
        <w:rPr>
          <w:color w:val="58595B"/>
          <w:w w:val="89"/>
        </w:rPr>
        <w:t>il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-10"/>
          <w:w w:val="81"/>
        </w:rPr>
        <w:t>y</w:t>
      </w:r>
      <w:r>
        <w:rPr>
          <w:color w:val="58595B"/>
          <w:w w:val="51"/>
        </w:rPr>
        <w:t>.</w:t>
      </w:r>
      <w:r>
        <w:rPr>
          <w:color w:val="58595B"/>
          <w:spacing w:val="-8"/>
        </w:rPr>
        <w:t xml:space="preserve"> </w:t>
      </w:r>
      <w:r>
        <w:rPr>
          <w:color w:val="58595B"/>
          <w:w w:val="74"/>
        </w:rPr>
        <w:t>Su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90"/>
        </w:rPr>
        <w:t>h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2"/>
          <w:w w:val="89"/>
        </w:rPr>
        <w:t>r</w:t>
      </w:r>
      <w:r>
        <w:rPr>
          <w:color w:val="58595B"/>
          <w:w w:val="89"/>
        </w:rPr>
        <w:t>i</w:t>
      </w:r>
      <w:r>
        <w:rPr>
          <w:color w:val="58595B"/>
          <w:w w:val="82"/>
        </w:rPr>
        <w:t>c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64"/>
        </w:rPr>
        <w:t>s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on</w:t>
      </w:r>
      <w:r>
        <w:rPr>
          <w:color w:val="58595B"/>
          <w:spacing w:val="-8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spacing w:val="1"/>
          <w:w w:val="89"/>
        </w:rPr>
        <w:t>o</w:t>
      </w:r>
      <w:r>
        <w:rPr>
          <w:color w:val="58595B"/>
          <w:spacing w:val="1"/>
          <w:w w:val="88"/>
        </w:rPr>
        <w:t>b</w:t>
      </w:r>
      <w:r>
        <w:rPr>
          <w:color w:val="58595B"/>
          <w:w w:val="89"/>
        </w:rPr>
        <w:t>il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81"/>
        </w:rPr>
        <w:t>y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4"/>
          <w:w w:val="73"/>
        </w:rPr>
        <w:t>a</w:t>
      </w:r>
      <w:r>
        <w:rPr>
          <w:color w:val="58595B"/>
          <w:w w:val="81"/>
        </w:rPr>
        <w:t>y</w:t>
      </w:r>
      <w:r>
        <w:rPr>
          <w:color w:val="58595B"/>
          <w:spacing w:val="-8"/>
        </w:rPr>
        <w:t xml:space="preserve"> </w:t>
      </w:r>
      <w:r>
        <w:rPr>
          <w:color w:val="58595B"/>
          <w:w w:val="91"/>
        </w:rPr>
        <w:t>im</w:t>
      </w:r>
      <w:r>
        <w:rPr>
          <w:color w:val="58595B"/>
          <w:spacing w:val="1"/>
          <w:w w:val="91"/>
        </w:rPr>
        <w:t>p</w:t>
      </w:r>
      <w:r>
        <w:rPr>
          <w:color w:val="58595B"/>
          <w:w w:val="73"/>
        </w:rPr>
        <w:t>a</w:t>
      </w:r>
      <w:r>
        <w:rPr>
          <w:color w:val="58595B"/>
          <w:w w:val="82"/>
        </w:rPr>
        <w:t>c</w:t>
      </w:r>
      <w:r>
        <w:rPr>
          <w:color w:val="58595B"/>
          <w:w w:val="116"/>
        </w:rPr>
        <w:t>t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3"/>
          <w:w w:val="89"/>
        </w:rPr>
        <w:t>o</w:t>
      </w:r>
      <w:r>
        <w:rPr>
          <w:color w:val="58595B"/>
          <w:spacing w:val="-2"/>
          <w:w w:val="82"/>
        </w:rPr>
        <w:t>c</w:t>
      </w:r>
      <w:r>
        <w:rPr>
          <w:color w:val="58595B"/>
          <w:spacing w:val="-1"/>
          <w:w w:val="89"/>
        </w:rPr>
        <w:t>i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89"/>
        </w:rPr>
        <w:t>n</w:t>
      </w:r>
      <w:r>
        <w:rPr>
          <w:color w:val="58595B"/>
          <w:w w:val="90"/>
        </w:rPr>
        <w:t xml:space="preserve">d </w:t>
      </w:r>
      <w:r>
        <w:rPr>
          <w:color w:val="58595B"/>
          <w:w w:val="85"/>
        </w:rPr>
        <w:t xml:space="preserve">emotional well-being of individuals and the relationships between these two factors needed further </w:t>
      </w:r>
      <w:r>
        <w:rPr>
          <w:color w:val="58595B"/>
          <w:spacing w:val="2"/>
          <w:w w:val="89"/>
        </w:rPr>
        <w:t>i</w:t>
      </w:r>
      <w:r>
        <w:rPr>
          <w:color w:val="58595B"/>
          <w:spacing w:val="-1"/>
          <w:w w:val="89"/>
        </w:rPr>
        <w:t>n</w:t>
      </w:r>
      <w:r>
        <w:rPr>
          <w:color w:val="58595B"/>
          <w:spacing w:val="2"/>
          <w:w w:val="83"/>
        </w:rPr>
        <w:t>v</w:t>
      </w:r>
      <w:r>
        <w:rPr>
          <w:color w:val="58595B"/>
          <w:spacing w:val="2"/>
          <w:w w:val="75"/>
        </w:rPr>
        <w:t>e</w:t>
      </w:r>
      <w:r>
        <w:rPr>
          <w:color w:val="58595B"/>
          <w:spacing w:val="-1"/>
          <w:w w:val="84"/>
        </w:rPr>
        <w:t>st</w:t>
      </w:r>
      <w:r>
        <w:rPr>
          <w:color w:val="58595B"/>
          <w:spacing w:val="1"/>
          <w:w w:val="84"/>
        </w:rPr>
        <w:t>i</w:t>
      </w:r>
      <w:r>
        <w:rPr>
          <w:color w:val="58595B"/>
          <w:spacing w:val="2"/>
          <w:w w:val="78"/>
        </w:rPr>
        <w:t>g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-1"/>
          <w:w w:val="104"/>
        </w:rPr>
        <w:t>t</w:t>
      </w:r>
      <w:r>
        <w:rPr>
          <w:color w:val="58595B"/>
          <w:spacing w:val="2"/>
          <w:w w:val="104"/>
        </w:rPr>
        <w:t>i</w:t>
      </w:r>
      <w:r>
        <w:rPr>
          <w:color w:val="58595B"/>
          <w:spacing w:val="2"/>
          <w:w w:val="89"/>
        </w:rPr>
        <w:t>o</w:t>
      </w:r>
      <w:r>
        <w:rPr>
          <w:color w:val="58595B"/>
          <w:w w:val="89"/>
        </w:rPr>
        <w:t>n</w:t>
      </w:r>
      <w:r>
        <w:rPr>
          <w:color w:val="58595B"/>
          <w:w w:val="51"/>
        </w:rPr>
        <w:t>.</w:t>
      </w: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3. In standing up from sitting down?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41.2%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46.9%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8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4. With climbing one flight of stairs without resting?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</w:tr>
    </w:tbl>
    <w:p w:rsidR="00CE62C5" w:rsidRDefault="00280DE0">
      <w:pPr>
        <w:pStyle w:val="BodyText"/>
        <w:spacing w:before="72" w:line="261" w:lineRule="auto"/>
        <w:ind w:left="800" w:right="219"/>
        <w:jc w:val="both"/>
      </w:pPr>
      <w:r>
        <w:rPr>
          <w:color w:val="58595B"/>
          <w:w w:val="75"/>
        </w:rPr>
        <w:t>61.9</w:t>
      </w:r>
      <w:r>
        <w:rPr>
          <w:color w:val="58595B"/>
          <w:spacing w:val="4"/>
        </w:rPr>
        <w:t xml:space="preserve"> </w:t>
      </w:r>
      <w:r>
        <w:rPr>
          <w:color w:val="58595B"/>
          <w:w w:val="73"/>
        </w:rPr>
        <w:t>%</w:t>
      </w:r>
      <w:r>
        <w:rPr>
          <w:color w:val="58595B"/>
          <w:spacing w:val="4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1"/>
          <w:w w:val="91"/>
        </w:rPr>
        <w:t>N</w:t>
      </w:r>
      <w:r>
        <w:rPr>
          <w:color w:val="58595B"/>
          <w:w w:val="89"/>
        </w:rPr>
        <w:t>o</w:t>
      </w:r>
      <w:r>
        <w:rPr>
          <w:color w:val="58595B"/>
          <w:w w:val="78"/>
        </w:rPr>
        <w:t>n-</w:t>
      </w:r>
      <w:r>
        <w:rPr>
          <w:color w:val="58595B"/>
          <w:spacing w:val="-1"/>
          <w:w w:val="78"/>
        </w:rPr>
        <w:t>E</w:t>
      </w:r>
      <w:r>
        <w:rPr>
          <w:color w:val="58595B"/>
          <w:w w:val="91"/>
        </w:rPr>
        <w:t>mir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1"/>
          <w:w w:val="6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w w:val="64"/>
        </w:rPr>
        <w:t>s</w:t>
      </w:r>
      <w:r>
        <w:rPr>
          <w:color w:val="58595B"/>
          <w:spacing w:val="4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2"/>
          <w:w w:val="88"/>
        </w:rPr>
        <w:t>f</w:t>
      </w:r>
      <w:r>
        <w:rPr>
          <w:color w:val="58595B"/>
          <w:w w:val="73"/>
        </w:rPr>
        <w:t>a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84"/>
        </w:rPr>
        <w:t>ing</w:t>
      </w:r>
      <w:r>
        <w:rPr>
          <w:color w:val="58595B"/>
          <w:spacing w:val="4"/>
        </w:rPr>
        <w:t xml:space="preserve"> </w:t>
      </w:r>
      <w:r>
        <w:rPr>
          <w:color w:val="58595B"/>
          <w:w w:val="91"/>
        </w:rPr>
        <w:t>mi</w:t>
      </w:r>
      <w:r>
        <w:rPr>
          <w:color w:val="58595B"/>
          <w:spacing w:val="1"/>
          <w:w w:val="91"/>
        </w:rPr>
        <w:t>l</w:t>
      </w:r>
      <w:r>
        <w:rPr>
          <w:color w:val="58595B"/>
          <w:w w:val="90"/>
        </w:rPr>
        <w:t>d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4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spacing w:val="3"/>
          <w:w w:val="89"/>
        </w:rPr>
        <w:t>o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4"/>
        </w:rPr>
        <w:t xml:space="preserve"> </w:t>
      </w:r>
      <w:r>
        <w:rPr>
          <w:color w:val="58595B"/>
          <w:w w:val="92"/>
        </w:rPr>
        <w:t>diffi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u</w:t>
      </w:r>
      <w:r>
        <w:rPr>
          <w:color w:val="58595B"/>
          <w:spacing w:val="-2"/>
          <w:w w:val="89"/>
        </w:rPr>
        <w:t>l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81"/>
        </w:rPr>
        <w:t>y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1"/>
          <w:w w:val="90"/>
        </w:rPr>
        <w:t>w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3"/>
          <w:w w:val="89"/>
        </w:rPr>
        <w:t>o</w:t>
      </w:r>
      <w:r>
        <w:rPr>
          <w:color w:val="58595B"/>
          <w:w w:val="89"/>
        </w:rPr>
        <w:t>o</w:t>
      </w:r>
      <w:r>
        <w:rPr>
          <w:color w:val="58595B"/>
          <w:spacing w:val="1"/>
          <w:w w:val="90"/>
        </w:rPr>
        <w:t>p</w:t>
      </w:r>
      <w:r>
        <w:rPr>
          <w:color w:val="58595B"/>
          <w:w w:val="84"/>
        </w:rPr>
        <w:t>in</w:t>
      </w:r>
      <w:r>
        <w:rPr>
          <w:color w:val="58595B"/>
          <w:spacing w:val="6"/>
          <w:w w:val="84"/>
        </w:rPr>
        <w:t>g</w:t>
      </w:r>
      <w:r>
        <w:rPr>
          <w:color w:val="58595B"/>
          <w:w w:val="51"/>
        </w:rPr>
        <w:t>,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4"/>
          <w:w w:val="86"/>
        </w:rPr>
        <w:t>k</w:t>
      </w:r>
      <w:r>
        <w:rPr>
          <w:color w:val="58595B"/>
          <w:w w:val="89"/>
        </w:rPr>
        <w:t>n</w:t>
      </w:r>
      <w:r>
        <w:rPr>
          <w:color w:val="58595B"/>
          <w:spacing w:val="1"/>
          <w:w w:val="75"/>
        </w:rPr>
        <w:t>e</w:t>
      </w:r>
      <w:r>
        <w:rPr>
          <w:color w:val="58595B"/>
          <w:spacing w:val="-3"/>
          <w:w w:val="75"/>
        </w:rPr>
        <w:t>e</w:t>
      </w:r>
      <w:r>
        <w:rPr>
          <w:color w:val="58595B"/>
          <w:w w:val="85"/>
        </w:rPr>
        <w:t>ling</w:t>
      </w:r>
      <w:r>
        <w:rPr>
          <w:color w:val="58595B"/>
          <w:spacing w:val="4"/>
        </w:rPr>
        <w:t xml:space="preserve"> </w:t>
      </w:r>
      <w:r>
        <w:rPr>
          <w:color w:val="58595B"/>
          <w:w w:val="89"/>
        </w:rPr>
        <w:t xml:space="preserve">or </w:t>
      </w:r>
      <w:r>
        <w:rPr>
          <w:color w:val="58595B"/>
          <w:w w:val="85"/>
        </w:rPr>
        <w:t xml:space="preserve">crouching in compared to 45.7% of Emirati Females. There was no significant difference between </w:t>
      </w:r>
      <w:r>
        <w:rPr>
          <w:color w:val="58595B"/>
          <w:w w:val="90"/>
        </w:rPr>
        <w:t>the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males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and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females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among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Emiratis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who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facing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trouble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>picking</w:t>
      </w:r>
      <w:r>
        <w:rPr>
          <w:color w:val="58595B"/>
          <w:spacing w:val="-12"/>
          <w:w w:val="90"/>
        </w:rPr>
        <w:t xml:space="preserve"> </w:t>
      </w:r>
      <w:r>
        <w:rPr>
          <w:color w:val="58595B"/>
          <w:w w:val="90"/>
        </w:rPr>
        <w:t xml:space="preserve">up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86"/>
        </w:rPr>
        <w:t>hin</w:t>
      </w:r>
      <w:r>
        <w:rPr>
          <w:color w:val="58595B"/>
          <w:spacing w:val="2"/>
          <w:w w:val="86"/>
        </w:rPr>
        <w:t>g</w:t>
      </w:r>
      <w:r>
        <w:rPr>
          <w:color w:val="58595B"/>
          <w:w w:val="64"/>
        </w:rPr>
        <w:t>s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1"/>
          <w:w w:val="90"/>
        </w:rPr>
        <w:t>w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-17"/>
        </w:rPr>
        <w:t xml:space="preserve"> </w:t>
      </w:r>
      <w:r>
        <w:rPr>
          <w:color w:val="58595B"/>
          <w:w w:val="87"/>
        </w:rPr>
        <w:t>fin</w:t>
      </w:r>
      <w:r>
        <w:rPr>
          <w:color w:val="58595B"/>
          <w:spacing w:val="-3"/>
          <w:w w:val="87"/>
        </w:rPr>
        <w:t>g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89"/>
        </w:rPr>
        <w:t>r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,</w:t>
      </w:r>
      <w:r>
        <w:rPr>
          <w:color w:val="58595B"/>
          <w:spacing w:val="-17"/>
        </w:rPr>
        <w:t xml:space="preserve"> </w:t>
      </w:r>
      <w:r>
        <w:rPr>
          <w:color w:val="58595B"/>
          <w:w w:val="90"/>
        </w:rPr>
        <w:t>wh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1"/>
          <w:w w:val="73"/>
        </w:rPr>
        <w:t>a</w:t>
      </w:r>
      <w:r>
        <w:rPr>
          <w:color w:val="58595B"/>
          <w:w w:val="64"/>
        </w:rPr>
        <w:t>s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w w:val="84"/>
        </w:rPr>
        <w:t>ng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1"/>
          <w:w w:val="91"/>
        </w:rPr>
        <w:t>N</w:t>
      </w:r>
      <w:r>
        <w:rPr>
          <w:color w:val="58595B"/>
          <w:w w:val="89"/>
        </w:rPr>
        <w:t>o</w:t>
      </w:r>
      <w:r>
        <w:rPr>
          <w:color w:val="58595B"/>
          <w:w w:val="78"/>
        </w:rPr>
        <w:t>n-</w:t>
      </w:r>
      <w:r>
        <w:rPr>
          <w:color w:val="58595B"/>
          <w:spacing w:val="-1"/>
          <w:w w:val="78"/>
        </w:rPr>
        <w:t>E</w:t>
      </w:r>
      <w:r>
        <w:rPr>
          <w:color w:val="58595B"/>
          <w:w w:val="91"/>
        </w:rPr>
        <w:t>mir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,</w:t>
      </w:r>
      <w:r>
        <w:rPr>
          <w:color w:val="58595B"/>
          <w:spacing w:val="-17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2"/>
          <w:w w:val="8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64"/>
        </w:rPr>
        <w:t>s</w:t>
      </w:r>
      <w:r>
        <w:rPr>
          <w:color w:val="58595B"/>
          <w:spacing w:val="-17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2"/>
          <w:w w:val="90"/>
        </w:rPr>
        <w:t>h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1"/>
          <w:w w:val="83"/>
        </w:rPr>
        <w:t>v</w:t>
      </w:r>
      <w:r>
        <w:rPr>
          <w:color w:val="58595B"/>
          <w:w w:val="84"/>
        </w:rPr>
        <w:t>ing</w:t>
      </w:r>
      <w:r>
        <w:rPr>
          <w:color w:val="58595B"/>
          <w:spacing w:val="-17"/>
        </w:rPr>
        <w:t xml:space="preserve"> </w:t>
      </w:r>
      <w:r>
        <w:rPr>
          <w:color w:val="58595B"/>
          <w:w w:val="91"/>
        </w:rPr>
        <w:t>mi</w:t>
      </w:r>
      <w:r>
        <w:rPr>
          <w:color w:val="58595B"/>
          <w:spacing w:val="1"/>
          <w:w w:val="91"/>
        </w:rPr>
        <w:t>l</w:t>
      </w:r>
      <w:r>
        <w:rPr>
          <w:color w:val="58595B"/>
          <w:w w:val="90"/>
        </w:rPr>
        <w:t>d</w:t>
      </w:r>
      <w:r>
        <w:rPr>
          <w:color w:val="58595B"/>
          <w:spacing w:val="-17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 xml:space="preserve">o </w:t>
      </w:r>
      <w:r>
        <w:rPr>
          <w:color w:val="58595B"/>
          <w:w w:val="95"/>
        </w:rPr>
        <w:t>moderate difficulty in picking up things from the</w:t>
      </w:r>
      <w:r>
        <w:rPr>
          <w:color w:val="58595B"/>
          <w:spacing w:val="-11"/>
          <w:w w:val="95"/>
        </w:rPr>
        <w:t xml:space="preserve"> </w:t>
      </w:r>
      <w:r>
        <w:rPr>
          <w:color w:val="58595B"/>
          <w:spacing w:val="-3"/>
          <w:w w:val="95"/>
        </w:rPr>
        <w:t>finger.</w:t>
      </w:r>
    </w:p>
    <w:p w:rsidR="00CE62C5" w:rsidRDefault="00CE62C5">
      <w:pPr>
        <w:pStyle w:val="BodyText"/>
        <w:spacing w:before="3"/>
        <w:rPr>
          <w:sz w:val="5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8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5. With stooping, kneeling or crouching?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61.9%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13.7%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6. Picking up things with your fingers (such as picking up a coin from a table)?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55.5%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36.8%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</w:tr>
    </w:tbl>
    <w:p w:rsidR="00CE62C5" w:rsidRDefault="00280DE0">
      <w:pPr>
        <w:pStyle w:val="BodyText"/>
        <w:spacing w:before="69" w:line="261" w:lineRule="auto"/>
        <w:ind w:left="231" w:right="789"/>
        <w:jc w:val="both"/>
      </w:pPr>
      <w:r>
        <w:rPr>
          <w:color w:val="58595B"/>
          <w:w w:val="90"/>
        </w:rPr>
        <w:t>Overall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34.2%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having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issues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care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 xml:space="preserve">household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79"/>
        </w:rPr>
        <w:t>si</w:t>
      </w:r>
      <w:r>
        <w:rPr>
          <w:color w:val="58595B"/>
          <w:spacing w:val="1"/>
          <w:w w:val="79"/>
        </w:rPr>
        <w:t>b</w:t>
      </w:r>
      <w:r>
        <w:rPr>
          <w:color w:val="58595B"/>
          <w:w w:val="89"/>
        </w:rPr>
        <w:t>il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</w:t>
      </w:r>
      <w:r>
        <w:rPr>
          <w:color w:val="58595B"/>
          <w:w w:val="75"/>
        </w:rPr>
        <w:t>e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.</w:t>
      </w:r>
      <w:r>
        <w:rPr>
          <w:color w:val="58595B"/>
          <w:spacing w:val="13"/>
        </w:rPr>
        <w:t xml:space="preserve"> </w:t>
      </w:r>
      <w:r>
        <w:rPr>
          <w:color w:val="58595B"/>
          <w:w w:val="75"/>
        </w:rPr>
        <w:t>49.8</w:t>
      </w:r>
      <w:r>
        <w:rPr>
          <w:color w:val="58595B"/>
          <w:spacing w:val="13"/>
        </w:rPr>
        <w:t xml:space="preserve"> </w:t>
      </w:r>
      <w:r>
        <w:rPr>
          <w:color w:val="58595B"/>
          <w:w w:val="73"/>
        </w:rPr>
        <w:t>%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-1"/>
          <w:w w:val="6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spacing w:val="13"/>
        </w:rPr>
        <w:t xml:space="preserve"> </w:t>
      </w:r>
      <w:r>
        <w:rPr>
          <w:color w:val="58595B"/>
          <w:w w:val="89"/>
        </w:rPr>
        <w:t>no</w:t>
      </w:r>
      <w:r>
        <w:rPr>
          <w:color w:val="58595B"/>
          <w:w w:val="78"/>
        </w:rPr>
        <w:t>n-</w:t>
      </w:r>
      <w:r>
        <w:rPr>
          <w:color w:val="58595B"/>
          <w:spacing w:val="-1"/>
          <w:w w:val="78"/>
        </w:rPr>
        <w:t>E</w:t>
      </w:r>
      <w:r>
        <w:rPr>
          <w:color w:val="58595B"/>
          <w:w w:val="91"/>
        </w:rPr>
        <w:t>mir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spacing w:val="-3"/>
          <w:w w:val="89"/>
        </w:rPr>
        <w:t>i</w:t>
      </w:r>
      <w:r>
        <w:rPr>
          <w:color w:val="58595B"/>
          <w:w w:val="64"/>
        </w:rPr>
        <w:t>s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116"/>
        </w:rPr>
        <w:t>t</w:t>
      </w:r>
      <w:r>
        <w:rPr>
          <w:color w:val="58595B"/>
          <w:spacing w:val="13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13"/>
        </w:rPr>
        <w:t xml:space="preserve"> </w:t>
      </w:r>
      <w:r>
        <w:rPr>
          <w:color w:val="58595B"/>
          <w:w w:val="89"/>
        </w:rPr>
        <w:t>n</w:t>
      </w:r>
      <w:r>
        <w:rPr>
          <w:color w:val="58595B"/>
          <w:spacing w:val="-1"/>
          <w:w w:val="89"/>
        </w:rPr>
        <w:t>o</w:t>
      </w:r>
      <w:r>
        <w:rPr>
          <w:color w:val="58595B"/>
          <w:w w:val="116"/>
        </w:rPr>
        <w:t>t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1"/>
          <w:w w:val="88"/>
        </w:rPr>
        <w:t>b</w:t>
      </w:r>
      <w:r>
        <w:rPr>
          <w:color w:val="58595B"/>
          <w:spacing w:val="1"/>
          <w:w w:val="89"/>
        </w:rPr>
        <w:t>l</w:t>
      </w:r>
      <w:r>
        <w:rPr>
          <w:color w:val="58595B"/>
          <w:w w:val="75"/>
        </w:rPr>
        <w:t>e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1"/>
          <w:w w:val="116"/>
        </w:rPr>
        <w:t>t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-4"/>
          <w:w w:val="86"/>
        </w:rPr>
        <w:t>k</w:t>
      </w:r>
      <w:r>
        <w:rPr>
          <w:color w:val="58595B"/>
          <w:w w:val="75"/>
        </w:rPr>
        <w:t>e</w:t>
      </w:r>
      <w:r>
        <w:rPr>
          <w:color w:val="58595B"/>
          <w:spacing w:val="13"/>
        </w:rPr>
        <w:t xml:space="preserve"> </w:t>
      </w:r>
      <w:r>
        <w:rPr>
          <w:color w:val="58595B"/>
          <w:spacing w:val="1"/>
          <w:w w:val="82"/>
        </w:rPr>
        <w:t>c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13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13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w w:val="89"/>
        </w:rPr>
        <w:t>ou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-3"/>
          <w:w w:val="75"/>
        </w:rPr>
        <w:t>e</w:t>
      </w:r>
      <w:r>
        <w:rPr>
          <w:color w:val="58595B"/>
          <w:w w:val="90"/>
        </w:rPr>
        <w:t>h</w:t>
      </w:r>
      <w:r>
        <w:rPr>
          <w:color w:val="58595B"/>
          <w:spacing w:val="1"/>
          <w:w w:val="89"/>
        </w:rPr>
        <w:t>ol</w:t>
      </w:r>
      <w:r>
        <w:rPr>
          <w:color w:val="58595B"/>
          <w:w w:val="90"/>
        </w:rPr>
        <w:t xml:space="preserve">d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79"/>
        </w:rPr>
        <w:t>si</w:t>
      </w:r>
      <w:r>
        <w:rPr>
          <w:color w:val="58595B"/>
          <w:spacing w:val="1"/>
          <w:w w:val="79"/>
        </w:rPr>
        <w:t>b</w:t>
      </w:r>
      <w:r>
        <w:rPr>
          <w:color w:val="58595B"/>
          <w:w w:val="89"/>
        </w:rPr>
        <w:t>il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81"/>
        </w:rPr>
        <w:t>y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spacing w:val="-2"/>
          <w:w w:val="90"/>
        </w:rPr>
        <w:t>h</w:t>
      </w:r>
      <w:r>
        <w:rPr>
          <w:color w:val="58595B"/>
          <w:spacing w:val="-4"/>
          <w:w w:val="73"/>
        </w:rPr>
        <w:t>a</w:t>
      </w:r>
      <w:r>
        <w:rPr>
          <w:color w:val="58595B"/>
          <w:w w:val="116"/>
        </w:rPr>
        <w:t>t</w:t>
      </w:r>
      <w:r>
        <w:rPr>
          <w:color w:val="58595B"/>
          <w:spacing w:val="8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1"/>
          <w:w w:val="73"/>
        </w:rPr>
        <w:t>a</w:t>
      </w:r>
      <w:r>
        <w:rPr>
          <w:color w:val="58595B"/>
          <w:w w:val="64"/>
        </w:rPr>
        <w:t>s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3"/>
          <w:w w:val="88"/>
        </w:rPr>
        <w:t>q</w:t>
      </w:r>
      <w:r>
        <w:rPr>
          <w:color w:val="58595B"/>
          <w:w w:val="89"/>
        </w:rPr>
        <w:t>u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8"/>
        </w:rPr>
        <w:t xml:space="preserve"> </w:t>
      </w:r>
      <w:r>
        <w:rPr>
          <w:color w:val="58595B"/>
          <w:w w:val="89"/>
        </w:rPr>
        <w:t>h</w:t>
      </w:r>
      <w:r>
        <w:rPr>
          <w:color w:val="58595B"/>
          <w:spacing w:val="-2"/>
          <w:w w:val="89"/>
        </w:rPr>
        <w:t>i</w:t>
      </w:r>
      <w:r>
        <w:rPr>
          <w:color w:val="58595B"/>
          <w:spacing w:val="-1"/>
          <w:w w:val="78"/>
        </w:rPr>
        <w:t>g</w:t>
      </w:r>
      <w:r>
        <w:rPr>
          <w:color w:val="58595B"/>
          <w:w w:val="90"/>
        </w:rPr>
        <w:t>h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3"/>
          <w:w w:val="90"/>
        </w:rPr>
        <w:t>p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3"/>
          <w:w w:val="82"/>
        </w:rPr>
        <w:t>c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1"/>
          <w:w w:val="116"/>
        </w:rPr>
        <w:t>t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-3"/>
          <w:w w:val="78"/>
        </w:rPr>
        <w:t>g</w:t>
      </w:r>
      <w:r>
        <w:rPr>
          <w:color w:val="58595B"/>
          <w:w w:val="75"/>
        </w:rPr>
        <w:t>e</w:t>
      </w:r>
      <w:r>
        <w:rPr>
          <w:color w:val="58595B"/>
          <w:spacing w:val="8"/>
        </w:rPr>
        <w:t xml:space="preserve"> </w:t>
      </w:r>
      <w:r>
        <w:rPr>
          <w:color w:val="58595B"/>
          <w:w w:val="90"/>
        </w:rPr>
        <w:t>wh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</w:t>
      </w:r>
      <w:r>
        <w:rPr>
          <w:color w:val="58595B"/>
          <w:w w:val="91"/>
        </w:rPr>
        <w:t>m</w:t>
      </w:r>
      <w:r>
        <w:rPr>
          <w:color w:val="58595B"/>
          <w:spacing w:val="1"/>
          <w:w w:val="91"/>
        </w:rPr>
        <w:t>p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w w:val="84"/>
        </w:rPr>
        <w:t>ng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3"/>
          <w:w w:val="78"/>
        </w:rPr>
        <w:t>g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89"/>
        </w:rPr>
        <w:t>n</w:t>
      </w:r>
      <w:r>
        <w:rPr>
          <w:color w:val="58595B"/>
          <w:w w:val="90"/>
        </w:rPr>
        <w:t>d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-10"/>
          <w:w w:val="81"/>
        </w:rPr>
        <w:t>y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4"/>
        <w:rPr>
          <w:sz w:val="5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7. In taking care of your household responsibilities?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42.4%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49.8%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5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7.8%</w:t>
            </w:r>
          </w:p>
        </w:tc>
      </w:tr>
      <w:tr w:rsidR="00CE62C5">
        <w:trPr>
          <w:trHeight w:val="72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4" w:line="235" w:lineRule="auto"/>
              <w:ind w:left="477" w:right="116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8. In joining in community activities (for example, festivities, religious or other activities) in the same way as anyone else can?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right="1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52.1%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9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39.3%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tcBorders>
              <w:bottom w:val="nil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422"/>
        </w:trPr>
        <w:tc>
          <w:tcPr>
            <w:tcW w:w="4533" w:type="dxa"/>
            <w:vMerge/>
            <w:tcBorders>
              <w:top w:val="nil"/>
              <w:bottom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6.7%</w:t>
            </w:r>
          </w:p>
        </w:tc>
        <w:tc>
          <w:tcPr>
            <w:tcW w:w="907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12.9%</w:t>
            </w:r>
          </w:p>
        </w:tc>
        <w:tc>
          <w:tcPr>
            <w:tcW w:w="907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15.8%</w:t>
            </w:r>
          </w:p>
        </w:tc>
        <w:tc>
          <w:tcPr>
            <w:tcW w:w="907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907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8.6%</w:t>
            </w:r>
          </w:p>
        </w:tc>
      </w:tr>
    </w:tbl>
    <w:p w:rsidR="00CE62C5" w:rsidRDefault="00280DE0">
      <w:pPr>
        <w:pStyle w:val="BodyText"/>
        <w:spacing w:before="76" w:line="261" w:lineRule="auto"/>
        <w:ind w:left="236" w:right="784"/>
        <w:jc w:val="both"/>
      </w:pPr>
      <w:r>
        <w:rPr>
          <w:color w:val="58595B"/>
          <w:w w:val="85"/>
        </w:rPr>
        <w:t>There was a significant difference between males and females respondents with mild to moderate issues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extending</w:t>
      </w:r>
      <w:r>
        <w:rPr>
          <w:color w:val="58595B"/>
          <w:spacing w:val="-11"/>
          <w:w w:val="85"/>
        </w:rPr>
        <w:t xml:space="preserve"> </w:t>
      </w:r>
      <w:r>
        <w:rPr>
          <w:color w:val="58595B"/>
          <w:w w:val="85"/>
        </w:rPr>
        <w:t>arms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above</w:t>
      </w:r>
      <w:r>
        <w:rPr>
          <w:color w:val="58595B"/>
          <w:spacing w:val="-11"/>
          <w:w w:val="85"/>
        </w:rPr>
        <w:t xml:space="preserve"> </w:t>
      </w:r>
      <w:r>
        <w:rPr>
          <w:color w:val="58595B"/>
          <w:w w:val="85"/>
        </w:rPr>
        <w:t>shoulder.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Emirati</w:t>
      </w:r>
      <w:r>
        <w:rPr>
          <w:color w:val="58595B"/>
          <w:spacing w:val="-11"/>
          <w:w w:val="85"/>
        </w:rPr>
        <w:t xml:space="preserve"> </w:t>
      </w:r>
      <w:r>
        <w:rPr>
          <w:color w:val="58595B"/>
          <w:w w:val="85"/>
        </w:rPr>
        <w:t>Nationals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more</w:t>
      </w:r>
      <w:r>
        <w:rPr>
          <w:color w:val="58595B"/>
          <w:spacing w:val="-11"/>
          <w:w w:val="85"/>
        </w:rPr>
        <w:t xml:space="preserve"> </w:t>
      </w:r>
      <w:r>
        <w:rPr>
          <w:color w:val="58595B"/>
          <w:w w:val="85"/>
        </w:rPr>
        <w:t>males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were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>having</w:t>
      </w:r>
      <w:r>
        <w:rPr>
          <w:color w:val="58595B"/>
          <w:spacing w:val="-11"/>
          <w:w w:val="85"/>
        </w:rPr>
        <w:t xml:space="preserve"> </w:t>
      </w:r>
      <w:r>
        <w:rPr>
          <w:color w:val="58595B"/>
          <w:w w:val="85"/>
        </w:rPr>
        <w:t>such</w:t>
      </w:r>
      <w:r>
        <w:rPr>
          <w:color w:val="58595B"/>
          <w:spacing w:val="-12"/>
          <w:w w:val="85"/>
        </w:rPr>
        <w:t xml:space="preserve"> </w:t>
      </w:r>
      <w:r>
        <w:rPr>
          <w:color w:val="58595B"/>
          <w:w w:val="85"/>
        </w:rPr>
        <w:t xml:space="preserve">issues </w:t>
      </w:r>
      <w:r>
        <w:rPr>
          <w:color w:val="58595B"/>
          <w:w w:val="90"/>
        </w:rPr>
        <w:t>with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movement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arms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and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shoulders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than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females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but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non-Emiratis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Nationals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more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 xml:space="preserve">females </w:t>
      </w:r>
      <w:r>
        <w:rPr>
          <w:color w:val="58595B"/>
          <w:w w:val="95"/>
        </w:rPr>
        <w:t>were having issues in extending arms above</w:t>
      </w:r>
      <w:r>
        <w:rPr>
          <w:color w:val="58595B"/>
          <w:spacing w:val="-23"/>
          <w:w w:val="95"/>
        </w:rPr>
        <w:t xml:space="preserve"> </w:t>
      </w:r>
      <w:r>
        <w:rPr>
          <w:color w:val="58595B"/>
          <w:w w:val="95"/>
        </w:rPr>
        <w:t>shoulder.</w:t>
      </w:r>
    </w:p>
    <w:p w:rsidR="00CE62C5" w:rsidRDefault="00CE62C5">
      <w:pPr>
        <w:spacing w:line="261" w:lineRule="auto"/>
        <w:jc w:val="both"/>
        <w:sectPr w:rsidR="00CE62C5">
          <w:footerReference w:type="even" r:id="rId125"/>
          <w:footerReference w:type="default" r:id="rId126"/>
          <w:pgSz w:w="11910" w:h="16840"/>
          <w:pgMar w:top="1120" w:right="1020" w:bottom="920" w:left="1020" w:header="0" w:footer="721" w:gutter="0"/>
          <w:pgNumType w:start="68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8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9. In extending your arms above shoulder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55.0%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38.1%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6.9%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10. Concentrating on doing something for 10 minutes?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47.5%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53.8%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46.3%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40.6%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5.6%</w:t>
            </w:r>
          </w:p>
        </w:tc>
      </w:tr>
    </w:tbl>
    <w:p w:rsidR="00CE62C5" w:rsidRDefault="00280DE0">
      <w:pPr>
        <w:pStyle w:val="BodyText"/>
        <w:spacing w:before="67" w:line="261" w:lineRule="auto"/>
        <w:ind w:left="800" w:right="219"/>
        <w:jc w:val="both"/>
      </w:pPr>
      <w:r>
        <w:pict>
          <v:shape id="_x0000_s1108" type="#_x0000_t202" style="position:absolute;left:0;text-align:left;margin-left:546.65pt;margin-top:642.75pt;width:11.15pt;height:140.65pt;z-index:25190604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58595B"/>
          <w:w w:val="85"/>
        </w:rPr>
        <w:t>There</w:t>
      </w:r>
      <w:r>
        <w:rPr>
          <w:color w:val="58595B"/>
          <w:spacing w:val="-24"/>
          <w:w w:val="85"/>
        </w:rPr>
        <w:t xml:space="preserve"> </w:t>
      </w:r>
      <w:r>
        <w:rPr>
          <w:color w:val="58595B"/>
          <w:w w:val="85"/>
        </w:rPr>
        <w:t>was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difference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male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and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female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non-Emirati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respondents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who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were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having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mild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>or</w:t>
      </w:r>
      <w:r>
        <w:rPr>
          <w:color w:val="58595B"/>
          <w:spacing w:val="-23"/>
          <w:w w:val="85"/>
        </w:rPr>
        <w:t xml:space="preserve"> </w:t>
      </w:r>
      <w:r>
        <w:rPr>
          <w:color w:val="58595B"/>
          <w:w w:val="85"/>
        </w:rPr>
        <w:t xml:space="preserve">moderate </w:t>
      </w:r>
      <w:r>
        <w:rPr>
          <w:color w:val="58595B"/>
          <w:w w:val="90"/>
        </w:rPr>
        <w:t>problem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bathing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whole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body.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More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number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female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(38.5%)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>had</w:t>
      </w:r>
      <w:r>
        <w:rPr>
          <w:color w:val="58595B"/>
          <w:spacing w:val="-32"/>
          <w:w w:val="90"/>
        </w:rPr>
        <w:t xml:space="preserve"> </w:t>
      </w:r>
      <w:r>
        <w:rPr>
          <w:color w:val="58595B"/>
          <w:w w:val="90"/>
        </w:rPr>
        <w:t>difficulties</w:t>
      </w:r>
      <w:r>
        <w:rPr>
          <w:color w:val="58595B"/>
          <w:spacing w:val="-33"/>
          <w:w w:val="90"/>
        </w:rPr>
        <w:t xml:space="preserve"> </w:t>
      </w:r>
      <w:r>
        <w:rPr>
          <w:color w:val="58595B"/>
          <w:w w:val="90"/>
        </w:rPr>
        <w:t xml:space="preserve">than </w:t>
      </w:r>
      <w:r>
        <w:rPr>
          <w:color w:val="58595B"/>
          <w:w w:val="95"/>
        </w:rPr>
        <w:t>male respondents</w:t>
      </w:r>
      <w:r>
        <w:rPr>
          <w:color w:val="58595B"/>
          <w:spacing w:val="-32"/>
          <w:w w:val="95"/>
        </w:rPr>
        <w:t xml:space="preserve"> </w:t>
      </w:r>
      <w:r>
        <w:rPr>
          <w:color w:val="58595B"/>
          <w:w w:val="95"/>
        </w:rPr>
        <w:t>(19.2%).</w:t>
      </w:r>
    </w:p>
    <w:p w:rsidR="00CE62C5" w:rsidRDefault="00CE62C5">
      <w:pPr>
        <w:pStyle w:val="BodyText"/>
        <w:spacing w:before="6"/>
        <w:rPr>
          <w:sz w:val="5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8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11. In walking a long distance such as a kilometer?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9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1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35.8%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8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8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45.8%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8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8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18.4%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7"/>
              <w:ind w:left="119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12. In bathing/washing your whole body?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41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1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right="1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</w:tr>
      <w:tr w:rsidR="00CE62C5">
        <w:trPr>
          <w:trHeight w:val="41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0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66.4%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54.4%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</w:tr>
      <w:tr w:rsidR="00CE62C5">
        <w:trPr>
          <w:trHeight w:val="41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20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2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38.5%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41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6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7.1%</w:t>
            </w:r>
          </w:p>
        </w:tc>
      </w:tr>
    </w:tbl>
    <w:p w:rsidR="00CE62C5" w:rsidRDefault="00CE62C5">
      <w:pPr>
        <w:jc w:val="right"/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line="20" w:lineRule="exact"/>
        <w:ind w:left="113"/>
        <w:rPr>
          <w:sz w:val="2"/>
        </w:rPr>
      </w:pPr>
      <w:r>
        <w:rPr>
          <w:sz w:val="2"/>
        </w:rPr>
      </w:r>
      <w:r>
        <w:rPr>
          <w:sz w:val="2"/>
        </w:rPr>
        <w:pict>
          <v:group id="_x0000_s1101" style="width:453.45pt;height:.25pt;mso-position-horizontal-relative:char;mso-position-vertical-relative:line" coordsize="9069,5">
            <v:line id="_x0000_s1107" style="position:absolute" from="0,3" to="4533,3" strokecolor="#58595b" strokeweight=".25pt"/>
            <v:line id="_x0000_s1106" style="position:absolute" from="4533,3" to="5440,3" strokecolor="#58595b" strokeweight=".25pt"/>
            <v:line id="_x0000_s1105" style="position:absolute" from="5440,3" to="6347,3" strokecolor="#58595b" strokeweight=".25pt"/>
            <v:line id="_x0000_s1104" style="position:absolute" from="6347,3" to="7254,3" strokecolor="#58595b" strokeweight=".25pt"/>
            <v:line id="_x0000_s1103" style="position:absolute" from="7254,3" to="8161,3" strokecolor="#58595b" strokeweight=".25pt"/>
            <v:line id="_x0000_s1102" style="position:absolute" from="8161,3" to="9068,3" strokecolor="#58595b" strokeweight=".25pt"/>
            <w10:anchorlock/>
          </v:group>
        </w:pict>
      </w:r>
    </w:p>
    <w:p w:rsidR="00CE62C5" w:rsidRDefault="00280DE0">
      <w:pPr>
        <w:pStyle w:val="BodyText"/>
        <w:spacing w:before="54" w:line="261" w:lineRule="auto"/>
        <w:ind w:left="229" w:right="791"/>
        <w:jc w:val="both"/>
      </w:pPr>
      <w:r>
        <w:rPr>
          <w:color w:val="58595B"/>
          <w:w w:val="90"/>
        </w:rPr>
        <w:t>About</w:t>
      </w:r>
      <w:r>
        <w:rPr>
          <w:color w:val="58595B"/>
          <w:spacing w:val="-21"/>
          <w:w w:val="90"/>
        </w:rPr>
        <w:t xml:space="preserve"> </w:t>
      </w:r>
      <w:r>
        <w:rPr>
          <w:color w:val="58595B"/>
          <w:w w:val="90"/>
        </w:rPr>
        <w:t>50%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reported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have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and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severe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extreme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>difficulty</w:t>
      </w:r>
      <w:r>
        <w:rPr>
          <w:color w:val="58595B"/>
          <w:spacing w:val="-20"/>
          <w:w w:val="90"/>
        </w:rPr>
        <w:t xml:space="preserve"> </w:t>
      </w:r>
      <w:r>
        <w:rPr>
          <w:color w:val="58595B"/>
          <w:w w:val="90"/>
        </w:rPr>
        <w:t xml:space="preserve">in </w:t>
      </w:r>
      <w:r>
        <w:rPr>
          <w:color w:val="58595B"/>
          <w:spacing w:val="1"/>
          <w:w w:val="82"/>
        </w:rPr>
        <w:t>c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1"/>
          <w:w w:val="89"/>
        </w:rPr>
        <w:t>r</w:t>
      </w:r>
      <w:r>
        <w:rPr>
          <w:color w:val="58595B"/>
          <w:spacing w:val="5"/>
          <w:w w:val="89"/>
        </w:rPr>
        <w:t>r</w:t>
      </w:r>
      <w:r>
        <w:rPr>
          <w:color w:val="58595B"/>
          <w:spacing w:val="-1"/>
          <w:w w:val="81"/>
        </w:rPr>
        <w:t>y</w:t>
      </w:r>
      <w:r>
        <w:rPr>
          <w:color w:val="58595B"/>
          <w:w w:val="84"/>
        </w:rPr>
        <w:t>ing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86"/>
        </w:rPr>
        <w:t>hin</w:t>
      </w:r>
      <w:r>
        <w:rPr>
          <w:color w:val="58595B"/>
          <w:spacing w:val="2"/>
          <w:w w:val="86"/>
        </w:rPr>
        <w:t>g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.</w:t>
      </w:r>
      <w:r>
        <w:rPr>
          <w:color w:val="58595B"/>
          <w:spacing w:val="-10"/>
        </w:rPr>
        <w:t xml:space="preserve"> </w:t>
      </w:r>
      <w:r>
        <w:rPr>
          <w:color w:val="58595B"/>
          <w:w w:val="85"/>
        </w:rPr>
        <w:t>Th</w:t>
      </w:r>
      <w:r>
        <w:rPr>
          <w:color w:val="58595B"/>
          <w:spacing w:val="-3"/>
          <w:w w:val="85"/>
        </w:rPr>
        <w:t>i</w:t>
      </w:r>
      <w:r>
        <w:rPr>
          <w:color w:val="58595B"/>
          <w:w w:val="64"/>
        </w:rPr>
        <w:t>s</w:t>
      </w:r>
      <w:r>
        <w:rPr>
          <w:color w:val="58595B"/>
          <w:spacing w:val="-10"/>
        </w:rPr>
        <w:t xml:space="preserve"> </w:t>
      </w:r>
      <w:r>
        <w:rPr>
          <w:color w:val="58595B"/>
          <w:w w:val="90"/>
        </w:rPr>
        <w:t>num</w:t>
      </w:r>
      <w:r>
        <w:rPr>
          <w:color w:val="58595B"/>
          <w:spacing w:val="3"/>
          <w:w w:val="90"/>
        </w:rPr>
        <w:t>b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10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1"/>
          <w:w w:val="73"/>
        </w:rPr>
        <w:t>a</w:t>
      </w:r>
      <w:r>
        <w:rPr>
          <w:color w:val="58595B"/>
          <w:w w:val="64"/>
        </w:rPr>
        <w:t>s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1"/>
          <w:w w:val="89"/>
        </w:rPr>
        <w:t>r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-10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w w:val="84"/>
        </w:rPr>
        <w:t>ng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1"/>
          <w:w w:val="91"/>
        </w:rPr>
        <w:t>N</w:t>
      </w:r>
      <w:r>
        <w:rPr>
          <w:color w:val="58595B"/>
          <w:w w:val="89"/>
        </w:rPr>
        <w:t>o</w:t>
      </w:r>
      <w:r>
        <w:rPr>
          <w:color w:val="58595B"/>
          <w:w w:val="78"/>
        </w:rPr>
        <w:t>n-</w:t>
      </w:r>
      <w:r>
        <w:rPr>
          <w:color w:val="58595B"/>
          <w:spacing w:val="-1"/>
          <w:w w:val="78"/>
        </w:rPr>
        <w:t>E</w:t>
      </w:r>
      <w:r>
        <w:rPr>
          <w:color w:val="58595B"/>
          <w:w w:val="91"/>
        </w:rPr>
        <w:t>mir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.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1"/>
          <w:w w:val="92"/>
        </w:rPr>
        <w:t>A</w:t>
      </w:r>
      <w:r>
        <w:rPr>
          <w:color w:val="58595B"/>
          <w:spacing w:val="3"/>
          <w:w w:val="88"/>
        </w:rPr>
        <w:t>b</w:t>
      </w:r>
      <w:r>
        <w:rPr>
          <w:color w:val="58595B"/>
          <w:w w:val="89"/>
        </w:rPr>
        <w:t>o</w:t>
      </w:r>
      <w:r>
        <w:rPr>
          <w:color w:val="58595B"/>
          <w:spacing w:val="-2"/>
          <w:w w:val="89"/>
        </w:rPr>
        <w:t>u</w:t>
      </w:r>
      <w:r>
        <w:rPr>
          <w:color w:val="58595B"/>
          <w:w w:val="116"/>
        </w:rPr>
        <w:t>t</w:t>
      </w:r>
      <w:r>
        <w:rPr>
          <w:color w:val="58595B"/>
          <w:spacing w:val="-10"/>
        </w:rPr>
        <w:t xml:space="preserve"> </w:t>
      </w:r>
      <w:r>
        <w:rPr>
          <w:color w:val="58595B"/>
          <w:w w:val="73"/>
        </w:rPr>
        <w:t>a</w:t>
      </w:r>
      <w:r>
        <w:rPr>
          <w:color w:val="58595B"/>
          <w:spacing w:val="-10"/>
        </w:rPr>
        <w:t xml:space="preserve"> </w:t>
      </w:r>
      <w:r>
        <w:rPr>
          <w:color w:val="58595B"/>
          <w:spacing w:val="-3"/>
          <w:w w:val="88"/>
        </w:rPr>
        <w:t>q</w:t>
      </w:r>
      <w:r>
        <w:rPr>
          <w:color w:val="58595B"/>
          <w:w w:val="81"/>
        </w:rPr>
        <w:t>u</w:t>
      </w:r>
      <w:r>
        <w:rPr>
          <w:color w:val="58595B"/>
          <w:spacing w:val="-2"/>
          <w:w w:val="81"/>
        </w:rPr>
        <w:t>a</w:t>
      </w:r>
      <w:r>
        <w:rPr>
          <w:color w:val="58595B"/>
          <w:spacing w:val="1"/>
          <w:w w:val="89"/>
        </w:rPr>
        <w:t>r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 o</w:t>
      </w:r>
      <w:r>
        <w:rPr>
          <w:color w:val="58595B"/>
          <w:w w:val="88"/>
        </w:rPr>
        <w:t>f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64"/>
        </w:rPr>
        <w:t>s</w:t>
      </w:r>
      <w:r>
        <w:rPr>
          <w:color w:val="58595B"/>
          <w:spacing w:val="-6"/>
        </w:rPr>
        <w:t xml:space="preserve"> </w:t>
      </w:r>
      <w:r>
        <w:rPr>
          <w:color w:val="58595B"/>
          <w:w w:val="78"/>
        </w:rPr>
        <w:t>(24.9%)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2"/>
          <w:w w:val="90"/>
        </w:rPr>
        <w:t>h</w:t>
      </w:r>
      <w:r>
        <w:rPr>
          <w:color w:val="58595B"/>
          <w:w w:val="73"/>
        </w:rPr>
        <w:t>a</w:t>
      </w:r>
      <w:r>
        <w:rPr>
          <w:color w:val="58595B"/>
          <w:w w:val="90"/>
        </w:rPr>
        <w:t>d</w:t>
      </w:r>
      <w:r>
        <w:rPr>
          <w:color w:val="58595B"/>
          <w:spacing w:val="-6"/>
        </w:rPr>
        <w:t xml:space="preserve"> </w:t>
      </w:r>
      <w:r>
        <w:rPr>
          <w:color w:val="58595B"/>
          <w:w w:val="91"/>
        </w:rPr>
        <w:t>mi</w:t>
      </w:r>
      <w:r>
        <w:rPr>
          <w:color w:val="58595B"/>
          <w:spacing w:val="1"/>
          <w:w w:val="91"/>
        </w:rPr>
        <w:t>l</w:t>
      </w:r>
      <w:r>
        <w:rPr>
          <w:color w:val="58595B"/>
          <w:w w:val="90"/>
        </w:rPr>
        <w:t>d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-6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spacing w:val="3"/>
          <w:w w:val="89"/>
        </w:rPr>
        <w:t>o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1"/>
          <w:w w:val="64"/>
        </w:rPr>
        <w:t>s</w:t>
      </w:r>
      <w:r>
        <w:rPr>
          <w:color w:val="58595B"/>
          <w:spacing w:val="-2"/>
          <w:w w:val="64"/>
        </w:rPr>
        <w:t>s</w:t>
      </w:r>
      <w:r>
        <w:rPr>
          <w:color w:val="58595B"/>
          <w:w w:val="89"/>
        </w:rPr>
        <w:t>u</w:t>
      </w:r>
      <w:r>
        <w:rPr>
          <w:color w:val="58595B"/>
          <w:w w:val="75"/>
        </w:rPr>
        <w:t>e</w:t>
      </w:r>
      <w:r>
        <w:rPr>
          <w:color w:val="58595B"/>
          <w:spacing w:val="-6"/>
        </w:rPr>
        <w:t xml:space="preserve"> </w:t>
      </w:r>
      <w:r>
        <w:rPr>
          <w:color w:val="58595B"/>
          <w:w w:val="89"/>
        </w:rPr>
        <w:t>in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4"/>
        </w:rPr>
        <w:t>ing</w:t>
      </w:r>
      <w:r>
        <w:rPr>
          <w:color w:val="58595B"/>
          <w:spacing w:val="-6"/>
        </w:rPr>
        <w:t xml:space="preserve"> </w:t>
      </w:r>
      <w:r>
        <w:rPr>
          <w:color w:val="58595B"/>
          <w:w w:val="89"/>
        </w:rPr>
        <w:t>in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89"/>
        </w:rPr>
        <w:t>lu</w:t>
      </w:r>
      <w:r>
        <w:rPr>
          <w:color w:val="58595B"/>
          <w:w w:val="86"/>
        </w:rPr>
        <w:t>ding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spacing w:val="-2"/>
          <w:w w:val="89"/>
        </w:rPr>
        <w:t>u</w:t>
      </w:r>
      <w:r>
        <w:rPr>
          <w:color w:val="58595B"/>
          <w:spacing w:val="-5"/>
          <w:w w:val="116"/>
        </w:rPr>
        <w:t>t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4"/>
        </w:rPr>
        <w:t>ing</w:t>
      </w:r>
      <w:r>
        <w:rPr>
          <w:color w:val="58595B"/>
          <w:spacing w:val="-6"/>
        </w:rPr>
        <w:t xml:space="preserve"> </w:t>
      </w:r>
      <w:r>
        <w:rPr>
          <w:color w:val="58595B"/>
          <w:w w:val="89"/>
        </w:rPr>
        <w:t>up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2"/>
          <w:w w:val="88"/>
        </w:rPr>
        <w:t>f</w:t>
      </w:r>
      <w:r>
        <w:rPr>
          <w:color w:val="58595B"/>
          <w:spacing w:val="3"/>
          <w:w w:val="89"/>
        </w:rPr>
        <w:t>oo</w:t>
      </w:r>
      <w:r>
        <w:rPr>
          <w:color w:val="58595B"/>
          <w:w w:val="90"/>
        </w:rPr>
        <w:t>d</w:t>
      </w:r>
      <w:r>
        <w:rPr>
          <w:color w:val="58595B"/>
          <w:spacing w:val="-6"/>
        </w:rPr>
        <w:t xml:space="preserve"> 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92"/>
        </w:rPr>
        <w:t>m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4"/>
        <w:rPr>
          <w:sz w:val="5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50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103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13. With carrying things?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33.1%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53.7%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13.2%</w:t>
            </w:r>
          </w:p>
        </w:tc>
      </w:tr>
      <w:tr w:rsidR="00CE62C5">
        <w:trPr>
          <w:trHeight w:val="474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88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14. With eating (including cutting up your food)?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61.1%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62.4%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35.5%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7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2.1%</w:t>
            </w:r>
          </w:p>
        </w:tc>
      </w:tr>
    </w:tbl>
    <w:p w:rsidR="00CE62C5" w:rsidRDefault="00280DE0">
      <w:pPr>
        <w:pStyle w:val="BodyText"/>
        <w:spacing w:before="73" w:line="261" w:lineRule="auto"/>
        <w:ind w:left="234" w:right="787"/>
        <w:jc w:val="both"/>
      </w:pPr>
      <w:r>
        <w:rPr>
          <w:color w:val="58595B"/>
          <w:w w:val="90"/>
        </w:rPr>
        <w:t>37.8%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and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30.4%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total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respondent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had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difficulties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spacing w:val="-3"/>
          <w:w w:val="90"/>
        </w:rPr>
        <w:t>getting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up</w:t>
      </w:r>
      <w:r>
        <w:rPr>
          <w:color w:val="58595B"/>
          <w:spacing w:val="-25"/>
          <w:w w:val="90"/>
        </w:rPr>
        <w:t xml:space="preserve"> </w:t>
      </w:r>
      <w:r>
        <w:rPr>
          <w:color w:val="58595B"/>
          <w:w w:val="90"/>
        </w:rPr>
        <w:t>from</w:t>
      </w:r>
      <w:r>
        <w:rPr>
          <w:color w:val="58595B"/>
          <w:spacing w:val="-24"/>
          <w:w w:val="90"/>
        </w:rPr>
        <w:t xml:space="preserve"> </w:t>
      </w:r>
      <w:r>
        <w:rPr>
          <w:color w:val="58595B"/>
          <w:w w:val="90"/>
        </w:rPr>
        <w:t xml:space="preserve">lying 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1"/>
          <w:w w:val="89"/>
        </w:rPr>
        <w:t>o</w:t>
      </w:r>
      <w:r>
        <w:rPr>
          <w:color w:val="58595B"/>
          <w:w w:val="90"/>
        </w:rPr>
        <w:t>w</w:t>
      </w:r>
      <w:r>
        <w:rPr>
          <w:color w:val="58595B"/>
          <w:w w:val="89"/>
        </w:rPr>
        <w:t>n</w:t>
      </w:r>
      <w:r>
        <w:rPr>
          <w:color w:val="58595B"/>
          <w:spacing w:val="-4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89"/>
        </w:rPr>
        <w:t>n</w:t>
      </w:r>
      <w:r>
        <w:rPr>
          <w:color w:val="58595B"/>
          <w:w w:val="90"/>
        </w:rPr>
        <w:t>d</w:t>
      </w:r>
      <w:r>
        <w:rPr>
          <w:color w:val="58595B"/>
          <w:spacing w:val="-4"/>
        </w:rPr>
        <w:t xml:space="preserve"> </w:t>
      </w:r>
      <w:r>
        <w:rPr>
          <w:color w:val="58595B"/>
          <w:w w:val="89"/>
        </w:rPr>
        <w:t>u</w:t>
      </w:r>
      <w:r>
        <w:rPr>
          <w:color w:val="58595B"/>
          <w:w w:val="79"/>
        </w:rPr>
        <w:t>sing</w:t>
      </w:r>
      <w:r>
        <w:rPr>
          <w:color w:val="58595B"/>
          <w:spacing w:val="-4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4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89"/>
        </w:rPr>
        <w:t>o</w:t>
      </w:r>
      <w:r>
        <w:rPr>
          <w:color w:val="58595B"/>
          <w:w w:val="89"/>
        </w:rPr>
        <w:t>i</w:t>
      </w:r>
      <w:r>
        <w:rPr>
          <w:color w:val="58595B"/>
          <w:spacing w:val="1"/>
          <w:w w:val="89"/>
        </w:rPr>
        <w:t>l</w:t>
      </w:r>
      <w:r>
        <w:rPr>
          <w:color w:val="58595B"/>
          <w:spacing w:val="-4"/>
          <w:w w:val="75"/>
        </w:rPr>
        <w:t>e</w:t>
      </w:r>
      <w:r>
        <w:rPr>
          <w:color w:val="58595B"/>
          <w:w w:val="116"/>
        </w:rPr>
        <w:t>t</w:t>
      </w:r>
      <w:r>
        <w:rPr>
          <w:color w:val="58595B"/>
          <w:spacing w:val="-4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82"/>
        </w:rPr>
        <w:t>c</w:t>
      </w:r>
      <w:r>
        <w:rPr>
          <w:color w:val="58595B"/>
          <w:spacing w:val="-3"/>
          <w:w w:val="116"/>
        </w:rPr>
        <w:t>t</w:t>
      </w:r>
      <w:r>
        <w:rPr>
          <w:color w:val="58595B"/>
          <w:spacing w:val="-2"/>
          <w:w w:val="89"/>
        </w:rPr>
        <w:t>i</w:t>
      </w:r>
      <w:r>
        <w:rPr>
          <w:color w:val="58595B"/>
          <w:w w:val="83"/>
        </w:rPr>
        <w:t>v</w:t>
      </w:r>
      <w:r>
        <w:rPr>
          <w:color w:val="58595B"/>
          <w:spacing w:val="-3"/>
          <w:w w:val="75"/>
        </w:rPr>
        <w:t>e</w:t>
      </w:r>
      <w:r>
        <w:rPr>
          <w:color w:val="58595B"/>
          <w:spacing w:val="-2"/>
          <w:w w:val="89"/>
        </w:rPr>
        <w:t>l</w:t>
      </w:r>
      <w:r>
        <w:rPr>
          <w:color w:val="58595B"/>
          <w:spacing w:val="-10"/>
          <w:w w:val="81"/>
        </w:rPr>
        <w:t>y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5"/>
        <w:rPr>
          <w:sz w:val="5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15. With getting up from lying down?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46.3%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51.9%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16. With getting to and using the toilet?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2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55.2%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39.8%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5.0%</w:t>
            </w:r>
          </w:p>
        </w:tc>
      </w:tr>
    </w:tbl>
    <w:p w:rsidR="00CE62C5" w:rsidRDefault="00280DE0">
      <w:pPr>
        <w:pStyle w:val="BodyText"/>
        <w:spacing w:before="68" w:line="261" w:lineRule="auto"/>
        <w:ind w:left="798" w:right="222"/>
        <w:jc w:val="both"/>
      </w:pPr>
      <w:r>
        <w:pict>
          <v:shape id="_x0000_s1100" type="#_x0000_t202" style="position:absolute;left:0;text-align:left;margin-left:546.65pt;margin-top:642.75pt;width:11.15pt;height:140.65pt;z-index:25190809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58595B"/>
          <w:w w:val="75"/>
        </w:rPr>
        <w:t>30.2</w:t>
      </w:r>
      <w:r>
        <w:rPr>
          <w:color w:val="58595B"/>
          <w:w w:val="73"/>
        </w:rPr>
        <w:t>%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1"/>
          <w:w w:val="89"/>
        </w:rPr>
        <w:t>o</w:t>
      </w:r>
      <w:r>
        <w:rPr>
          <w:color w:val="58595B"/>
          <w:spacing w:val="1"/>
          <w:w w:val="116"/>
        </w:rPr>
        <w:t>t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64"/>
        </w:rPr>
        <w:t>s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90"/>
        </w:rPr>
        <w:t>h</w:t>
      </w:r>
      <w:r>
        <w:rPr>
          <w:color w:val="58595B"/>
          <w:w w:val="73"/>
        </w:rPr>
        <w:t>a</w:t>
      </w:r>
      <w:r>
        <w:rPr>
          <w:color w:val="58595B"/>
          <w:w w:val="90"/>
        </w:rPr>
        <w:t>d</w:t>
      </w:r>
      <w:r>
        <w:rPr>
          <w:color w:val="58595B"/>
          <w:spacing w:val="-8"/>
        </w:rPr>
        <w:t xml:space="preserve"> </w:t>
      </w:r>
      <w:r>
        <w:rPr>
          <w:color w:val="58595B"/>
          <w:w w:val="91"/>
        </w:rPr>
        <w:t>mi</w:t>
      </w:r>
      <w:r>
        <w:rPr>
          <w:color w:val="58595B"/>
          <w:spacing w:val="1"/>
          <w:w w:val="91"/>
        </w:rPr>
        <w:t>l</w:t>
      </w:r>
      <w:r>
        <w:rPr>
          <w:color w:val="58595B"/>
          <w:w w:val="90"/>
        </w:rPr>
        <w:t>d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-8"/>
        </w:rPr>
        <w:t xml:space="preserve"> </w:t>
      </w:r>
      <w:r>
        <w:rPr>
          <w:color w:val="58595B"/>
          <w:w w:val="92"/>
        </w:rPr>
        <w:t>m</w:t>
      </w:r>
      <w:r>
        <w:rPr>
          <w:color w:val="58595B"/>
          <w:spacing w:val="3"/>
          <w:w w:val="89"/>
        </w:rPr>
        <w:t>o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w w:val="92"/>
        </w:rPr>
        <w:t>diffi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u</w:t>
      </w:r>
      <w:r>
        <w:rPr>
          <w:color w:val="58595B"/>
          <w:spacing w:val="-2"/>
          <w:w w:val="89"/>
        </w:rPr>
        <w:t>l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81"/>
        </w:rPr>
        <w:t>y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in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u</w:t>
      </w:r>
      <w:r>
        <w:rPr>
          <w:color w:val="58595B"/>
          <w:w w:val="79"/>
        </w:rPr>
        <w:t>sing</w:t>
      </w:r>
      <w:r>
        <w:rPr>
          <w:color w:val="58595B"/>
          <w:spacing w:val="-8"/>
        </w:rPr>
        <w:t xml:space="preserve"> </w:t>
      </w:r>
      <w:r>
        <w:rPr>
          <w:color w:val="58595B"/>
          <w:w w:val="90"/>
        </w:rPr>
        <w:t>p</w:t>
      </w:r>
      <w:r>
        <w:rPr>
          <w:color w:val="58595B"/>
          <w:spacing w:val="-2"/>
          <w:w w:val="89"/>
        </w:rPr>
        <w:t>ri</w:t>
      </w:r>
      <w:r>
        <w:rPr>
          <w:color w:val="58595B"/>
          <w:w w:val="83"/>
        </w:rPr>
        <w:t>v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or</w:t>
      </w:r>
      <w:r>
        <w:rPr>
          <w:color w:val="58595B"/>
          <w:spacing w:val="-8"/>
        </w:rPr>
        <w:t xml:space="preserve"> </w:t>
      </w:r>
      <w:r>
        <w:rPr>
          <w:color w:val="58595B"/>
          <w:w w:val="90"/>
        </w:rPr>
        <w:t>p</w:t>
      </w:r>
      <w:r>
        <w:rPr>
          <w:color w:val="58595B"/>
          <w:w w:val="88"/>
        </w:rPr>
        <w:t>u</w:t>
      </w:r>
      <w:r>
        <w:rPr>
          <w:color w:val="58595B"/>
          <w:spacing w:val="1"/>
          <w:w w:val="88"/>
        </w:rPr>
        <w:t>b</w:t>
      </w:r>
      <w:r>
        <w:rPr>
          <w:color w:val="58595B"/>
          <w:w w:val="89"/>
        </w:rPr>
        <w:t>li</w:t>
      </w:r>
      <w:r>
        <w:rPr>
          <w:color w:val="58595B"/>
          <w:w w:val="82"/>
        </w:rPr>
        <w:t>c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r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1"/>
          <w:w w:val="89"/>
        </w:rPr>
        <w:t>r</w:t>
      </w:r>
      <w:r>
        <w:rPr>
          <w:color w:val="58595B"/>
          <w:spacing w:val="3"/>
          <w:w w:val="116"/>
        </w:rPr>
        <w:t>t</w:t>
      </w:r>
      <w:r>
        <w:rPr>
          <w:color w:val="58595B"/>
          <w:w w:val="51"/>
        </w:rPr>
        <w:t xml:space="preserve">. </w:t>
      </w:r>
      <w:r>
        <w:rPr>
          <w:color w:val="58595B"/>
          <w:spacing w:val="-1"/>
          <w:w w:val="93"/>
        </w:rPr>
        <w:t>W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88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75"/>
        </w:rPr>
        <w:t>e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3"/>
          <w:w w:val="88"/>
        </w:rPr>
        <w:t>b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4"/>
        </w:rPr>
        <w:t>ing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92"/>
        </w:rPr>
        <w:t>m</w:t>
      </w:r>
      <w:r>
        <w:rPr>
          <w:color w:val="58595B"/>
          <w:spacing w:val="-1"/>
          <w:w w:val="89"/>
        </w:rPr>
        <w:t>o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2"/>
          <w:w w:val="89"/>
        </w:rPr>
        <w:t>l</w:t>
      </w:r>
      <w:r>
        <w:rPr>
          <w:color w:val="58595B"/>
          <w:w w:val="81"/>
        </w:rPr>
        <w:t>y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92"/>
        </w:rPr>
        <w:t>f</w:t>
      </w:r>
      <w:r>
        <w:rPr>
          <w:color w:val="58595B"/>
          <w:spacing w:val="-2"/>
          <w:w w:val="92"/>
        </w:rPr>
        <w:t>f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82"/>
        </w:rPr>
        <w:t>c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1"/>
          <w:w w:val="88"/>
        </w:rPr>
        <w:t>b</w:t>
      </w:r>
      <w:r>
        <w:rPr>
          <w:color w:val="58595B"/>
          <w:w w:val="81"/>
        </w:rPr>
        <w:t>y</w:t>
      </w:r>
      <w:r>
        <w:rPr>
          <w:color w:val="58595B"/>
          <w:spacing w:val="24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-2"/>
          <w:w w:val="89"/>
        </w:rPr>
        <w:t>l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on</w:t>
      </w:r>
      <w:r>
        <w:rPr>
          <w:color w:val="58595B"/>
          <w:w w:val="90"/>
        </w:rPr>
        <w:t>d</w:t>
      </w:r>
      <w:r>
        <w:rPr>
          <w:color w:val="58595B"/>
          <w:spacing w:val="-3"/>
          <w:w w:val="90"/>
        </w:rPr>
        <w:t>i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w w:val="51"/>
        </w:rPr>
        <w:t>,</w:t>
      </w:r>
      <w:r>
        <w:rPr>
          <w:color w:val="58595B"/>
          <w:spacing w:val="24"/>
        </w:rPr>
        <w:t xml:space="preserve"> </w:t>
      </w:r>
      <w:r>
        <w:rPr>
          <w:color w:val="58595B"/>
          <w:w w:val="89"/>
        </w:rPr>
        <w:t>on</w:t>
      </w:r>
      <w:r>
        <w:rPr>
          <w:color w:val="58595B"/>
          <w:spacing w:val="-2"/>
          <w:w w:val="89"/>
        </w:rPr>
        <w:t>l</w:t>
      </w:r>
      <w:r>
        <w:rPr>
          <w:color w:val="58595B"/>
          <w:w w:val="81"/>
        </w:rPr>
        <w:t>y</w:t>
      </w:r>
      <w:r>
        <w:rPr>
          <w:color w:val="58595B"/>
          <w:spacing w:val="24"/>
        </w:rPr>
        <w:t xml:space="preserve"> </w:t>
      </w:r>
      <w:r>
        <w:rPr>
          <w:color w:val="58595B"/>
          <w:w w:val="74"/>
        </w:rPr>
        <w:t>25.9%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1"/>
          <w:w w:val="89"/>
        </w:rPr>
        <w:t>r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24"/>
        </w:rPr>
        <w:t xml:space="preserve"> </w:t>
      </w:r>
      <w:r>
        <w:rPr>
          <w:color w:val="58595B"/>
          <w:w w:val="91"/>
        </w:rPr>
        <w:t>mi</w:t>
      </w:r>
      <w:r>
        <w:rPr>
          <w:color w:val="58595B"/>
          <w:spacing w:val="1"/>
          <w:w w:val="91"/>
        </w:rPr>
        <w:t>l</w:t>
      </w:r>
      <w:r>
        <w:rPr>
          <w:color w:val="58595B"/>
          <w:w w:val="90"/>
        </w:rPr>
        <w:t>d</w:t>
      </w:r>
      <w:r>
        <w:rPr>
          <w:color w:val="58595B"/>
          <w:spacing w:val="24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 xml:space="preserve">o </w:t>
      </w:r>
      <w:r>
        <w:rPr>
          <w:color w:val="58595B"/>
          <w:w w:val="92"/>
        </w:rPr>
        <w:t>m</w:t>
      </w:r>
      <w:r>
        <w:rPr>
          <w:color w:val="58595B"/>
          <w:spacing w:val="3"/>
          <w:w w:val="89"/>
        </w:rPr>
        <w:t>o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3"/>
          <w:w w:val="88"/>
        </w:rPr>
        <w:t>b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4"/>
        </w:rPr>
        <w:t>ing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92"/>
        </w:rPr>
        <w:t>m</w:t>
      </w:r>
      <w:r>
        <w:rPr>
          <w:color w:val="58595B"/>
          <w:spacing w:val="-1"/>
          <w:w w:val="89"/>
        </w:rPr>
        <w:t>o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2"/>
          <w:w w:val="89"/>
        </w:rPr>
        <w:t>l</w:t>
      </w:r>
      <w:r>
        <w:rPr>
          <w:color w:val="58595B"/>
          <w:w w:val="81"/>
        </w:rPr>
        <w:t>y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92"/>
        </w:rPr>
        <w:t>f</w:t>
      </w:r>
      <w:r>
        <w:rPr>
          <w:color w:val="58595B"/>
          <w:spacing w:val="-2"/>
          <w:w w:val="92"/>
        </w:rPr>
        <w:t>f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82"/>
        </w:rPr>
        <w:t>c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-1"/>
          <w:w w:val="88"/>
        </w:rPr>
        <w:t>b</w:t>
      </w:r>
      <w:r>
        <w:rPr>
          <w:color w:val="58595B"/>
          <w:w w:val="81"/>
        </w:rPr>
        <w:t>y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ir</w:t>
      </w:r>
      <w:r>
        <w:rPr>
          <w:color w:val="58595B"/>
          <w:spacing w:val="14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-2"/>
          <w:w w:val="89"/>
        </w:rPr>
        <w:t>l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14"/>
        </w:rPr>
        <w:t xml:space="preserve">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9"/>
        </w:rPr>
        <w:t>on</w:t>
      </w:r>
      <w:r>
        <w:rPr>
          <w:color w:val="58595B"/>
          <w:w w:val="90"/>
        </w:rPr>
        <w:t>d</w:t>
      </w:r>
      <w:r>
        <w:rPr>
          <w:color w:val="58595B"/>
          <w:spacing w:val="-3"/>
          <w:w w:val="90"/>
        </w:rPr>
        <w:t>i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5"/>
        <w:rPr>
          <w:sz w:val="5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50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102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17. With getting where you want to go, using private or public transport if needed?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9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110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14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right="13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54.7%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91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38.6%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0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25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6.6%</w:t>
            </w:r>
          </w:p>
        </w:tc>
      </w:tr>
      <w:tr w:rsidR="00CE62C5">
        <w:trPr>
          <w:trHeight w:val="72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2" w:line="235" w:lineRule="auto"/>
              <w:ind w:left="477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18.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30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days,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how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much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emotionally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affected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con- dition(s)?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90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15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0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61.3%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62.2%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90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20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30.9%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0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7.0%</w:t>
            </w:r>
          </w:p>
        </w:tc>
      </w:tr>
    </w:tbl>
    <w:p w:rsidR="00CE62C5" w:rsidRDefault="00280DE0">
      <w:pPr>
        <w:pStyle w:val="BodyText"/>
        <w:spacing w:before="85" w:line="225" w:lineRule="auto"/>
        <w:ind w:left="803" w:right="217"/>
        <w:jc w:val="both"/>
      </w:pPr>
      <w:r>
        <w:rPr>
          <w:color w:val="58595B"/>
          <w:w w:val="85"/>
        </w:rPr>
        <w:t>Only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23.8%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total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respondents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had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used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spacing w:val="-2"/>
          <w:w w:val="85"/>
        </w:rPr>
        <w:t>any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assistive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device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other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than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eye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glasses.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37.3</w:t>
      </w:r>
      <w:r>
        <w:rPr>
          <w:color w:val="58595B"/>
          <w:spacing w:val="-15"/>
          <w:w w:val="85"/>
        </w:rPr>
        <w:t xml:space="preserve"> </w:t>
      </w:r>
      <w:r>
        <w:rPr>
          <w:color w:val="58595B"/>
          <w:w w:val="85"/>
        </w:rPr>
        <w:t>%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of respondents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were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far-sighted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and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this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percentage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was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highest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among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non-Emiratis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 xml:space="preserve">females. </w:t>
      </w:r>
      <w:r>
        <w:rPr>
          <w:color w:val="58595B"/>
          <w:w w:val="90"/>
        </w:rPr>
        <w:t>44.1%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total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having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mild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moderate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difficulty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in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seeing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distant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object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 xml:space="preserve">with </w:t>
      </w:r>
      <w:r>
        <w:rPr>
          <w:color w:val="58595B"/>
          <w:w w:val="89"/>
        </w:rPr>
        <w:t>no</w:t>
      </w:r>
      <w:r>
        <w:rPr>
          <w:color w:val="58595B"/>
          <w:spacing w:val="-8"/>
        </w:rPr>
        <w:t xml:space="preserve"> </w:t>
      </w:r>
      <w:r>
        <w:rPr>
          <w:color w:val="58595B"/>
          <w:w w:val="72"/>
        </w:rPr>
        <w:t>s</w:t>
      </w:r>
      <w:r>
        <w:rPr>
          <w:color w:val="58595B"/>
          <w:spacing w:val="-2"/>
          <w:w w:val="72"/>
        </w:rPr>
        <w:t>i</w:t>
      </w:r>
      <w:r>
        <w:rPr>
          <w:color w:val="58595B"/>
          <w:spacing w:val="-2"/>
          <w:w w:val="78"/>
        </w:rPr>
        <w:t>g</w:t>
      </w:r>
      <w:r>
        <w:rPr>
          <w:color w:val="58595B"/>
          <w:w w:val="91"/>
        </w:rPr>
        <w:t>nifi</w:t>
      </w:r>
      <w:r>
        <w:rPr>
          <w:color w:val="58595B"/>
          <w:spacing w:val="1"/>
          <w:w w:val="82"/>
        </w:rPr>
        <w:t>c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116"/>
        </w:rPr>
        <w:t>t</w:t>
      </w:r>
      <w:r>
        <w:rPr>
          <w:color w:val="58595B"/>
          <w:spacing w:val="-8"/>
        </w:rPr>
        <w:t xml:space="preserve"> </w:t>
      </w:r>
      <w:r>
        <w:rPr>
          <w:color w:val="58595B"/>
          <w:w w:val="91"/>
        </w:rPr>
        <w:t>dif</w:t>
      </w:r>
      <w:r>
        <w:rPr>
          <w:color w:val="58595B"/>
          <w:spacing w:val="-2"/>
          <w:w w:val="91"/>
        </w:rPr>
        <w:t>f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75"/>
        </w:rPr>
        <w:t>e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3"/>
          <w:w w:val="88"/>
        </w:rPr>
        <w:t>b</w:t>
      </w:r>
      <w:r>
        <w:rPr>
          <w:color w:val="58595B"/>
          <w:spacing w:val="-4"/>
          <w:w w:val="75"/>
        </w:rPr>
        <w:t>e</w:t>
      </w:r>
      <w:r>
        <w:rPr>
          <w:color w:val="58595B"/>
          <w:spacing w:val="2"/>
          <w:w w:val="116"/>
        </w:rPr>
        <w:t>t</w:t>
      </w:r>
      <w:r>
        <w:rPr>
          <w:color w:val="58595B"/>
          <w:w w:val="90"/>
        </w:rPr>
        <w:t>w</w:t>
      </w:r>
      <w:r>
        <w:rPr>
          <w:color w:val="58595B"/>
          <w:spacing w:val="1"/>
          <w:w w:val="75"/>
        </w:rPr>
        <w:t>e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3"/>
          <w:w w:val="78"/>
        </w:rPr>
        <w:t>g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-8"/>
        </w:rPr>
        <w:t xml:space="preserve"> </w:t>
      </w:r>
      <w:r>
        <w:rPr>
          <w:color w:val="58595B"/>
          <w:w w:val="89"/>
        </w:rPr>
        <w:t>or</w:t>
      </w:r>
      <w:r>
        <w:rPr>
          <w:color w:val="58595B"/>
          <w:spacing w:val="-8"/>
        </w:rPr>
        <w:t xml:space="preserve"> 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-10"/>
          <w:w w:val="81"/>
        </w:rPr>
        <w:t>y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3"/>
        <w:rPr>
          <w:sz w:val="8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72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2" w:line="235" w:lineRule="auto"/>
              <w:ind w:left="480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19.</w:t>
            </w:r>
            <w:r>
              <w:rPr>
                <w:rFonts w:ascii="Calibri"/>
                <w:b/>
                <w:color w:val="58595B"/>
                <w:spacing w:val="-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Besides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vision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aids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(eyeglasses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contact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lenses)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hearing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aids,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use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 other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assistive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devices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(cane,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walker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other)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difficulties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experience?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Yes"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1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70.9%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2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79.5%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72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35" w:lineRule="auto"/>
              <w:ind w:left="473" w:hanging="360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20.</w:t>
            </w:r>
            <w:r>
              <w:rPr>
                <w:rFonts w:ascii="Calibri" w:hAns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Do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you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use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eyeglasses</w:t>
            </w:r>
            <w:r>
              <w:rPr>
                <w:rFonts w:ascii="Calibri" w:hAns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to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see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up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close</w:t>
            </w:r>
            <w:r>
              <w:rPr>
                <w:rFonts w:ascii="Calibri" w:hAns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(for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example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at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pacing w:val="-4"/>
                <w:sz w:val="24"/>
              </w:rPr>
              <w:t>arm’s</w:t>
            </w:r>
            <w:r>
              <w:rPr>
                <w:rFonts w:ascii="Calibri" w:hAns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length,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like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when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you</w:t>
            </w:r>
            <w:r>
              <w:rPr>
                <w:rFonts w:ascii="Calibri" w:hAns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are reading)?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Yes"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57.3%</w:t>
            </w:r>
          </w:p>
        </w:tc>
      </w:tr>
      <w:tr w:rsidR="00CE62C5">
        <w:trPr>
          <w:trHeight w:val="72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35" w:lineRule="auto"/>
              <w:ind w:left="474" w:hanging="36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21.</w:t>
            </w:r>
            <w:r>
              <w:rPr>
                <w:rFonts w:ascii="Calibri"/>
                <w:b/>
                <w:color w:val="58595B"/>
                <w:spacing w:val="-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seeing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recognizing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object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person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know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across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road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(from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dis- tance of about 20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meters)?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3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3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50.4%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46.4%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25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25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</w:tr>
      <w:tr w:rsidR="00CE62C5">
        <w:trPr>
          <w:trHeight w:val="50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99"/>
              <w:ind w:left="116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22. In seeing and recognizing an object at arm’s length (for example, reading)?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110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46.4%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41.8%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Mild to Moderate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47.1%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54.0%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Severe to Extreme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25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3"/>
              <w:ind w:left="25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</w:tr>
    </w:tbl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ListParagraph"/>
        <w:numPr>
          <w:ilvl w:val="1"/>
          <w:numId w:val="7"/>
        </w:numPr>
        <w:tabs>
          <w:tab w:val="left" w:pos="464"/>
        </w:tabs>
        <w:spacing w:before="204"/>
        <w:ind w:hanging="345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Chronic</w:t>
      </w:r>
      <w:r>
        <w:rPr>
          <w:rFonts w:ascii="Calibri"/>
          <w:b/>
          <w:color w:val="AD833B"/>
          <w:spacing w:val="-5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Conditions</w:t>
      </w:r>
    </w:p>
    <w:p w:rsidR="00CE62C5" w:rsidRDefault="00280DE0">
      <w:pPr>
        <w:pStyle w:val="ListParagraph"/>
        <w:numPr>
          <w:ilvl w:val="2"/>
          <w:numId w:val="7"/>
        </w:numPr>
        <w:tabs>
          <w:tab w:val="left" w:pos="638"/>
        </w:tabs>
        <w:spacing w:before="81"/>
        <w:ind w:hanging="519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Blood</w:t>
      </w:r>
      <w:r>
        <w:rPr>
          <w:rFonts w:ascii="Calibri"/>
          <w:b/>
          <w:color w:val="58595B"/>
          <w:spacing w:val="-6"/>
          <w:sz w:val="24"/>
        </w:rPr>
        <w:t xml:space="preserve"> </w:t>
      </w:r>
      <w:r>
        <w:rPr>
          <w:rFonts w:ascii="Calibri"/>
          <w:b/>
          <w:color w:val="58595B"/>
          <w:sz w:val="24"/>
        </w:rPr>
        <w:t>Pressure</w:t>
      </w:r>
    </w:p>
    <w:p w:rsidR="00CE62C5" w:rsidRDefault="00CE62C5">
      <w:pPr>
        <w:pStyle w:val="BodyText"/>
        <w:spacing w:before="1"/>
        <w:rPr>
          <w:rFonts w:ascii="Calibri"/>
          <w:b/>
          <w:sz w:val="21"/>
        </w:rPr>
      </w:pPr>
    </w:p>
    <w:p w:rsidR="00CE62C5" w:rsidRDefault="00280DE0">
      <w:pPr>
        <w:pStyle w:val="BodyText"/>
        <w:spacing w:line="225" w:lineRule="auto"/>
        <w:ind w:left="119" w:right="671"/>
        <w:jc w:val="both"/>
      </w:pPr>
      <w:r>
        <w:rPr>
          <w:color w:val="58595B"/>
          <w:w w:val="90"/>
        </w:rPr>
        <w:t>More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than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50%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who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said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they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diagnosed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by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their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doctors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have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>high</w:t>
      </w:r>
      <w:r>
        <w:rPr>
          <w:color w:val="58595B"/>
          <w:spacing w:val="-34"/>
          <w:w w:val="90"/>
        </w:rPr>
        <w:t xml:space="preserve"> </w:t>
      </w:r>
      <w:r>
        <w:rPr>
          <w:color w:val="58595B"/>
          <w:w w:val="90"/>
        </w:rPr>
        <w:t xml:space="preserve">blood </w:t>
      </w:r>
      <w:r>
        <w:rPr>
          <w:color w:val="58595B"/>
          <w:w w:val="85"/>
        </w:rPr>
        <w:t>pressure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were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age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group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47</w:t>
      </w:r>
      <w:r>
        <w:rPr>
          <w:color w:val="58595B"/>
          <w:spacing w:val="-31"/>
          <w:w w:val="85"/>
        </w:rPr>
        <w:t xml:space="preserve"> </w:t>
      </w:r>
      <w:r>
        <w:rPr>
          <w:color w:val="58595B"/>
          <w:w w:val="85"/>
        </w:rPr>
        <w:t>years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and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above.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There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was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no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significant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difference</w:t>
      </w:r>
      <w:r>
        <w:rPr>
          <w:color w:val="58595B"/>
          <w:spacing w:val="-31"/>
          <w:w w:val="85"/>
        </w:rPr>
        <w:t xml:space="preserve"> </w:t>
      </w:r>
      <w:r>
        <w:rPr>
          <w:color w:val="58595B"/>
          <w:w w:val="85"/>
        </w:rPr>
        <w:t>between</w:t>
      </w:r>
      <w:r>
        <w:rPr>
          <w:color w:val="58595B"/>
          <w:spacing w:val="-32"/>
          <w:w w:val="85"/>
        </w:rPr>
        <w:t xml:space="preserve"> </w:t>
      </w:r>
      <w:r>
        <w:rPr>
          <w:color w:val="58595B"/>
          <w:w w:val="85"/>
        </w:rPr>
        <w:t>males and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females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or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nationalities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respondents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this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age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group.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A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sizeable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proportion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people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 xml:space="preserve">taking </w:t>
      </w:r>
      <w:r>
        <w:rPr>
          <w:color w:val="58595B"/>
          <w:w w:val="90"/>
        </w:rPr>
        <w:t>medications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for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control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raised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blood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pressure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also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herbal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and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traditional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medicines. Among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those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herbal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or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traditional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medicines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for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control</w:t>
      </w:r>
      <w:r>
        <w:rPr>
          <w:color w:val="58595B"/>
          <w:spacing w:val="-39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raised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>blood</w:t>
      </w:r>
      <w:r>
        <w:rPr>
          <w:color w:val="58595B"/>
          <w:spacing w:val="-38"/>
          <w:w w:val="90"/>
        </w:rPr>
        <w:t xml:space="preserve"> </w:t>
      </w:r>
      <w:r>
        <w:rPr>
          <w:color w:val="58595B"/>
          <w:w w:val="90"/>
        </w:rPr>
        <w:t xml:space="preserve">pressure, </w:t>
      </w:r>
      <w:r>
        <w:rPr>
          <w:color w:val="58595B"/>
          <w:w w:val="85"/>
        </w:rPr>
        <w:t>there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was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no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significant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difference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between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their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ages.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Around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38.4%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total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respondent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17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6"/>
          <w:w w:val="85"/>
        </w:rPr>
        <w:t xml:space="preserve"> </w:t>
      </w:r>
      <w:r>
        <w:rPr>
          <w:color w:val="58595B"/>
          <w:w w:val="85"/>
        </w:rPr>
        <w:t>age</w:t>
      </w:r>
    </w:p>
    <w:p w:rsidR="00CE62C5" w:rsidRDefault="00280DE0">
      <w:pPr>
        <w:pStyle w:val="BodyText"/>
        <w:spacing w:before="29"/>
        <w:ind w:left="119"/>
        <w:jc w:val="both"/>
      </w:pPr>
      <w:r>
        <w:rPr>
          <w:color w:val="58595B"/>
          <w:w w:val="95"/>
        </w:rPr>
        <w:t>group of 47 to 59 years were told that they have high blood pressure.</w:t>
      </w:r>
    </w:p>
    <w:p w:rsidR="00CE62C5" w:rsidRDefault="00CE62C5">
      <w:pPr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told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raised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blood pressure or</w:t>
            </w:r>
            <w:r>
              <w:rPr>
                <w:rFonts w:ascii="Calibri"/>
                <w:b/>
                <w:color w:val="58595B"/>
                <w:spacing w:val="-1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hypertension?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4465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1798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1999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211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12.8%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past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two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weeks,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drugs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(medication)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raised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blood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pressure prescribed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150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17.4%</w:t>
            </w:r>
          </w:p>
        </w:tc>
      </w:tr>
      <w:tr w:rsidR="00CE62C5">
        <w:trPr>
          <w:trHeight w:val="448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5"/>
              <w:ind w:left="119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 you currently taking any herbal or traditional remedy for your raised blood pressure?</w:t>
            </w:r>
          </w:p>
        </w:tc>
      </w:tr>
      <w:tr w:rsidR="00CE62C5">
        <w:trPr>
          <w:trHeight w:val="561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35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189</w:t>
            </w:r>
          </w:p>
        </w:tc>
      </w:tr>
      <w:tr w:rsidR="00CE62C5">
        <w:trPr>
          <w:trHeight w:val="561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35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26.9%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48.1%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21.4%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35.9%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right="1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60" w:lineRule="exact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15.9%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099" style="position:absolute;margin-left:540.65pt;margin-top:796.35pt;width:21.95pt;height:21.1pt;z-index:-321617920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98" type="#_x0000_t202" style="position:absolute;margin-left:546.65pt;margin-top:642.75pt;width:11.15pt;height:140.65pt;z-index:25191014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127"/>
          <w:footerReference w:type="default" r:id="rId128"/>
          <w:pgSz w:w="11910" w:h="16840"/>
          <w:pgMar w:top="1120" w:right="1020" w:bottom="700" w:left="1020" w:header="0" w:footer="505" w:gutter="0"/>
          <w:pgNumType w:start="73"/>
          <w:cols w:space="720"/>
        </w:sectPr>
      </w:pPr>
    </w:p>
    <w:p w:rsidR="00CE62C5" w:rsidRDefault="00280DE0">
      <w:pPr>
        <w:pStyle w:val="ListParagraph"/>
        <w:numPr>
          <w:ilvl w:val="2"/>
          <w:numId w:val="6"/>
        </w:numPr>
        <w:tabs>
          <w:tab w:val="left" w:pos="686"/>
        </w:tabs>
        <w:spacing w:before="54"/>
        <w:ind w:hanging="573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Diabetes</w:t>
      </w:r>
    </w:p>
    <w:p w:rsidR="00CE62C5" w:rsidRDefault="00280DE0">
      <w:pPr>
        <w:pStyle w:val="BodyText"/>
        <w:spacing w:before="100" w:line="208" w:lineRule="auto"/>
        <w:ind w:left="113" w:right="677"/>
        <w:jc w:val="both"/>
      </w:pPr>
      <w:r>
        <w:rPr>
          <w:color w:val="58595B"/>
          <w:w w:val="85"/>
        </w:rPr>
        <w:t>Overall,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highest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self-reported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raised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blood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sugar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or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diabetes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was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34.7%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among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adults’</w:t>
      </w:r>
      <w:r>
        <w:rPr>
          <w:color w:val="58595B"/>
          <w:spacing w:val="-43"/>
          <w:w w:val="85"/>
        </w:rPr>
        <w:t xml:space="preserve"> </w:t>
      </w:r>
      <w:r>
        <w:rPr>
          <w:color w:val="58595B"/>
          <w:w w:val="85"/>
        </w:rPr>
        <w:t>respondents in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age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group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(47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–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59).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Non-Emirati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Males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had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highest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rate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38.3%.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>same</w:t>
      </w:r>
      <w:r>
        <w:rPr>
          <w:color w:val="58595B"/>
          <w:spacing w:val="-19"/>
          <w:w w:val="85"/>
        </w:rPr>
        <w:t xml:space="preserve"> </w:t>
      </w:r>
      <w:r>
        <w:rPr>
          <w:color w:val="58595B"/>
          <w:w w:val="85"/>
        </w:rPr>
        <w:t>age</w:t>
      </w:r>
      <w:r>
        <w:rPr>
          <w:color w:val="58595B"/>
          <w:spacing w:val="-18"/>
          <w:w w:val="85"/>
        </w:rPr>
        <w:t xml:space="preserve"> </w:t>
      </w:r>
      <w:r>
        <w:rPr>
          <w:color w:val="58595B"/>
          <w:w w:val="85"/>
        </w:rPr>
        <w:t xml:space="preserve">group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-25"/>
        </w:rPr>
        <w:t xml:space="preserve"> </w:t>
      </w:r>
      <w:r>
        <w:rPr>
          <w:color w:val="58595B"/>
          <w:w w:val="82"/>
        </w:rPr>
        <w:t>(47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-25"/>
        </w:rPr>
        <w:t xml:space="preserve"> </w:t>
      </w:r>
      <w:r>
        <w:rPr>
          <w:color w:val="58595B"/>
          <w:w w:val="82"/>
        </w:rPr>
        <w:t>59)</w:t>
      </w:r>
      <w:r>
        <w:rPr>
          <w:color w:val="58595B"/>
          <w:spacing w:val="-25"/>
        </w:rPr>
        <w:t xml:space="preserve"> </w:t>
      </w:r>
      <w:r>
        <w:rPr>
          <w:color w:val="58595B"/>
          <w:w w:val="81"/>
        </w:rPr>
        <w:t>y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-2"/>
          <w:w w:val="89"/>
        </w:rPr>
        <w:t>r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,</w:t>
      </w:r>
      <w:r>
        <w:rPr>
          <w:color w:val="58595B"/>
          <w:spacing w:val="-25"/>
        </w:rPr>
        <w:t xml:space="preserve"> </w:t>
      </w:r>
      <w:r>
        <w:rPr>
          <w:color w:val="58595B"/>
          <w:w w:val="75"/>
        </w:rPr>
        <w:t>38.6</w:t>
      </w:r>
      <w:r>
        <w:rPr>
          <w:color w:val="58595B"/>
          <w:spacing w:val="-25"/>
        </w:rPr>
        <w:t xml:space="preserve"> </w:t>
      </w:r>
      <w:r>
        <w:rPr>
          <w:color w:val="58595B"/>
          <w:w w:val="73"/>
        </w:rPr>
        <w:t>%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</w:t>
      </w:r>
      <w:r>
        <w:rPr>
          <w:color w:val="58595B"/>
          <w:spacing w:val="1"/>
          <w:w w:val="89"/>
        </w:rPr>
        <w:t>r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1"/>
          <w:w w:val="75"/>
        </w:rPr>
        <w:t>e</w:t>
      </w:r>
      <w:r>
        <w:rPr>
          <w:color w:val="58595B"/>
          <w:w w:val="90"/>
        </w:rPr>
        <w:t>d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spacing w:val="-2"/>
          <w:w w:val="90"/>
        </w:rPr>
        <w:t>h</w:t>
      </w:r>
      <w:r>
        <w:rPr>
          <w:color w:val="58595B"/>
          <w:spacing w:val="-4"/>
          <w:w w:val="73"/>
        </w:rPr>
        <w:t>a</w:t>
      </w:r>
      <w:r>
        <w:rPr>
          <w:color w:val="58595B"/>
          <w:w w:val="116"/>
        </w:rPr>
        <w:t>t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w w:val="81"/>
        </w:rPr>
        <w:t>y</w:t>
      </w:r>
      <w:r>
        <w:rPr>
          <w:color w:val="58595B"/>
          <w:spacing w:val="-25"/>
        </w:rPr>
        <w:t xml:space="preserve"> </w:t>
      </w:r>
      <w:r>
        <w:rPr>
          <w:color w:val="58595B"/>
          <w:w w:val="90"/>
        </w:rPr>
        <w:t>w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5"/>
        </w:rPr>
        <w:t xml:space="preserve"> </w:t>
      </w:r>
      <w:r>
        <w:rPr>
          <w:color w:val="58595B"/>
          <w:w w:val="89"/>
        </w:rPr>
        <w:t>u</w:t>
      </w:r>
      <w:r>
        <w:rPr>
          <w:color w:val="58595B"/>
          <w:w w:val="79"/>
        </w:rPr>
        <w:t>sing</w:t>
      </w:r>
      <w:r>
        <w:rPr>
          <w:color w:val="58595B"/>
          <w:spacing w:val="-25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1"/>
          <w:w w:val="89"/>
        </w:rPr>
        <w:t>r</w:t>
      </w:r>
      <w:r>
        <w:rPr>
          <w:color w:val="58595B"/>
          <w:spacing w:val="1"/>
          <w:w w:val="88"/>
        </w:rPr>
        <w:t>b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25"/>
        </w:rPr>
        <w:t xml:space="preserve"> </w:t>
      </w:r>
      <w:r>
        <w:rPr>
          <w:color w:val="58595B"/>
          <w:w w:val="89"/>
        </w:rPr>
        <w:t>or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r</w:t>
      </w:r>
      <w:r>
        <w:rPr>
          <w:color w:val="58595B"/>
          <w:w w:val="73"/>
        </w:rPr>
        <w:t>a</w:t>
      </w:r>
      <w:r>
        <w:rPr>
          <w:color w:val="58595B"/>
          <w:w w:val="90"/>
        </w:rPr>
        <w:t>d</w:t>
      </w:r>
      <w:r>
        <w:rPr>
          <w:color w:val="58595B"/>
          <w:spacing w:val="-3"/>
          <w:w w:val="90"/>
        </w:rPr>
        <w:t>i</w:t>
      </w:r>
      <w:r>
        <w:rPr>
          <w:color w:val="58595B"/>
          <w:spacing w:val="-3"/>
          <w:w w:val="116"/>
        </w:rPr>
        <w:t>t</w:t>
      </w:r>
      <w:r>
        <w:rPr>
          <w:color w:val="58595B"/>
          <w:w w:val="89"/>
        </w:rPr>
        <w:t>io</w:t>
      </w:r>
      <w:r>
        <w:rPr>
          <w:color w:val="58595B"/>
          <w:spacing w:val="-2"/>
          <w:w w:val="89"/>
        </w:rPr>
        <w:t>n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l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92"/>
        </w:rPr>
        <w:t>m</w:t>
      </w:r>
      <w:r>
        <w:rPr>
          <w:color w:val="58595B"/>
          <w:spacing w:val="1"/>
          <w:w w:val="75"/>
        </w:rPr>
        <w:t>e</w:t>
      </w:r>
      <w:r>
        <w:rPr>
          <w:color w:val="58595B"/>
          <w:spacing w:val="-3"/>
          <w:w w:val="90"/>
        </w:rPr>
        <w:t>d</w:t>
      </w:r>
      <w:r>
        <w:rPr>
          <w:color w:val="58595B"/>
          <w:w w:val="81"/>
        </w:rPr>
        <w:t>y</w:t>
      </w:r>
      <w:r>
        <w:rPr>
          <w:color w:val="58595B"/>
          <w:spacing w:val="-25"/>
        </w:rPr>
        <w:t xml:space="preserve"> </w:t>
      </w:r>
      <w:r>
        <w:rPr>
          <w:color w:val="58595B"/>
          <w:spacing w:val="-2"/>
          <w:w w:val="88"/>
        </w:rPr>
        <w:t>f</w:t>
      </w:r>
      <w:r>
        <w:rPr>
          <w:color w:val="58595B"/>
          <w:w w:val="89"/>
        </w:rPr>
        <w:t>or</w:t>
      </w:r>
      <w:r>
        <w:rPr>
          <w:color w:val="58595B"/>
          <w:spacing w:val="-25"/>
        </w:rPr>
        <w:t xml:space="preserve"> </w:t>
      </w:r>
      <w:r>
        <w:rPr>
          <w:color w:val="58595B"/>
          <w:w w:val="90"/>
        </w:rPr>
        <w:t>d</w:t>
      </w:r>
      <w:r>
        <w:rPr>
          <w:color w:val="58595B"/>
          <w:spacing w:val="-1"/>
          <w:w w:val="90"/>
        </w:rPr>
        <w:t>i</w:t>
      </w:r>
      <w:r>
        <w:rPr>
          <w:color w:val="58595B"/>
          <w:spacing w:val="-1"/>
          <w:w w:val="73"/>
        </w:rPr>
        <w:t>a</w:t>
      </w:r>
      <w:r>
        <w:rPr>
          <w:color w:val="58595B"/>
          <w:spacing w:val="3"/>
          <w:w w:val="88"/>
        </w:rPr>
        <w:t>b</w:t>
      </w:r>
      <w:r>
        <w:rPr>
          <w:color w:val="58595B"/>
          <w:spacing w:val="-4"/>
          <w:w w:val="75"/>
        </w:rPr>
        <w:t>e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75"/>
        </w:rPr>
        <w:t>e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..</w:t>
      </w:r>
    </w:p>
    <w:p w:rsidR="00CE62C5" w:rsidRDefault="00CE62C5">
      <w:pPr>
        <w:pStyle w:val="BodyText"/>
        <w:spacing w:before="9"/>
        <w:rPr>
          <w:sz w:val="13"/>
        </w:r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 w:righ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told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raised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blood sugar or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diabetes?</w:t>
            </w:r>
          </w:p>
        </w:tc>
      </w:tr>
      <w:tr w:rsidR="00CE62C5">
        <w:trPr>
          <w:trHeight w:val="902"/>
        </w:trPr>
        <w:tc>
          <w:tcPr>
            <w:tcW w:w="4533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3964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286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289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1622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1767</w:t>
            </w:r>
          </w:p>
        </w:tc>
      </w:tr>
      <w:tr w:rsidR="00CE62C5">
        <w:trPr>
          <w:trHeight w:val="902"/>
        </w:trPr>
        <w:tc>
          <w:tcPr>
            <w:tcW w:w="4533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864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89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395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288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29.4%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25.9%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33.8%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12.6%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past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two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weeks,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drugs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(medication)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diabetes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prescribed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 doctor or other health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worker?</w:t>
            </w:r>
          </w:p>
        </w:tc>
      </w:tr>
      <w:tr w:rsidR="00CE62C5">
        <w:trPr>
          <w:trHeight w:val="845"/>
        </w:trPr>
        <w:tc>
          <w:tcPr>
            <w:tcW w:w="4533" w:type="dxa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129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102</w:t>
            </w:r>
          </w:p>
        </w:tc>
      </w:tr>
      <w:tr w:rsidR="00CE62C5">
        <w:trPr>
          <w:trHeight w:val="902"/>
        </w:trPr>
        <w:tc>
          <w:tcPr>
            <w:tcW w:w="4533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572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266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186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18.6%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26.4%</w:t>
            </w:r>
          </w:p>
        </w:tc>
      </w:tr>
      <w:tr w:rsidR="00CE62C5">
        <w:trPr>
          <w:trHeight w:val="44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tcBorders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92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229</w:t>
            </w:r>
          </w:p>
        </w:tc>
        <w:tc>
          <w:tcPr>
            <w:tcW w:w="907" w:type="dxa"/>
            <w:tcBorders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tcBorders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tcBorders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92"/>
              <w:ind w:right="2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114</w:t>
            </w:r>
          </w:p>
        </w:tc>
        <w:tc>
          <w:tcPr>
            <w:tcW w:w="907" w:type="dxa"/>
            <w:tcBorders>
              <w:bottom w:val="single" w:sz="4" w:space="0" w:color="58595B"/>
            </w:tcBorders>
          </w:tcPr>
          <w:p w:rsidR="00CE62C5" w:rsidRDefault="00280DE0">
            <w:pPr>
              <w:pStyle w:val="TableParagraph"/>
              <w:spacing w:before="92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</w:t>
            </w:r>
          </w:p>
        </w:tc>
      </w:tr>
      <w:tr w:rsidR="00CE62C5">
        <w:trPr>
          <w:trHeight w:val="44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9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36.0%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35.4%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90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42.7%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9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2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16.1%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13" w:righ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currently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insulin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diabetes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prescribed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 worker?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214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8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</w:tr>
      <w:tr w:rsidR="00CE62C5">
        <w:trPr>
          <w:trHeight w:val="35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21.8%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 you currently taking any herbal or traditional remedy for your diabetes?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251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</w:tr>
      <w:tr w:rsidR="00CE62C5">
        <w:trPr>
          <w:trHeight w:val="358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5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22.0%</w:t>
            </w:r>
          </w:p>
        </w:tc>
      </w:tr>
      <w:tr w:rsidR="00CE62C5">
        <w:trPr>
          <w:trHeight w:val="35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5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11.5%</w:t>
            </w:r>
          </w:p>
        </w:tc>
      </w:tr>
      <w:tr w:rsidR="00CE62C5">
        <w:trPr>
          <w:trHeight w:val="358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2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5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50.2%</w:t>
            </w:r>
          </w:p>
        </w:tc>
      </w:tr>
      <w:tr w:rsidR="00CE62C5">
        <w:trPr>
          <w:trHeight w:val="35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2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5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4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</w:tr>
    </w:tbl>
    <w:p w:rsidR="00CE62C5" w:rsidRDefault="00280DE0">
      <w:pPr>
        <w:pStyle w:val="BodyText"/>
        <w:rPr>
          <w:sz w:val="16"/>
        </w:rPr>
      </w:pPr>
      <w:r>
        <w:pict>
          <v:rect id="_x0000_s1097" style="position:absolute;margin-left:540.65pt;margin-top:796.35pt;width:21.95pt;height:21.1pt;z-index:251911168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96" type="#_x0000_t202" style="position:absolute;margin-left:546.65pt;margin-top:642.75pt;width:11.15pt;height:140.65pt;z-index:251912192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pStyle w:val="ListParagraph"/>
        <w:numPr>
          <w:ilvl w:val="2"/>
          <w:numId w:val="6"/>
        </w:numPr>
        <w:tabs>
          <w:tab w:val="left" w:pos="1259"/>
        </w:tabs>
        <w:spacing w:before="84"/>
        <w:ind w:left="1258" w:hanging="573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Blood</w:t>
      </w:r>
      <w:r>
        <w:rPr>
          <w:rFonts w:ascii="Calibri"/>
          <w:b/>
          <w:color w:val="58595B"/>
          <w:spacing w:val="-6"/>
          <w:sz w:val="24"/>
        </w:rPr>
        <w:t xml:space="preserve"> </w:t>
      </w:r>
      <w:r>
        <w:rPr>
          <w:rFonts w:ascii="Calibri"/>
          <w:b/>
          <w:color w:val="58595B"/>
          <w:sz w:val="24"/>
        </w:rPr>
        <w:t>cholesterol</w:t>
      </w:r>
    </w:p>
    <w:p w:rsidR="00CE62C5" w:rsidRDefault="00280DE0">
      <w:pPr>
        <w:pStyle w:val="BodyText"/>
        <w:spacing w:before="104" w:line="225" w:lineRule="auto"/>
        <w:ind w:left="686" w:right="104"/>
        <w:jc w:val="both"/>
      </w:pPr>
      <w:r>
        <w:rPr>
          <w:color w:val="58595B"/>
          <w:w w:val="85"/>
        </w:rPr>
        <w:t>40.2%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total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respondent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in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the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age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group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(47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to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59)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years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were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on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spacing w:val="-3"/>
          <w:w w:val="85"/>
        </w:rPr>
        <w:t>treatment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>of</w:t>
      </w:r>
      <w:r>
        <w:rPr>
          <w:color w:val="58595B"/>
          <w:spacing w:val="-26"/>
          <w:w w:val="85"/>
        </w:rPr>
        <w:t xml:space="preserve"> </w:t>
      </w:r>
      <w:r>
        <w:rPr>
          <w:color w:val="58595B"/>
          <w:w w:val="85"/>
        </w:rPr>
        <w:t>raised</w:t>
      </w:r>
      <w:r>
        <w:rPr>
          <w:color w:val="58595B"/>
          <w:spacing w:val="-25"/>
          <w:w w:val="85"/>
        </w:rPr>
        <w:t xml:space="preserve"> </w:t>
      </w:r>
      <w:r>
        <w:rPr>
          <w:color w:val="58595B"/>
          <w:w w:val="85"/>
        </w:rPr>
        <w:t xml:space="preserve">cholesterol, </w:t>
      </w:r>
      <w:r>
        <w:rPr>
          <w:color w:val="58595B"/>
          <w:w w:val="90"/>
        </w:rPr>
        <w:t>around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70%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respondent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having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raised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cholesterol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traditional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>medicine</w:t>
      </w:r>
      <w:r>
        <w:rPr>
          <w:color w:val="58595B"/>
          <w:spacing w:val="-36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35"/>
          <w:w w:val="90"/>
        </w:rPr>
        <w:t xml:space="preserve"> </w:t>
      </w:r>
      <w:r>
        <w:rPr>
          <w:color w:val="58595B"/>
          <w:w w:val="90"/>
        </w:rPr>
        <w:t xml:space="preserve">manage 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90"/>
        </w:rPr>
        <w:t>h</w:t>
      </w:r>
      <w:r>
        <w:rPr>
          <w:color w:val="58595B"/>
          <w:w w:val="83"/>
        </w:rPr>
        <w:t>ole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3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89"/>
        </w:rPr>
        <w:t>o</w:t>
      </w:r>
      <w:r>
        <w:rPr>
          <w:color w:val="58595B"/>
          <w:spacing w:val="-1"/>
          <w:w w:val="89"/>
        </w:rPr>
        <w:t>l</w:t>
      </w:r>
      <w:r>
        <w:rPr>
          <w:color w:val="58595B"/>
          <w:w w:val="51"/>
        </w:rPr>
        <w:t>.</w:t>
      </w:r>
    </w:p>
    <w:p w:rsidR="00CE62C5" w:rsidRDefault="00CE62C5">
      <w:pPr>
        <w:pStyle w:val="BodyText"/>
        <w:spacing w:before="4" w:after="1"/>
        <w:rPr>
          <w:sz w:val="13"/>
        </w:r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4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5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told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raised cholesterol?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3478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1406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1570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559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132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12.1%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33.2%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past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two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weeks,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taken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oral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treatment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(medication)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raised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total cholesterol</w:t>
            </w:r>
            <w:r>
              <w:rPr>
                <w:rFonts w:ascii="Calibri"/>
                <w:b/>
                <w:color w:val="58595B"/>
                <w:spacing w:val="-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prescribed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worker?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20.0%</w:t>
            </w:r>
          </w:p>
        </w:tc>
      </w:tr>
      <w:tr w:rsidR="00CE62C5">
        <w:trPr>
          <w:trHeight w:val="675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184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 you currently taking any herbal or traditional remedy for your raised cholesterol?</w:t>
            </w:r>
          </w:p>
        </w:tc>
      </w:tr>
      <w:tr w:rsidR="00CE62C5">
        <w:trPr>
          <w:trHeight w:val="788"/>
        </w:trPr>
        <w:tc>
          <w:tcPr>
            <w:tcW w:w="4533" w:type="dxa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486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277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110</w:t>
            </w:r>
          </w:p>
        </w:tc>
      </w:tr>
      <w:tr w:rsidR="00CE62C5">
        <w:trPr>
          <w:trHeight w:val="788"/>
        </w:trPr>
        <w:tc>
          <w:tcPr>
            <w:tcW w:w="4533" w:type="dxa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32.4%</w:t>
            </w:r>
          </w:p>
        </w:tc>
      </w:tr>
      <w:tr w:rsidR="00CE62C5">
        <w:trPr>
          <w:trHeight w:val="409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74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15.9%</w:t>
            </w:r>
          </w:p>
        </w:tc>
      </w:tr>
    </w:tbl>
    <w:p w:rsidR="00CE62C5" w:rsidRDefault="00CE62C5">
      <w:pPr>
        <w:pStyle w:val="BodyText"/>
        <w:spacing w:before="11"/>
        <w:rPr>
          <w:sz w:val="15"/>
        </w:rPr>
      </w:pPr>
    </w:p>
    <w:p w:rsidR="00CE62C5" w:rsidRDefault="00280DE0">
      <w:pPr>
        <w:pStyle w:val="ListParagraph"/>
        <w:numPr>
          <w:ilvl w:val="2"/>
          <w:numId w:val="6"/>
        </w:numPr>
        <w:tabs>
          <w:tab w:val="left" w:pos="694"/>
        </w:tabs>
        <w:spacing w:before="84"/>
        <w:ind w:left="693" w:hanging="573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Cardio Vascular Disease</w:t>
      </w:r>
      <w:r>
        <w:rPr>
          <w:rFonts w:ascii="Calibri"/>
          <w:b/>
          <w:color w:val="58595B"/>
          <w:spacing w:val="-15"/>
          <w:sz w:val="24"/>
        </w:rPr>
        <w:t xml:space="preserve"> </w:t>
      </w:r>
      <w:r>
        <w:rPr>
          <w:rFonts w:ascii="Calibri"/>
          <w:b/>
          <w:color w:val="58595B"/>
          <w:sz w:val="24"/>
        </w:rPr>
        <w:t>(CVD)</w:t>
      </w:r>
    </w:p>
    <w:p w:rsidR="00CE62C5" w:rsidRDefault="00280DE0">
      <w:pPr>
        <w:pStyle w:val="BodyText"/>
        <w:spacing w:before="104" w:line="223" w:lineRule="auto"/>
        <w:ind w:left="121" w:right="670"/>
        <w:jc w:val="both"/>
      </w:pPr>
      <w:r>
        <w:rPr>
          <w:color w:val="58595B"/>
          <w:w w:val="90"/>
        </w:rPr>
        <w:t>Less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than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2%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(151)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the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respondents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surveyed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responded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as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yes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a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past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history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2"/>
          <w:w w:val="90"/>
        </w:rPr>
        <w:t xml:space="preserve"> </w:t>
      </w:r>
      <w:r>
        <w:rPr>
          <w:color w:val="58595B"/>
          <w:w w:val="90"/>
        </w:rPr>
        <w:t>heart</w:t>
      </w:r>
      <w:r>
        <w:rPr>
          <w:color w:val="58595B"/>
          <w:spacing w:val="-23"/>
          <w:w w:val="90"/>
        </w:rPr>
        <w:t xml:space="preserve"> </w:t>
      </w:r>
      <w:r>
        <w:rPr>
          <w:color w:val="58595B"/>
          <w:w w:val="90"/>
        </w:rPr>
        <w:t xml:space="preserve">attack </w:t>
      </w:r>
      <w:r>
        <w:rPr>
          <w:color w:val="58595B"/>
          <w:w w:val="89"/>
        </w:rPr>
        <w:t>or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3"/>
          <w:w w:val="64"/>
        </w:rPr>
        <w:t>s</w:t>
      </w:r>
      <w:r>
        <w:rPr>
          <w:color w:val="58595B"/>
          <w:w w:val="116"/>
        </w:rPr>
        <w:t>t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1"/>
          <w:w w:val="90"/>
        </w:rPr>
        <w:t>p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in</w:t>
      </w:r>
      <w:r>
        <w:rPr>
          <w:color w:val="58595B"/>
          <w:spacing w:val="8"/>
        </w:rPr>
        <w:t xml:space="preserve"> </w:t>
      </w:r>
      <w:r>
        <w:rPr>
          <w:color w:val="58595B"/>
          <w:w w:val="88"/>
        </w:rPr>
        <w:t>f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89"/>
        </w:rPr>
        <w:t>o</w:t>
      </w:r>
      <w:r>
        <w:rPr>
          <w:color w:val="58595B"/>
          <w:w w:val="92"/>
        </w:rPr>
        <w:t>m</w:t>
      </w:r>
      <w:r>
        <w:rPr>
          <w:color w:val="58595B"/>
          <w:spacing w:val="8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1"/>
          <w:w w:val="89"/>
        </w:rPr>
        <w:t>r</w:t>
      </w:r>
      <w:r>
        <w:rPr>
          <w:color w:val="58595B"/>
          <w:w w:val="116"/>
        </w:rPr>
        <w:t>t</w:t>
      </w:r>
      <w:r>
        <w:rPr>
          <w:color w:val="58595B"/>
          <w:spacing w:val="8"/>
        </w:rPr>
        <w:t xml:space="preserve"> </w:t>
      </w:r>
      <w:r>
        <w:rPr>
          <w:color w:val="58595B"/>
          <w:w w:val="90"/>
        </w:rPr>
        <w:t>d</w:t>
      </w:r>
      <w:r>
        <w:rPr>
          <w:color w:val="58595B"/>
          <w:spacing w:val="-3"/>
          <w:w w:val="90"/>
        </w:rPr>
        <w:t>i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1"/>
          <w:w w:val="73"/>
        </w:rPr>
        <w:t>a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75"/>
        </w:rPr>
        <w:t>e</w:t>
      </w:r>
      <w:r>
        <w:rPr>
          <w:color w:val="58595B"/>
          <w:spacing w:val="8"/>
        </w:rPr>
        <w:t xml:space="preserve"> </w:t>
      </w:r>
      <w:r>
        <w:rPr>
          <w:color w:val="58595B"/>
          <w:w w:val="80"/>
        </w:rPr>
        <w:t>(</w:t>
      </w:r>
      <w:r>
        <w:rPr>
          <w:color w:val="58595B"/>
          <w:spacing w:val="-2"/>
          <w:w w:val="80"/>
        </w:rPr>
        <w:t>a</w:t>
      </w:r>
      <w:r>
        <w:rPr>
          <w:color w:val="58595B"/>
          <w:w w:val="84"/>
        </w:rPr>
        <w:t>n</w:t>
      </w:r>
      <w:r>
        <w:rPr>
          <w:color w:val="58595B"/>
          <w:spacing w:val="-1"/>
          <w:w w:val="84"/>
        </w:rPr>
        <w:t>g</w:t>
      </w:r>
      <w:r>
        <w:rPr>
          <w:color w:val="58595B"/>
          <w:w w:val="89"/>
        </w:rPr>
        <w:t>i</w:t>
      </w:r>
      <w:r>
        <w:rPr>
          <w:color w:val="58595B"/>
          <w:spacing w:val="-2"/>
          <w:w w:val="89"/>
        </w:rPr>
        <w:t>n</w:t>
      </w:r>
      <w:r>
        <w:rPr>
          <w:color w:val="58595B"/>
          <w:w w:val="80"/>
        </w:rPr>
        <w:t>a)</w:t>
      </w:r>
      <w:r>
        <w:rPr>
          <w:color w:val="58595B"/>
          <w:spacing w:val="8"/>
        </w:rPr>
        <w:t xml:space="preserve"> </w:t>
      </w:r>
      <w:r>
        <w:rPr>
          <w:color w:val="58595B"/>
          <w:w w:val="89"/>
        </w:rPr>
        <w:t>or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1"/>
          <w:w w:val="89"/>
        </w:rPr>
        <w:t>o</w:t>
      </w:r>
      <w:r>
        <w:rPr>
          <w:color w:val="58595B"/>
          <w:spacing w:val="-4"/>
          <w:w w:val="86"/>
        </w:rPr>
        <w:t>k</w:t>
      </w:r>
      <w:r>
        <w:rPr>
          <w:color w:val="58595B"/>
          <w:w w:val="75"/>
        </w:rPr>
        <w:t>e</w:t>
      </w:r>
      <w:r>
        <w:rPr>
          <w:color w:val="58595B"/>
          <w:spacing w:val="8"/>
        </w:rPr>
        <w:t xml:space="preserve"> </w:t>
      </w:r>
      <w:r>
        <w:rPr>
          <w:color w:val="58595B"/>
          <w:w w:val="86"/>
        </w:rPr>
        <w:t>(</w:t>
      </w:r>
      <w:r>
        <w:rPr>
          <w:color w:val="58595B"/>
          <w:spacing w:val="-3"/>
          <w:w w:val="86"/>
        </w:rPr>
        <w:t>c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3"/>
          <w:w w:val="75"/>
        </w:rPr>
        <w:t>e</w:t>
      </w:r>
      <w:r>
        <w:rPr>
          <w:color w:val="58595B"/>
          <w:w w:val="88"/>
        </w:rPr>
        <w:t>b</w:t>
      </w:r>
      <w:r>
        <w:rPr>
          <w:color w:val="58595B"/>
          <w:spacing w:val="-5"/>
          <w:w w:val="89"/>
        </w:rPr>
        <w:t>r</w:t>
      </w:r>
      <w:r>
        <w:rPr>
          <w:color w:val="58595B"/>
          <w:spacing w:val="-1"/>
          <w:w w:val="89"/>
        </w:rPr>
        <w:t>o</w:t>
      </w:r>
      <w:r>
        <w:rPr>
          <w:color w:val="58595B"/>
          <w:w w:val="83"/>
        </w:rPr>
        <w:t>v</w:t>
      </w:r>
      <w:r>
        <w:rPr>
          <w:color w:val="58595B"/>
          <w:spacing w:val="1"/>
          <w:w w:val="73"/>
        </w:rPr>
        <w:t>a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-3"/>
          <w:w w:val="82"/>
        </w:rPr>
        <w:t>c</w:t>
      </w:r>
      <w:r>
        <w:rPr>
          <w:color w:val="58595B"/>
          <w:w w:val="82"/>
        </w:rPr>
        <w:t>ul</w:t>
      </w:r>
      <w:r>
        <w:rPr>
          <w:color w:val="58595B"/>
          <w:spacing w:val="-2"/>
          <w:w w:val="82"/>
        </w:rPr>
        <w:t>a</w:t>
      </w:r>
      <w:r>
        <w:rPr>
          <w:color w:val="58595B"/>
          <w:w w:val="89"/>
        </w:rPr>
        <w:t>r</w:t>
      </w:r>
      <w:r>
        <w:rPr>
          <w:color w:val="58595B"/>
          <w:spacing w:val="8"/>
        </w:rPr>
        <w:t xml:space="preserve"> </w:t>
      </w:r>
      <w:r>
        <w:rPr>
          <w:color w:val="58595B"/>
          <w:w w:val="73"/>
        </w:rPr>
        <w:t>a</w:t>
      </w:r>
      <w:r>
        <w:rPr>
          <w:color w:val="58595B"/>
          <w:spacing w:val="-3"/>
          <w:w w:val="82"/>
        </w:rPr>
        <w:t>c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89"/>
        </w:rPr>
        <w:t>i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w w:val="103"/>
        </w:rPr>
        <w:t>t)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89"/>
        </w:rPr>
        <w:t>n</w:t>
      </w:r>
      <w:r>
        <w:rPr>
          <w:color w:val="58595B"/>
          <w:w w:val="90"/>
        </w:rPr>
        <w:t>d</w:t>
      </w:r>
      <w:r>
        <w:rPr>
          <w:color w:val="58595B"/>
          <w:spacing w:val="8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8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2"/>
          <w:w w:val="92"/>
        </w:rPr>
        <w:t>m</w:t>
      </w:r>
      <w:r>
        <w:rPr>
          <w:color w:val="58595B"/>
          <w:w w:val="51"/>
        </w:rPr>
        <w:t>,</w:t>
      </w:r>
      <w:r>
        <w:rPr>
          <w:color w:val="58595B"/>
          <w:spacing w:val="8"/>
        </w:rPr>
        <w:t xml:space="preserve"> </w:t>
      </w:r>
      <w:r>
        <w:rPr>
          <w:color w:val="58595B"/>
          <w:w w:val="89"/>
        </w:rPr>
        <w:t>on</w:t>
      </w:r>
      <w:r>
        <w:rPr>
          <w:color w:val="58595B"/>
          <w:spacing w:val="-2"/>
          <w:w w:val="89"/>
        </w:rPr>
        <w:t>l</w:t>
      </w:r>
      <w:r>
        <w:rPr>
          <w:color w:val="58595B"/>
          <w:w w:val="81"/>
        </w:rPr>
        <w:t>y</w:t>
      </w:r>
      <w:r>
        <w:rPr>
          <w:color w:val="58595B"/>
          <w:spacing w:val="8"/>
        </w:rPr>
        <w:t xml:space="preserve"> </w:t>
      </w:r>
      <w:r>
        <w:rPr>
          <w:color w:val="58595B"/>
          <w:w w:val="79"/>
        </w:rPr>
        <w:t xml:space="preserve">51 </w:t>
      </w:r>
      <w:r>
        <w:rPr>
          <w:color w:val="58595B"/>
          <w:w w:val="90"/>
        </w:rPr>
        <w:t>respondents</w:t>
      </w:r>
      <w:r>
        <w:rPr>
          <w:color w:val="58595B"/>
          <w:spacing w:val="-28"/>
          <w:w w:val="90"/>
        </w:rPr>
        <w:t xml:space="preserve"> </w:t>
      </w:r>
      <w:r>
        <w:rPr>
          <w:color w:val="58595B"/>
          <w:w w:val="90"/>
        </w:rPr>
        <w:t>(about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33%)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were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taking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aspirin</w:t>
      </w:r>
      <w:r>
        <w:rPr>
          <w:color w:val="58595B"/>
          <w:spacing w:val="-28"/>
          <w:w w:val="90"/>
        </w:rPr>
        <w:t xml:space="preserve"> </w:t>
      </w:r>
      <w:r>
        <w:rPr>
          <w:color w:val="58595B"/>
          <w:w w:val="90"/>
        </w:rPr>
        <w:t>regularly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for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prevention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or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spacing w:val="-3"/>
          <w:w w:val="90"/>
        </w:rPr>
        <w:t>treatment</w:t>
      </w:r>
      <w:r>
        <w:rPr>
          <w:color w:val="58595B"/>
          <w:spacing w:val="-28"/>
          <w:w w:val="90"/>
        </w:rPr>
        <w:t xml:space="preserve"> </w:t>
      </w:r>
      <w:r>
        <w:rPr>
          <w:color w:val="58595B"/>
          <w:w w:val="90"/>
        </w:rPr>
        <w:t>of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heart</w:t>
      </w:r>
      <w:r>
        <w:rPr>
          <w:color w:val="58595B"/>
          <w:spacing w:val="-27"/>
          <w:w w:val="90"/>
        </w:rPr>
        <w:t xml:space="preserve"> </w:t>
      </w:r>
      <w:r>
        <w:rPr>
          <w:color w:val="58595B"/>
          <w:w w:val="90"/>
        </w:rPr>
        <w:t>disease.</w:t>
      </w:r>
    </w:p>
    <w:p w:rsidR="00CE62C5" w:rsidRDefault="00280DE0">
      <w:pPr>
        <w:pStyle w:val="BodyText"/>
        <w:spacing w:before="124" w:line="223" w:lineRule="auto"/>
        <w:ind w:left="121" w:right="670"/>
        <w:jc w:val="both"/>
      </w:pPr>
      <w:r>
        <w:rPr>
          <w:color w:val="58595B"/>
          <w:spacing w:val="-2"/>
          <w:w w:val="92"/>
        </w:rPr>
        <w:t>A</w:t>
      </w:r>
      <w:r>
        <w:rPr>
          <w:color w:val="58595B"/>
          <w:w w:val="92"/>
        </w:rPr>
        <w:t>m</w:t>
      </w:r>
      <w:r>
        <w:rPr>
          <w:color w:val="58595B"/>
          <w:w w:val="89"/>
        </w:rPr>
        <w:t>o</w:t>
      </w:r>
      <w:r>
        <w:rPr>
          <w:color w:val="58595B"/>
          <w:w w:val="84"/>
        </w:rPr>
        <w:t>ng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2"/>
          <w:w w:val="116"/>
        </w:rPr>
        <w:t>t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3"/>
          <w:w w:val="64"/>
        </w:rPr>
        <w:t>s</w:t>
      </w:r>
      <w:r>
        <w:rPr>
          <w:color w:val="58595B"/>
          <w:spacing w:val="-2"/>
          <w:w w:val="73"/>
        </w:rPr>
        <w:t>a</w:t>
      </w:r>
      <w:r>
        <w:rPr>
          <w:color w:val="58595B"/>
          <w:w w:val="92"/>
        </w:rPr>
        <w:t>m</w:t>
      </w:r>
      <w:r>
        <w:rPr>
          <w:color w:val="58595B"/>
          <w:w w:val="75"/>
        </w:rPr>
        <w:t>e</w:t>
      </w:r>
      <w:r>
        <w:rPr>
          <w:color w:val="58595B"/>
          <w:spacing w:val="4"/>
        </w:rPr>
        <w:t xml:space="preserve"> </w:t>
      </w:r>
      <w:r>
        <w:rPr>
          <w:color w:val="58595B"/>
          <w:w w:val="79"/>
        </w:rPr>
        <w:t>151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75"/>
        </w:rPr>
        <w:t>e</w:t>
      </w:r>
      <w:r>
        <w:rPr>
          <w:color w:val="58595B"/>
          <w:spacing w:val="-2"/>
          <w:w w:val="64"/>
        </w:rPr>
        <w:t>s</w:t>
      </w:r>
      <w:r>
        <w:rPr>
          <w:color w:val="58595B"/>
          <w:spacing w:val="3"/>
          <w:w w:val="90"/>
        </w:rPr>
        <w:t>p</w:t>
      </w:r>
      <w:r>
        <w:rPr>
          <w:color w:val="58595B"/>
          <w:w w:val="89"/>
        </w:rPr>
        <w:t>on</w:t>
      </w:r>
      <w:r>
        <w:rPr>
          <w:color w:val="58595B"/>
          <w:spacing w:val="1"/>
          <w:w w:val="90"/>
        </w:rPr>
        <w:t>d</w:t>
      </w:r>
      <w:r>
        <w:rPr>
          <w:color w:val="58595B"/>
          <w:spacing w:val="-2"/>
          <w:w w:val="75"/>
        </w:rPr>
        <w:t>e</w:t>
      </w:r>
      <w:r>
        <w:rPr>
          <w:color w:val="58595B"/>
          <w:spacing w:val="-3"/>
          <w:w w:val="89"/>
        </w:rPr>
        <w:t>n</w:t>
      </w:r>
      <w:r>
        <w:rPr>
          <w:color w:val="58595B"/>
          <w:spacing w:val="2"/>
          <w:w w:val="116"/>
        </w:rPr>
        <w:t>t</w:t>
      </w:r>
      <w:r>
        <w:rPr>
          <w:color w:val="58595B"/>
          <w:spacing w:val="3"/>
          <w:w w:val="64"/>
        </w:rPr>
        <w:t>s</w:t>
      </w:r>
      <w:r>
        <w:rPr>
          <w:color w:val="58595B"/>
          <w:w w:val="51"/>
        </w:rPr>
        <w:t>,</w:t>
      </w:r>
      <w:r>
        <w:rPr>
          <w:color w:val="58595B"/>
          <w:spacing w:val="4"/>
        </w:rPr>
        <w:t xml:space="preserve"> </w:t>
      </w:r>
      <w:r>
        <w:rPr>
          <w:color w:val="58595B"/>
          <w:w w:val="90"/>
        </w:rPr>
        <w:t>wh</w:t>
      </w:r>
      <w:r>
        <w:rPr>
          <w:color w:val="58595B"/>
          <w:w w:val="89"/>
        </w:rPr>
        <w:t>o</w:t>
      </w:r>
      <w:r>
        <w:rPr>
          <w:color w:val="58595B"/>
          <w:spacing w:val="4"/>
        </w:rPr>
        <w:t xml:space="preserve"> </w:t>
      </w:r>
      <w:r>
        <w:rPr>
          <w:color w:val="58595B"/>
          <w:w w:val="75"/>
        </w:rPr>
        <w:t>e</w:t>
      </w:r>
      <w:r>
        <w:rPr>
          <w:color w:val="58595B"/>
          <w:w w:val="83"/>
        </w:rPr>
        <w:t>v</w:t>
      </w:r>
      <w:r>
        <w:rPr>
          <w:color w:val="58595B"/>
          <w:spacing w:val="-2"/>
          <w:w w:val="75"/>
        </w:rPr>
        <w:t>e</w:t>
      </w:r>
      <w:r>
        <w:rPr>
          <w:color w:val="58595B"/>
          <w:w w:val="89"/>
        </w:rPr>
        <w:t>r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2"/>
          <w:w w:val="90"/>
        </w:rPr>
        <w:t>h</w:t>
      </w:r>
      <w:r>
        <w:rPr>
          <w:color w:val="58595B"/>
          <w:w w:val="73"/>
        </w:rPr>
        <w:t>a</w:t>
      </w:r>
      <w:r>
        <w:rPr>
          <w:color w:val="58595B"/>
          <w:w w:val="90"/>
        </w:rPr>
        <w:t>d</w:t>
      </w:r>
      <w:r>
        <w:rPr>
          <w:color w:val="58595B"/>
          <w:spacing w:val="4"/>
        </w:rPr>
        <w:t xml:space="preserve"> </w:t>
      </w:r>
      <w:r>
        <w:rPr>
          <w:color w:val="58595B"/>
          <w:w w:val="73"/>
        </w:rPr>
        <w:t>a</w:t>
      </w:r>
      <w:r>
        <w:rPr>
          <w:color w:val="58595B"/>
          <w:spacing w:val="4"/>
        </w:rPr>
        <w:t xml:space="preserve"> </w:t>
      </w:r>
      <w:r>
        <w:rPr>
          <w:color w:val="58595B"/>
          <w:w w:val="89"/>
        </w:rPr>
        <w:t>h</w:t>
      </w:r>
      <w:r>
        <w:rPr>
          <w:color w:val="58595B"/>
          <w:spacing w:val="-3"/>
          <w:w w:val="89"/>
        </w:rPr>
        <w:t>i</w:t>
      </w:r>
      <w:r>
        <w:rPr>
          <w:color w:val="58595B"/>
          <w:spacing w:val="-3"/>
          <w:w w:val="64"/>
        </w:rPr>
        <w:t>s</w:t>
      </w:r>
      <w:r>
        <w:rPr>
          <w:color w:val="58595B"/>
          <w:spacing w:val="-4"/>
          <w:w w:val="116"/>
        </w:rPr>
        <w:t>t</w:t>
      </w:r>
      <w:r>
        <w:rPr>
          <w:color w:val="58595B"/>
          <w:w w:val="89"/>
        </w:rPr>
        <w:t>o</w:t>
      </w:r>
      <w:r>
        <w:rPr>
          <w:color w:val="58595B"/>
          <w:spacing w:val="5"/>
          <w:w w:val="89"/>
        </w:rPr>
        <w:t>r</w:t>
      </w:r>
      <w:r>
        <w:rPr>
          <w:color w:val="58595B"/>
          <w:w w:val="81"/>
        </w:rPr>
        <w:t>y</w:t>
      </w:r>
      <w:r>
        <w:rPr>
          <w:color w:val="58595B"/>
          <w:spacing w:val="4"/>
        </w:rPr>
        <w:t xml:space="preserve"> </w:t>
      </w:r>
      <w:r>
        <w:rPr>
          <w:color w:val="58595B"/>
          <w:w w:val="89"/>
        </w:rPr>
        <w:t>o</w:t>
      </w:r>
      <w:r>
        <w:rPr>
          <w:color w:val="58595B"/>
          <w:w w:val="88"/>
        </w:rPr>
        <w:t>f</w:t>
      </w:r>
      <w:r>
        <w:rPr>
          <w:color w:val="58595B"/>
          <w:spacing w:val="4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1"/>
          <w:w w:val="89"/>
        </w:rPr>
        <w:t>r</w:t>
      </w:r>
      <w:r>
        <w:rPr>
          <w:color w:val="58595B"/>
          <w:w w:val="116"/>
        </w:rPr>
        <w:t>t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4"/>
          <w:w w:val="73"/>
        </w:rPr>
        <w:t>a</w:t>
      </w:r>
      <w:r>
        <w:rPr>
          <w:color w:val="58595B"/>
          <w:spacing w:val="-5"/>
          <w:w w:val="116"/>
        </w:rPr>
        <w:t>t</w:t>
      </w:r>
      <w:r>
        <w:rPr>
          <w:color w:val="58595B"/>
          <w:spacing w:val="1"/>
          <w:w w:val="116"/>
        </w:rPr>
        <w:t>t</w:t>
      </w:r>
      <w:r>
        <w:rPr>
          <w:color w:val="58595B"/>
          <w:w w:val="73"/>
        </w:rPr>
        <w:t>a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86"/>
        </w:rPr>
        <w:t>k</w:t>
      </w:r>
      <w:r>
        <w:rPr>
          <w:color w:val="58595B"/>
          <w:spacing w:val="4"/>
        </w:rPr>
        <w:t xml:space="preserve"> </w:t>
      </w:r>
      <w:r>
        <w:rPr>
          <w:color w:val="58595B"/>
          <w:w w:val="89"/>
        </w:rPr>
        <w:t>or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-2"/>
          <w:w w:val="82"/>
        </w:rPr>
        <w:t>c</w:t>
      </w:r>
      <w:r>
        <w:rPr>
          <w:color w:val="58595B"/>
          <w:w w:val="90"/>
        </w:rPr>
        <w:t>h</w:t>
      </w:r>
      <w:r>
        <w:rPr>
          <w:color w:val="58595B"/>
          <w:w w:val="75"/>
        </w:rPr>
        <w:t>e</w:t>
      </w:r>
      <w:r>
        <w:rPr>
          <w:color w:val="58595B"/>
          <w:spacing w:val="-3"/>
          <w:w w:val="64"/>
        </w:rPr>
        <w:t>s</w:t>
      </w:r>
      <w:r>
        <w:rPr>
          <w:color w:val="58595B"/>
          <w:w w:val="116"/>
        </w:rPr>
        <w:t>t</w:t>
      </w:r>
      <w:r>
        <w:rPr>
          <w:color w:val="58595B"/>
          <w:spacing w:val="4"/>
        </w:rPr>
        <w:t xml:space="preserve"> </w:t>
      </w:r>
      <w:r>
        <w:rPr>
          <w:color w:val="58595B"/>
          <w:spacing w:val="1"/>
          <w:w w:val="90"/>
        </w:rPr>
        <w:t>p</w:t>
      </w:r>
      <w:r>
        <w:rPr>
          <w:color w:val="58595B"/>
          <w:spacing w:val="-1"/>
          <w:w w:val="73"/>
        </w:rPr>
        <w:t>a</w:t>
      </w:r>
      <w:r>
        <w:rPr>
          <w:color w:val="58595B"/>
          <w:w w:val="89"/>
        </w:rPr>
        <w:t>in</w:t>
      </w:r>
      <w:r>
        <w:rPr>
          <w:color w:val="58595B"/>
          <w:spacing w:val="4"/>
        </w:rPr>
        <w:t xml:space="preserve"> </w:t>
      </w:r>
      <w:r>
        <w:rPr>
          <w:color w:val="58595B"/>
          <w:w w:val="88"/>
        </w:rPr>
        <w:t>f</w:t>
      </w:r>
      <w:r>
        <w:rPr>
          <w:color w:val="58595B"/>
          <w:spacing w:val="-5"/>
          <w:w w:val="89"/>
        </w:rPr>
        <w:t>r</w:t>
      </w:r>
      <w:r>
        <w:rPr>
          <w:color w:val="58595B"/>
          <w:w w:val="89"/>
        </w:rPr>
        <w:t>o</w:t>
      </w:r>
      <w:r>
        <w:rPr>
          <w:color w:val="58595B"/>
          <w:w w:val="92"/>
        </w:rPr>
        <w:t>m</w:t>
      </w:r>
      <w:r>
        <w:rPr>
          <w:color w:val="58595B"/>
          <w:spacing w:val="4"/>
        </w:rPr>
        <w:t xml:space="preserve"> </w:t>
      </w:r>
      <w:r>
        <w:rPr>
          <w:color w:val="58595B"/>
          <w:w w:val="90"/>
        </w:rPr>
        <w:t>h</w:t>
      </w:r>
      <w:r>
        <w:rPr>
          <w:color w:val="58595B"/>
          <w:spacing w:val="-1"/>
          <w:w w:val="75"/>
        </w:rPr>
        <w:t>e</w:t>
      </w:r>
      <w:r>
        <w:rPr>
          <w:color w:val="58595B"/>
          <w:spacing w:val="-2"/>
          <w:w w:val="73"/>
        </w:rPr>
        <w:t>a</w:t>
      </w:r>
      <w:r>
        <w:rPr>
          <w:color w:val="58595B"/>
          <w:spacing w:val="1"/>
          <w:w w:val="89"/>
        </w:rPr>
        <w:t>r</w:t>
      </w:r>
      <w:r>
        <w:rPr>
          <w:color w:val="58595B"/>
          <w:w w:val="116"/>
        </w:rPr>
        <w:t xml:space="preserve">t </w:t>
      </w:r>
      <w:r>
        <w:rPr>
          <w:color w:val="58595B"/>
          <w:w w:val="85"/>
        </w:rPr>
        <w:t>disease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(angina)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or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a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spacing w:val="-3"/>
          <w:w w:val="85"/>
        </w:rPr>
        <w:t>stroke</w:t>
      </w:r>
      <w:r>
        <w:rPr>
          <w:color w:val="58595B"/>
          <w:spacing w:val="-9"/>
          <w:w w:val="85"/>
        </w:rPr>
        <w:t xml:space="preserve"> </w:t>
      </w:r>
      <w:r>
        <w:rPr>
          <w:color w:val="58595B"/>
          <w:w w:val="85"/>
        </w:rPr>
        <w:t>(cerebrovascular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accident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or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incident),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60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respondents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(about</w:t>
      </w:r>
      <w:r>
        <w:rPr>
          <w:color w:val="58595B"/>
          <w:spacing w:val="-8"/>
          <w:w w:val="85"/>
        </w:rPr>
        <w:t xml:space="preserve"> </w:t>
      </w:r>
      <w:r>
        <w:rPr>
          <w:color w:val="58595B"/>
          <w:w w:val="85"/>
        </w:rPr>
        <w:t>40%)</w:t>
      </w:r>
      <w:r>
        <w:rPr>
          <w:color w:val="58595B"/>
          <w:spacing w:val="-9"/>
          <w:w w:val="85"/>
        </w:rPr>
        <w:t xml:space="preserve"> </w:t>
      </w:r>
      <w:r>
        <w:rPr>
          <w:color w:val="58595B"/>
          <w:w w:val="85"/>
        </w:rPr>
        <w:t xml:space="preserve">were </w:t>
      </w:r>
      <w:r>
        <w:rPr>
          <w:color w:val="58595B"/>
          <w:w w:val="90"/>
        </w:rPr>
        <w:t>taking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statins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(Lovastatin/Simvastatin/Atorvastatin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or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spacing w:val="-2"/>
          <w:w w:val="90"/>
        </w:rPr>
        <w:t>any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other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statin)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regularly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to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prevent</w:t>
      </w:r>
      <w:r>
        <w:rPr>
          <w:color w:val="58595B"/>
          <w:spacing w:val="-18"/>
          <w:w w:val="90"/>
        </w:rPr>
        <w:t xml:space="preserve"> </w:t>
      </w:r>
      <w:r>
        <w:rPr>
          <w:color w:val="58595B"/>
          <w:w w:val="90"/>
        </w:rPr>
        <w:t>or</w:t>
      </w:r>
      <w:r>
        <w:rPr>
          <w:color w:val="58595B"/>
          <w:spacing w:val="-17"/>
          <w:w w:val="90"/>
        </w:rPr>
        <w:t xml:space="preserve"> </w:t>
      </w:r>
      <w:r>
        <w:rPr>
          <w:color w:val="58595B"/>
          <w:spacing w:val="-3"/>
          <w:w w:val="90"/>
        </w:rPr>
        <w:t xml:space="preserve">treat </w:t>
      </w:r>
      <w:r>
        <w:rPr>
          <w:color w:val="58595B"/>
        </w:rPr>
        <w:t>heart</w:t>
      </w:r>
      <w:r>
        <w:rPr>
          <w:color w:val="58595B"/>
          <w:spacing w:val="17"/>
        </w:rPr>
        <w:t xml:space="preserve"> </w:t>
      </w:r>
      <w:r>
        <w:rPr>
          <w:color w:val="58595B"/>
        </w:rPr>
        <w:t>disease</w:t>
      </w:r>
    </w:p>
    <w:p w:rsidR="00CE62C5" w:rsidRDefault="00CE62C5">
      <w:pPr>
        <w:spacing w:line="223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had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attack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chest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pain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from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disease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(angina)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stroke (cerebrovascular accident 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incident)?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8037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3509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3439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14.3%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7.0%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currently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aspirin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regularly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prevent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treat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disease?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(among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re- spondents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who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had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attack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chest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pain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from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heart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disease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stroke)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22.1%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39.4%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27.0%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2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Are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currently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statins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(Lovastatin/Simvastatin/Atorvastatin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statin) regularly to prevent or treat heart</w:t>
            </w:r>
            <w:r>
              <w:rPr>
                <w:rFonts w:ascii="Calibri"/>
                <w:b/>
                <w:color w:val="58595B"/>
                <w:spacing w:val="-3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disease?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2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2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33.7%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095" style="position:absolute;margin-left:540.65pt;margin-top:796.35pt;width:21.95pt;height:21.1pt;z-index:251913216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94" type="#_x0000_t202" style="position:absolute;margin-left:546.65pt;margin-top:642.75pt;width:11.15pt;height:140.65pt;z-index:251914240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38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38.7%</w:t>
            </w:r>
          </w:p>
        </w:tc>
      </w:tr>
      <w:tr w:rsidR="00CE62C5">
        <w:trPr>
          <w:trHeight w:val="38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8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7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17.2%</w:t>
            </w:r>
          </w:p>
        </w:tc>
      </w:tr>
    </w:tbl>
    <w:p w:rsidR="00CE62C5" w:rsidRDefault="00CE62C5">
      <w:pPr>
        <w:pStyle w:val="BodyText"/>
        <w:spacing w:before="5"/>
        <w:rPr>
          <w:sz w:val="19"/>
        </w:rPr>
      </w:pPr>
    </w:p>
    <w:p w:rsidR="00CE62C5" w:rsidRDefault="00280DE0">
      <w:pPr>
        <w:pStyle w:val="ListParagraph"/>
        <w:numPr>
          <w:ilvl w:val="2"/>
          <w:numId w:val="5"/>
        </w:numPr>
        <w:tabs>
          <w:tab w:val="left" w:pos="836"/>
          <w:tab w:val="left" w:pos="837"/>
        </w:tabs>
        <w:spacing w:before="84"/>
        <w:ind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w w:val="105"/>
          <w:sz w:val="24"/>
        </w:rPr>
        <w:t>Arthritis</w:t>
      </w:r>
    </w:p>
    <w:p w:rsidR="00CE62C5" w:rsidRDefault="00280DE0">
      <w:pPr>
        <w:pStyle w:val="BodyText"/>
        <w:spacing w:before="99" w:line="208" w:lineRule="auto"/>
        <w:ind w:left="116" w:right="674"/>
      </w:pPr>
      <w:r>
        <w:rPr>
          <w:color w:val="414042"/>
          <w:w w:val="85"/>
        </w:rPr>
        <w:t>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treatment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levels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arthritis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also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displayed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spacing w:val="-4"/>
          <w:w w:val="85"/>
        </w:rPr>
        <w:t>Tables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above.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Overall,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241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adult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(3%)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no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32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 xml:space="preserve">s </w:t>
      </w:r>
      <w:r>
        <w:rPr>
          <w:color w:val="414042"/>
          <w:w w:val="85"/>
        </w:rPr>
        <w:t>(12%)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taking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medications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spacing w:val="-3"/>
          <w:w w:val="85"/>
        </w:rPr>
        <w:t>treatment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during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2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weeks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preceding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Levels 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reported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arthritis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among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group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(47-59)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much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those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other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groups,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 xml:space="preserve">same </w:t>
      </w:r>
      <w:r>
        <w:rPr>
          <w:color w:val="414042"/>
          <w:spacing w:val="-3"/>
          <w:w w:val="95"/>
        </w:rPr>
        <w:t>trend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noted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spacing w:val="-3"/>
          <w:w w:val="95"/>
        </w:rPr>
        <w:t>treatment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as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well.</w:t>
      </w:r>
    </w:p>
    <w:p w:rsidR="00CE62C5" w:rsidRDefault="00CE62C5">
      <w:pPr>
        <w:pStyle w:val="BodyText"/>
        <w:spacing w:before="2"/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diagnosed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with/told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professional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that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arthritis (sometimes called rheumatism or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osteoarthritis)?</w:t>
            </w:r>
          </w:p>
        </w:tc>
      </w:tr>
      <w:tr w:rsidR="00CE62C5">
        <w:trPr>
          <w:trHeight w:val="561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35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7947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3503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9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3388</w:t>
            </w:r>
          </w:p>
        </w:tc>
      </w:tr>
      <w:tr w:rsidR="00CE62C5">
        <w:trPr>
          <w:trHeight w:val="618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7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241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19.8%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24.2%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36.1%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6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6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6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6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6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19.8%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 you been taking medications or other treatment for it During the last 2 weeks?</w:t>
            </w:r>
          </w:p>
        </w:tc>
      </w:tr>
      <w:tr w:rsidR="00CE62C5">
        <w:trPr>
          <w:trHeight w:val="505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06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505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06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0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0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22.1%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33.3%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3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18.3%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3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ListParagraph"/>
        <w:numPr>
          <w:ilvl w:val="2"/>
          <w:numId w:val="5"/>
        </w:numPr>
        <w:tabs>
          <w:tab w:val="left" w:pos="1400"/>
          <w:tab w:val="left" w:pos="1401"/>
        </w:tabs>
        <w:spacing w:before="54"/>
        <w:ind w:left="1400" w:hanging="721"/>
        <w:jc w:val="left"/>
        <w:rPr>
          <w:rFonts w:ascii="Calibri"/>
          <w:b/>
          <w:sz w:val="24"/>
        </w:rPr>
      </w:pPr>
      <w:r>
        <w:pict>
          <v:rect id="_x0000_s1093" style="position:absolute;left:0;text-align:left;margin-left:540.65pt;margin-top:796.35pt;width:21.95pt;height:21.1pt;z-index:251915264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92" type="#_x0000_t202" style="position:absolute;left:0;text-align:left;margin-left:546.65pt;margin-top:642.75pt;width:11.15pt;height:140.65pt;z-index:25191628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rFonts w:ascii="Calibri"/>
          <w:b/>
          <w:color w:val="58595B"/>
          <w:sz w:val="24"/>
        </w:rPr>
        <w:t>Stroke</w:t>
      </w:r>
    </w:p>
    <w:p w:rsidR="00CE62C5" w:rsidRDefault="00280DE0">
      <w:pPr>
        <w:pStyle w:val="BodyText"/>
        <w:spacing w:before="100" w:line="208" w:lineRule="auto"/>
        <w:ind w:left="680" w:right="345"/>
      </w:pP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asked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whether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ever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been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told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professional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0"/>
        </w:rPr>
        <w:t>uf</w:t>
      </w:r>
      <w:r>
        <w:rPr>
          <w:color w:val="414042"/>
          <w:spacing w:val="-2"/>
          <w:w w:val="90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li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min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 xml:space="preserve">s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ur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93"/>
        </w:rPr>
        <w:t>f</w:t>
      </w:r>
      <w:r>
        <w:rPr>
          <w:color w:val="414042"/>
          <w:spacing w:val="1"/>
          <w:w w:val="93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 xml:space="preserve">e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spacing w:val="-3"/>
          <w:w w:val="90"/>
        </w:rPr>
        <w:t>relatively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high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case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fatality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rate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spacing w:val="-3"/>
          <w:w w:val="90"/>
        </w:rPr>
        <w:t>stroke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partly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because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many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spacing w:val="-3"/>
          <w:w w:val="90"/>
        </w:rPr>
        <w:t>stroke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patients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become</w:t>
      </w:r>
    </w:p>
    <w:p w:rsidR="00CE62C5" w:rsidRDefault="00280DE0">
      <w:pPr>
        <w:pStyle w:val="BodyText"/>
        <w:spacing w:line="208" w:lineRule="auto"/>
        <w:ind w:left="680" w:right="57"/>
      </w:pP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91"/>
        </w:rPr>
        <w:t>fin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spacing w:val="-31"/>
        </w:rPr>
        <w:t xml:space="preserve"> </w:t>
      </w:r>
      <w:r>
        <w:rPr>
          <w:color w:val="414042"/>
          <w:w w:val="86"/>
        </w:rPr>
        <w:t>Tho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1"/>
        </w:rPr>
        <w:t>u</w:t>
      </w:r>
      <w:r>
        <w:rPr>
          <w:color w:val="414042"/>
          <w:spacing w:val="-4"/>
          <w:w w:val="81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 xml:space="preserve">t </w:t>
      </w:r>
      <w:r>
        <w:rPr>
          <w:color w:val="414042"/>
        </w:rPr>
        <w:t>been</w:t>
      </w:r>
      <w:r>
        <w:rPr>
          <w:color w:val="414042"/>
          <w:spacing w:val="-20"/>
        </w:rPr>
        <w:t xml:space="preserve"> </w:t>
      </w:r>
      <w:r>
        <w:rPr>
          <w:color w:val="414042"/>
        </w:rPr>
        <w:t>included</w:t>
      </w:r>
      <w:r>
        <w:rPr>
          <w:color w:val="414042"/>
          <w:spacing w:val="-19"/>
        </w:rPr>
        <w:t xml:space="preserve"> </w:t>
      </w:r>
      <w:r>
        <w:rPr>
          <w:color w:val="414042"/>
        </w:rPr>
        <w:t>in</w:t>
      </w:r>
      <w:r>
        <w:rPr>
          <w:color w:val="414042"/>
          <w:spacing w:val="-20"/>
        </w:rPr>
        <w:t xml:space="preserve"> </w:t>
      </w:r>
      <w:r>
        <w:rPr>
          <w:color w:val="414042"/>
        </w:rPr>
        <w:t>the</w:t>
      </w:r>
      <w:r>
        <w:rPr>
          <w:color w:val="414042"/>
          <w:spacing w:val="-19"/>
        </w:rPr>
        <w:t xml:space="preserve"> </w:t>
      </w:r>
      <w:r>
        <w:rPr>
          <w:color w:val="414042"/>
        </w:rPr>
        <w:t>survey.</w: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1" w:line="208" w:lineRule="auto"/>
        <w:ind w:left="680" w:right="57"/>
      </w:pP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14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0"/>
        </w:rPr>
        <w:t>uf</w:t>
      </w:r>
      <w:r>
        <w:rPr>
          <w:color w:val="414042"/>
          <w:spacing w:val="-2"/>
          <w:w w:val="90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8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spacing w:val="-3"/>
          <w:w w:val="95"/>
        </w:rPr>
        <w:t>treatment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spacing w:val="-3"/>
          <w:w w:val="95"/>
        </w:rPr>
        <w:t>stroke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2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weeks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preceding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spacing w:before="2"/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diagnosed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professional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provider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stroke?</w:t>
            </w:r>
          </w:p>
        </w:tc>
      </w:tr>
      <w:tr w:rsidR="00CE62C5">
        <w:trPr>
          <w:trHeight w:val="448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8174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3479</w:t>
            </w:r>
          </w:p>
        </w:tc>
      </w:tr>
      <w:tr w:rsidR="00CE62C5">
        <w:trPr>
          <w:trHeight w:val="448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8.5%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74.1%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94.4%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17.3%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17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medications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treatment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stroke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2 weeks?</w:t>
            </w:r>
          </w:p>
        </w:tc>
      </w:tr>
      <w:tr w:rsidR="00CE62C5">
        <w:trPr>
          <w:trHeight w:val="732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220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732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1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</w:tbl>
    <w:p w:rsidR="00CE62C5" w:rsidRDefault="00280DE0">
      <w:pPr>
        <w:pStyle w:val="ListParagraph"/>
        <w:numPr>
          <w:ilvl w:val="2"/>
          <w:numId w:val="5"/>
        </w:numPr>
        <w:tabs>
          <w:tab w:val="left" w:pos="1409"/>
          <w:tab w:val="left" w:pos="1410"/>
        </w:tabs>
        <w:spacing w:before="110"/>
        <w:ind w:left="1409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Chronic Lung</w:t>
      </w:r>
      <w:r>
        <w:rPr>
          <w:rFonts w:ascii="Calibri"/>
          <w:b/>
          <w:color w:val="58595B"/>
          <w:spacing w:val="-11"/>
          <w:sz w:val="24"/>
        </w:rPr>
        <w:t xml:space="preserve"> </w:t>
      </w:r>
      <w:r>
        <w:rPr>
          <w:rFonts w:ascii="Calibri"/>
          <w:b/>
          <w:color w:val="58595B"/>
          <w:sz w:val="24"/>
        </w:rPr>
        <w:t>Disease</w:t>
      </w:r>
    </w:p>
    <w:p w:rsidR="00CE62C5" w:rsidRDefault="00280DE0">
      <w:pPr>
        <w:pStyle w:val="BodyText"/>
        <w:spacing w:before="104" w:line="225" w:lineRule="auto"/>
        <w:ind w:left="689" w:right="317"/>
      </w:pP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8188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adult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surveyed,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68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(less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1%)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diagnosed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 xml:space="preserve">health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oni</w:t>
      </w:r>
      <w:r>
        <w:rPr>
          <w:color w:val="414042"/>
          <w:w w:val="82"/>
        </w:rPr>
        <w:t>c</w:t>
      </w:r>
      <w:r>
        <w:rPr>
          <w:color w:val="414042"/>
          <w:spacing w:val="-16"/>
        </w:rPr>
        <w:t xml:space="preserve"> </w:t>
      </w:r>
      <w:r>
        <w:rPr>
          <w:color w:val="414042"/>
          <w:w w:val="86"/>
        </w:rPr>
        <w:t>lung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(</w:t>
      </w:r>
      <w:r>
        <w:rPr>
          <w:color w:val="414042"/>
          <w:spacing w:val="-2"/>
          <w:w w:val="81"/>
        </w:rPr>
        <w:t>e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0"/>
        </w:rPr>
        <w:t>C</w:t>
      </w:r>
      <w:r>
        <w:rPr>
          <w:color w:val="414042"/>
          <w:spacing w:val="1"/>
          <w:w w:val="91"/>
        </w:rPr>
        <w:t>O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89"/>
        </w:rPr>
        <w:t>D)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90"/>
        </w:rPr>
        <w:t>which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7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taking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medications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spacing w:val="-3"/>
          <w:w w:val="90"/>
        </w:rPr>
        <w:t>treatment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(like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Oxygen)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 xml:space="preserve">chronic </w:t>
      </w:r>
      <w:r>
        <w:rPr>
          <w:color w:val="414042"/>
          <w:w w:val="95"/>
        </w:rPr>
        <w:t>lung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diseases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during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last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2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weeks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before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spacing w:line="225" w:lineRule="auto"/>
        <w:sectPr w:rsidR="00CE62C5">
          <w:pgSz w:w="11910" w:h="16840"/>
          <w:pgMar w:top="1020" w:right="1020" w:bottom="700" w:left="1020" w:header="0" w:footer="505" w:gutter="0"/>
          <w:cols w:space="720"/>
        </w:sect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diagnosed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professional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provider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</w:t>
            </w:r>
            <w:r>
              <w:rPr>
                <w:rFonts w:ascii="Calibri"/>
                <w:b/>
                <w:color w:val="58595B"/>
                <w:spacing w:val="-2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chronic lung disease (emphysema, bronchitis,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COPD)?</w:t>
            </w:r>
          </w:p>
        </w:tc>
      </w:tr>
      <w:tr w:rsidR="00CE62C5">
        <w:trPr>
          <w:trHeight w:val="732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8120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556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553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3556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3455</w:t>
            </w:r>
          </w:p>
        </w:tc>
      </w:tr>
      <w:tr w:rsidR="00CE62C5">
        <w:trPr>
          <w:trHeight w:val="732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20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15.7%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44.4%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14.4%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18.6%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9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7.0%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8" w:line="244" w:lineRule="auto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medications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treatment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(like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oxygen)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chronic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lung diseases during the last 2</w:t>
            </w:r>
            <w:r>
              <w:rPr>
                <w:rFonts w:ascii="Calibri"/>
                <w:b/>
                <w:color w:val="58595B"/>
                <w:spacing w:val="-3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weeks?</w:t>
            </w:r>
          </w:p>
        </w:tc>
      </w:tr>
      <w:tr w:rsidR="00CE62C5">
        <w:trPr>
          <w:trHeight w:val="845"/>
        </w:trPr>
        <w:tc>
          <w:tcPr>
            <w:tcW w:w="4533" w:type="dxa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845"/>
        </w:trPr>
        <w:tc>
          <w:tcPr>
            <w:tcW w:w="4533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38.8%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61.2%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1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7"/>
              <w:ind w:left="2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</w:tbl>
    <w:p w:rsidR="00CE62C5" w:rsidRDefault="00280DE0">
      <w:pPr>
        <w:pStyle w:val="ListParagraph"/>
        <w:numPr>
          <w:ilvl w:val="2"/>
          <w:numId w:val="5"/>
        </w:numPr>
        <w:tabs>
          <w:tab w:val="left" w:pos="843"/>
          <w:tab w:val="left" w:pos="844"/>
        </w:tabs>
        <w:spacing w:before="148"/>
        <w:ind w:left="84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Depression</w:t>
      </w:r>
    </w:p>
    <w:p w:rsidR="00CE62C5" w:rsidRDefault="00280DE0">
      <w:pPr>
        <w:pStyle w:val="BodyText"/>
        <w:spacing w:before="104" w:line="225" w:lineRule="auto"/>
        <w:ind w:left="123" w:right="668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>ing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85"/>
        </w:rPr>
        <w:t>the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8188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adult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surveyed,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only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46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(less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1%)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been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clinically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diagnosed by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professional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provider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depression.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level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reported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depression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very </w:t>
      </w:r>
      <w:r>
        <w:rPr>
          <w:color w:val="414042"/>
          <w:w w:val="82"/>
        </w:rPr>
        <w:t>simil</w:t>
      </w:r>
      <w:r>
        <w:rPr>
          <w:color w:val="414042"/>
          <w:spacing w:val="-2"/>
          <w:w w:val="82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78"/>
        </w:rPr>
        <w:t>n-</w:t>
      </w:r>
      <w:r>
        <w:rPr>
          <w:color w:val="414042"/>
          <w:spacing w:val="-1"/>
          <w:w w:val="78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3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78"/>
        </w:rPr>
        <w:t>g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oup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3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 xml:space="preserve">y </w:t>
      </w:r>
      <w:r>
        <w:rPr>
          <w:color w:val="414042"/>
          <w:w w:val="95"/>
        </w:rPr>
        <w:t>depression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(28-36)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age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group,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where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34.3%</w:t>
      </w:r>
      <w:r>
        <w:rPr>
          <w:color w:val="414042"/>
          <w:spacing w:val="-28"/>
          <w:w w:val="95"/>
        </w:rPr>
        <w:t xml:space="preserve"> </w:t>
      </w:r>
      <w:r>
        <w:rPr>
          <w:color w:val="414042"/>
          <w:w w:val="95"/>
        </w:rPr>
        <w:t>reported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depression.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diagnosed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by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professional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provider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 depression?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3456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10.7%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38.8%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28.6%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17.2%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4.7%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Do you have regular consultation for depression?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14.5%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58.0%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1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59.6%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11.7%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70" w:line="244" w:lineRule="auto"/>
              <w:ind w:left="12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taking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medications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treatment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depression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2 weeks?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73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7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24.7%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2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7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7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1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17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48.7%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7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57.9%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21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57.4%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26.5%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/>
              <w:ind w:left="12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right="17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3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2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8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2"/>
              <w:ind w:left="12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2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8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19.8%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091" style="position:absolute;margin-left:540.65pt;margin-top:796.35pt;width:21.95pt;height:21.1pt;z-index:251917312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90" type="#_x0000_t202" style="position:absolute;margin-left:546.65pt;margin-top:642.75pt;width:11.15pt;height:140.65pt;z-index:25191833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p w:rsidR="00CE62C5" w:rsidRDefault="00280DE0">
      <w:pPr>
        <w:pStyle w:val="BodyText"/>
        <w:spacing w:line="20" w:lineRule="exact"/>
        <w:ind w:left="113"/>
        <w:rPr>
          <w:sz w:val="2"/>
        </w:rPr>
      </w:pPr>
      <w:r>
        <w:rPr>
          <w:sz w:val="2"/>
        </w:rPr>
      </w:r>
      <w:r>
        <w:rPr>
          <w:sz w:val="2"/>
        </w:rPr>
        <w:pict>
          <v:group id="_x0000_s1083" style="width:453.45pt;height:.25pt;mso-position-horizontal-relative:char;mso-position-vertical-relative:line" coordsize="9069,5">
            <v:line id="_x0000_s1089" style="position:absolute" from="0,3" to="4533,3" strokecolor="#58595b" strokeweight=".25pt"/>
            <v:line id="_x0000_s1088" style="position:absolute" from="4533,3" to="5440,3" strokecolor="#58595b" strokeweight=".25pt"/>
            <v:line id="_x0000_s1087" style="position:absolute" from="5440,3" to="6347,3" strokecolor="#58595b" strokeweight=".25pt"/>
            <v:line id="_x0000_s1086" style="position:absolute" from="6347,3" to="7254,3" strokecolor="#58595b" strokeweight=".25pt"/>
            <v:line id="_x0000_s1085" style="position:absolute" from="7254,3" to="8161,3" strokecolor="#58595b" strokeweight=".25pt"/>
            <v:line id="_x0000_s1084" style="position:absolute" from="8161,3" to="9068,3" strokecolor="#58595b" strokeweight=".25pt"/>
            <w10:anchorlock/>
          </v:group>
        </w:pict>
      </w:r>
    </w:p>
    <w:p w:rsidR="00CE62C5" w:rsidRDefault="00280DE0">
      <w:pPr>
        <w:pStyle w:val="BodyText"/>
        <w:spacing w:before="54" w:line="249" w:lineRule="auto"/>
        <w:ind w:left="229" w:right="790"/>
        <w:jc w:val="both"/>
      </w:pPr>
      <w:r>
        <w:rPr>
          <w:color w:val="414042"/>
          <w:w w:val="85"/>
        </w:rPr>
        <w:t>Of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46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clinically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diagnosed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depression,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only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16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having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regular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 xml:space="preserve">consultations </w:t>
      </w:r>
      <w:r>
        <w:rPr>
          <w:color w:val="414042"/>
          <w:w w:val="95"/>
        </w:rPr>
        <w:t>for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condition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only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14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them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were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taking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regular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medications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>other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spacing w:val="-3"/>
          <w:w w:val="95"/>
        </w:rPr>
        <w:t>treatment</w:t>
      </w:r>
      <w:r>
        <w:rPr>
          <w:color w:val="414042"/>
          <w:spacing w:val="-21"/>
          <w:w w:val="95"/>
        </w:rPr>
        <w:t xml:space="preserve"> </w:t>
      </w:r>
      <w:r>
        <w:rPr>
          <w:color w:val="414042"/>
          <w:w w:val="95"/>
        </w:rPr>
        <w:t xml:space="preserve">for </w:t>
      </w:r>
      <w:r>
        <w:rPr>
          <w:color w:val="414042"/>
          <w:w w:val="85"/>
        </w:rPr>
        <w:t>depression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during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2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weeks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before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survey.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these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46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clinically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diagnosed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with depression,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14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said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period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lasting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several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days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(more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3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days)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when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they </w:t>
      </w:r>
      <w:r>
        <w:rPr>
          <w:color w:val="414042"/>
          <w:w w:val="95"/>
        </w:rPr>
        <w:t>felt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sad,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empty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depressed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during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12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months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preceding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rPr>
          <w:sz w:val="7"/>
        </w:r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 w:line="244" w:lineRule="auto"/>
              <w:ind w:left="113" w:righ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12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months,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had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period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lasting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several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days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(&gt;3)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when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felt sad, empty or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depressed?</w:t>
            </w:r>
          </w:p>
        </w:tc>
      </w:tr>
      <w:tr w:rsidR="00CE62C5">
        <w:trPr>
          <w:trHeight w:val="618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6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8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8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8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8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8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</w:tr>
      <w:tr w:rsidR="00CE62C5">
        <w:trPr>
          <w:trHeight w:val="618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7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7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7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34.2%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41.2%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6" w:lineRule="exact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10.0%</w:t>
            </w:r>
          </w:p>
        </w:tc>
      </w:tr>
    </w:tbl>
    <w:p w:rsidR="00CE62C5" w:rsidRDefault="00CE62C5">
      <w:pPr>
        <w:pStyle w:val="BodyText"/>
        <w:spacing w:before="10"/>
        <w:rPr>
          <w:sz w:val="32"/>
        </w:rPr>
      </w:pPr>
    </w:p>
    <w:p w:rsidR="00CE62C5" w:rsidRDefault="00280DE0">
      <w:pPr>
        <w:pStyle w:val="ListParagraph"/>
        <w:numPr>
          <w:ilvl w:val="2"/>
          <w:numId w:val="5"/>
        </w:numPr>
        <w:tabs>
          <w:tab w:val="left" w:pos="838"/>
          <w:tab w:val="left" w:pos="839"/>
        </w:tabs>
        <w:ind w:left="838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Cataract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118" w:right="673"/>
        <w:jc w:val="both"/>
      </w:pPr>
      <w:r>
        <w:rPr>
          <w:color w:val="414042"/>
          <w:w w:val="90"/>
        </w:rPr>
        <w:t>98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(about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1.25%)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diagnosed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cataract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eyes.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condition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was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w w:val="89"/>
        </w:rPr>
        <w:t>on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7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78"/>
        </w:rPr>
        <w:t>n-</w:t>
      </w:r>
      <w:r>
        <w:rPr>
          <w:color w:val="414042"/>
          <w:spacing w:val="-1"/>
          <w:w w:val="78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27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no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>d,</w:t>
      </w:r>
      <w:r>
        <w:rPr>
          <w:color w:val="414042"/>
          <w:spacing w:val="-27"/>
        </w:rPr>
        <w:t xml:space="preserve"> </w:t>
      </w:r>
      <w:r>
        <w:rPr>
          <w:color w:val="414042"/>
          <w:w w:val="79"/>
        </w:rPr>
        <w:t>55</w:t>
      </w:r>
      <w:r>
        <w:rPr>
          <w:color w:val="414042"/>
          <w:spacing w:val="-27"/>
        </w:rPr>
        <w:t xml:space="preserve"> </w:t>
      </w:r>
      <w:r>
        <w:rPr>
          <w:color w:val="414042"/>
          <w:w w:val="92"/>
        </w:rPr>
        <w:t>(m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85"/>
        </w:rPr>
        <w:t>than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50%)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underwent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eye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surgery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remove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cataract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12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months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preceding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2"/>
        </w:rPr>
        <w:t xml:space="preserve"> </w:t>
      </w:r>
      <w:r>
        <w:rPr>
          <w:color w:val="414042"/>
          <w:w w:val="79"/>
        </w:rPr>
        <w:t>96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w w:val="79"/>
        </w:rPr>
        <w:t>59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on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92"/>
        </w:rPr>
        <w:t>m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 xml:space="preserve">e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7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2"/>
          <w:w w:val="89"/>
        </w:rPr>
        <w:t>ri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oun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0" w:after="1"/>
        <w:rPr>
          <w:sz w:val="25"/>
        </w:r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asked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12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months,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were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diagnosed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cataract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one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both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of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eyes (cloudiness in the lens of the</w:t>
            </w:r>
            <w:r>
              <w:rPr>
                <w:rFonts w:ascii="Calibri"/>
                <w:b/>
                <w:color w:val="58595B"/>
                <w:spacing w:val="-3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eye)?</w:t>
            </w:r>
          </w:p>
        </w:tc>
      </w:tr>
      <w:tr w:rsidR="00CE62C5">
        <w:trPr>
          <w:trHeight w:val="675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92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6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8033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6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6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6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06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3435</w:t>
            </w:r>
          </w:p>
        </w:tc>
      </w:tr>
      <w:tr w:rsidR="00CE62C5">
        <w:trPr>
          <w:trHeight w:val="788"/>
        </w:trPr>
        <w:tc>
          <w:tcPr>
            <w:tcW w:w="4533" w:type="dxa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13.5%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6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30.6%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92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32.5%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8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23.5%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 the last 12 months, have you had eye surgery to remove this cataract(s)?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18.7%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25.1%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37.9%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34.9%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Vision problems with light, such as glare from bright lights, or halos around lights?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8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NO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8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Respondents who answered YES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36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59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25.7%</w:t>
            </w:r>
          </w:p>
        </w:tc>
      </w:tr>
    </w:tbl>
    <w:p w:rsidR="00CE62C5" w:rsidRDefault="00280DE0">
      <w:pPr>
        <w:pStyle w:val="BodyText"/>
        <w:rPr>
          <w:sz w:val="20"/>
        </w:rPr>
      </w:pPr>
      <w:r>
        <w:pict>
          <v:rect id="_x0000_s1082" style="position:absolute;margin-left:540.65pt;margin-top:796.35pt;width:21.95pt;height:21.1pt;z-index:251920384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81" type="#_x0000_t202" style="position:absolute;margin-left:546.65pt;margin-top:642.75pt;width:11.15pt;height:140.65pt;z-index:25192140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spacing w:before="84"/>
        <w:ind w:left="689"/>
        <w:rPr>
          <w:rFonts w:ascii="Calibri"/>
          <w:b/>
          <w:sz w:val="24"/>
        </w:rPr>
      </w:pPr>
      <w:r>
        <w:rPr>
          <w:rFonts w:ascii="Calibri"/>
          <w:b/>
          <w:color w:val="58595B"/>
          <w:sz w:val="24"/>
        </w:rPr>
        <w:t>2.9.10. Injuries</w:t>
      </w:r>
    </w:p>
    <w:p w:rsidR="00CE62C5" w:rsidRDefault="00CE62C5">
      <w:pPr>
        <w:pStyle w:val="BodyText"/>
        <w:spacing w:before="8"/>
        <w:rPr>
          <w:rFonts w:ascii="Calibri"/>
          <w:b/>
          <w:sz w:val="20"/>
        </w:rPr>
      </w:pPr>
    </w:p>
    <w:p w:rsidR="00CE62C5" w:rsidRDefault="00280DE0">
      <w:pPr>
        <w:pStyle w:val="BodyText"/>
        <w:spacing w:before="1" w:line="208" w:lineRule="auto"/>
        <w:ind w:left="689" w:right="102"/>
        <w:jc w:val="both"/>
      </w:pPr>
      <w:r>
        <w:rPr>
          <w:color w:val="414042"/>
          <w:w w:val="90"/>
        </w:rPr>
        <w:t>About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1.2%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(97)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involved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road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traffic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accident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12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 xml:space="preserve">months </w:t>
      </w:r>
      <w:r>
        <w:rPr>
          <w:color w:val="414042"/>
          <w:w w:val="85"/>
        </w:rPr>
        <w:t>preceding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where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suffered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bodily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injuries.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Another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76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other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form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bodily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injury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(other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road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traffic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accident).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Mostly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these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injuries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accidents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 xml:space="preserve">(unintentional). </w:t>
      </w:r>
      <w:r>
        <w:rPr>
          <w:color w:val="414042"/>
          <w:spacing w:val="1"/>
          <w:w w:val="91"/>
        </w:rPr>
        <w:t>N</w:t>
      </w:r>
      <w:r>
        <w:rPr>
          <w:color w:val="414042"/>
          <w:w w:val="89"/>
        </w:rPr>
        <w:t>o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jor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1"/>
          <w:w w:val="88"/>
        </w:rPr>
        <w:t>D</w:t>
      </w:r>
      <w:r>
        <w:rPr>
          <w:color w:val="414042"/>
          <w:w w:val="91"/>
        </w:rPr>
        <w:t>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8"/>
        </w:rPr>
        <w:t>b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2"/>
        <w:rPr>
          <w:sz w:val="17"/>
        </w:rPr>
      </w:pP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07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06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36"/>
              <w:ind w:left="155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1"/>
                <w:sz w:val="24"/>
              </w:rPr>
              <w:t>Question</w:t>
            </w:r>
            <w:r>
              <w:rPr>
                <w:rFonts w:ascii="Calibri"/>
                <w:color w:val="FFFFFF"/>
                <w:spacing w:val="-23"/>
                <w:position w:val="1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1"/>
                <w:sz w:val="24"/>
              </w:rPr>
              <w:t>asked</w:t>
            </w:r>
            <w:r>
              <w:rPr>
                <w:rFonts w:ascii="Calibri"/>
                <w:color w:val="FFFFFF"/>
                <w:position w:val="1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12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months,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been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involved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road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traffic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accident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where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suffered from bodily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injury?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answering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8188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Yes, once only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34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2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Yes, more than once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14" w:right="16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12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months,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had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any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other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event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where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suffered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from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bodily injury? (other than road traffic</w:t>
            </w:r>
            <w:r>
              <w:rPr>
                <w:rFonts w:ascii="Calibri"/>
                <w:b/>
                <w:color w:val="58595B"/>
                <w:spacing w:val="-2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accident)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answering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8188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3577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3482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 bodily injury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3548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3455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Yes, once only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Yes, more than once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6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Reason for the bodily injuries (other than road traffic accident) (multiple)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with bodily injuries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It was an accident (unintentional)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Someone did it deliberately (intentional)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I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did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it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to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myself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deliberately</w:t>
            </w:r>
            <w:r>
              <w:rPr>
                <w:color w:val="58595B"/>
                <w:spacing w:val="-48"/>
                <w:sz w:val="24"/>
              </w:rPr>
              <w:t xml:space="preserve"> </w:t>
            </w:r>
            <w:r>
              <w:rPr>
                <w:color w:val="58595B"/>
                <w:sz w:val="24"/>
              </w:rPr>
              <w:t>(self-inflicted)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14.1%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What was the cause of injury?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Total respondents responding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8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Fall</w:t>
            </w: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29.3%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43.0%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45.8%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17.1%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31.1%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8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Struck/hit by person or object</w:t>
            </w: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2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2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2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2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2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32.9%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48.8%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44.9%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24.3%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Fire, flames or heat</w:t>
            </w: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15.3%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9.3%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12.8%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25.4%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21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Poisoning</w:t>
            </w: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6.7%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8.9%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7.4%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7.4%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21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Animal bite</w:t>
            </w: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1.9%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87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Electricity shock</w:t>
            </w: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4.6%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15.5%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</w:tcPr>
          <w:p w:rsidR="00CE62C5" w:rsidRDefault="00280DE0">
            <w:pPr>
              <w:pStyle w:val="TableParagraph"/>
              <w:spacing w:before="31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7"/>
              <w:ind w:left="12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</w:t>
            </w: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4.5%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8.2%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5.9%</w:t>
            </w:r>
          </w:p>
        </w:tc>
        <w:tc>
          <w:tcPr>
            <w:tcW w:w="907" w:type="dxa"/>
            <w:tcBorders>
              <w:left w:val="dashed" w:sz="2" w:space="0" w:color="58595B"/>
              <w:right w:val="dashed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31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0.8%</w:t>
            </w:r>
          </w:p>
        </w:tc>
      </w:tr>
    </w:tbl>
    <w:p w:rsidR="00CE62C5" w:rsidRDefault="00280DE0">
      <w:pPr>
        <w:pStyle w:val="ListParagraph"/>
        <w:numPr>
          <w:ilvl w:val="1"/>
          <w:numId w:val="4"/>
        </w:numPr>
        <w:tabs>
          <w:tab w:val="left" w:pos="843"/>
          <w:tab w:val="left" w:pos="844"/>
        </w:tabs>
        <w:spacing w:before="120"/>
        <w:ind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Health Promotional</w:t>
      </w:r>
      <w:r>
        <w:rPr>
          <w:rFonts w:ascii="Calibri"/>
          <w:b/>
          <w:color w:val="AD833B"/>
          <w:spacing w:val="-12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Messages</w:t>
      </w:r>
    </w:p>
    <w:p w:rsidR="00CE62C5" w:rsidRDefault="00CE62C5">
      <w:pPr>
        <w:pStyle w:val="BodyText"/>
        <w:spacing w:before="8"/>
        <w:rPr>
          <w:rFonts w:ascii="Calibri"/>
          <w:b/>
          <w:sz w:val="20"/>
        </w:rPr>
      </w:pPr>
    </w:p>
    <w:p w:rsidR="00CE62C5" w:rsidRDefault="00280DE0">
      <w:pPr>
        <w:pStyle w:val="BodyText"/>
        <w:spacing w:before="1" w:line="208" w:lineRule="auto"/>
        <w:ind w:left="123" w:right="668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section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intended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understand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spacing w:val="-3"/>
          <w:w w:val="85"/>
        </w:rPr>
        <w:t>trend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professionals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spreading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 xml:space="preserve">health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du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3"/>
          <w:w w:val="91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74"/>
        </w:rPr>
        <w:t>ll,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oun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w w:val="76"/>
        </w:rPr>
        <w:t>45%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3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 xml:space="preserve">l </w:t>
      </w:r>
      <w:r>
        <w:rPr>
          <w:color w:val="414042"/>
          <w:w w:val="85"/>
        </w:rPr>
        <w:t>respondents</w:t>
      </w:r>
      <w:r>
        <w:rPr>
          <w:color w:val="414042"/>
          <w:spacing w:val="-46"/>
          <w:w w:val="85"/>
        </w:rPr>
        <w:t xml:space="preserve"> </w:t>
      </w:r>
      <w:r>
        <w:rPr>
          <w:color w:val="414042"/>
          <w:w w:val="85"/>
        </w:rPr>
        <w:t>received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promotional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messages</w:t>
      </w:r>
      <w:r>
        <w:rPr>
          <w:color w:val="414042"/>
          <w:spacing w:val="-46"/>
          <w:w w:val="85"/>
        </w:rPr>
        <w:t xml:space="preserve"> </w:t>
      </w:r>
      <w:r>
        <w:rPr>
          <w:color w:val="414042"/>
          <w:w w:val="85"/>
        </w:rPr>
        <w:t>given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physicians</w:t>
      </w:r>
      <w:r>
        <w:rPr>
          <w:color w:val="414042"/>
          <w:spacing w:val="-46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care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 xml:space="preserve">professionals. </w:t>
      </w:r>
      <w:r>
        <w:rPr>
          <w:color w:val="414042"/>
          <w:w w:val="91"/>
        </w:rPr>
        <w:t>Q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8"/>
        </w:rPr>
        <w:t>(28.5%)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w w:val="72"/>
        </w:rPr>
        <w:t>si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spacing w:line="208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58" w:after="32"/>
        <w:ind w:left="680"/>
        <w:jc w:val="both"/>
      </w:pPr>
      <w:r>
        <w:pict>
          <v:shape id="_x0000_s1080" type="#_x0000_t202" style="position:absolute;left:0;text-align:left;margin-left:546.65pt;margin-top:642.75pt;width:11.15pt;height:140.65pt;z-index:251922432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41: Summary Summary of the health promotional messages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5665"/>
                <w:tab w:val="left" w:pos="6018"/>
                <w:tab w:val="left" w:pos="6476"/>
                <w:tab w:val="left" w:pos="7479"/>
                <w:tab w:val="left" w:pos="7594"/>
                <w:tab w:val="left" w:pos="8290"/>
              </w:tabs>
              <w:spacing w:before="210" w:line="163" w:lineRule="auto"/>
              <w:ind w:left="623" w:right="120" w:hanging="52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Health promotional and</w:t>
            </w:r>
            <w:r>
              <w:rPr>
                <w:rFonts w:ascii="Calibri"/>
                <w:color w:val="FFFFFF"/>
                <w:spacing w:val="-2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preventative</w:t>
            </w:r>
            <w:r>
              <w:rPr>
                <w:rFonts w:ascii="Calibri"/>
                <w:color w:val="FFFFFF"/>
                <w:spacing w:val="-8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messages</w:t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position w:val="11"/>
                <w:sz w:val="24"/>
              </w:rPr>
              <w:t>Emirati</w:t>
            </w:r>
            <w:r>
              <w:rPr>
                <w:rFonts w:ascii="Calibri"/>
                <w:color w:val="FFFFFF"/>
                <w:position w:val="11"/>
                <w:sz w:val="24"/>
              </w:rPr>
              <w:tab/>
            </w:r>
            <w:r>
              <w:rPr>
                <w:rFonts w:ascii="Calibri"/>
                <w:color w:val="FFFFFF"/>
                <w:position w:val="11"/>
                <w:sz w:val="24"/>
              </w:rPr>
              <w:tab/>
              <w:t xml:space="preserve">Non-Emirati </w:t>
            </w:r>
            <w:r>
              <w:rPr>
                <w:rFonts w:ascii="Calibri"/>
                <w:color w:val="FFFFFF"/>
                <w:sz w:val="24"/>
              </w:rPr>
              <w:t>given</w:t>
            </w:r>
            <w:r>
              <w:rPr>
                <w:rFonts w:ascii="Calibri"/>
                <w:color w:val="FFFFFF"/>
                <w:spacing w:val="-2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by</w:t>
            </w:r>
            <w:r>
              <w:rPr>
                <w:rFonts w:ascii="Calibri"/>
                <w:color w:val="FFFFFF"/>
                <w:spacing w:val="-2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physicians</w:t>
            </w:r>
            <w:r>
              <w:rPr>
                <w:rFonts w:ascii="Calibri"/>
                <w:color w:val="FFFFFF"/>
                <w:spacing w:val="-2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to</w:t>
            </w:r>
            <w:r>
              <w:rPr>
                <w:rFonts w:ascii="Calibri"/>
                <w:color w:val="FFFFFF"/>
                <w:spacing w:val="-2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their</w:t>
            </w:r>
            <w:r>
              <w:rPr>
                <w:rFonts w:ascii="Calibri"/>
                <w:color w:val="FFFFFF"/>
                <w:spacing w:val="-2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patients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1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17"/>
                <w:sz w:val="24"/>
              </w:rPr>
              <w:tab/>
            </w:r>
            <w:r>
              <w:rPr>
                <w:rFonts w:ascii="Calibri"/>
                <w:color w:val="FFFFFF"/>
                <w:position w:val="-15"/>
                <w:sz w:val="24"/>
              </w:rPr>
              <w:t>Male</w:t>
            </w:r>
            <w:r>
              <w:rPr>
                <w:rFonts w:ascii="Calibri"/>
                <w:color w:val="FFFFFF"/>
                <w:position w:val="-15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position w:val="-15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position w:val="-15"/>
                <w:sz w:val="24"/>
              </w:rPr>
              <w:tab/>
            </w:r>
            <w:r>
              <w:rPr>
                <w:rFonts w:ascii="Calibri"/>
                <w:color w:val="FFFFFF"/>
                <w:spacing w:val="-4"/>
                <w:w w:val="95"/>
                <w:position w:val="-15"/>
                <w:sz w:val="24"/>
              </w:rPr>
              <w:t>Female</w:t>
            </w:r>
          </w:p>
        </w:tc>
      </w:tr>
      <w:tr w:rsidR="00CE62C5">
        <w:trPr>
          <w:trHeight w:val="366"/>
        </w:trPr>
        <w:tc>
          <w:tcPr>
            <w:tcW w:w="4533" w:type="dxa"/>
            <w:vMerge w:val="restart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223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Quit using tobacco or don’t start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2338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185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120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1163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869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Reduce salt in your diet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3456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1590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1347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38.7%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72" w:line="261" w:lineRule="auto"/>
              <w:ind w:left="115" w:right="10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Eat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at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least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five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servings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fruit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and/or </w:t>
            </w:r>
            <w:r>
              <w:rPr>
                <w:color w:val="58595B"/>
                <w:w w:val="95"/>
                <w:sz w:val="24"/>
              </w:rPr>
              <w:t>vegetables each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day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4050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1839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1613</w:t>
            </w:r>
          </w:p>
        </w:tc>
      </w:tr>
      <w:tr w:rsidR="00CE62C5">
        <w:trPr>
          <w:trHeight w:val="36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2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46.3%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9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Reduce fat in your diet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4092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1677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48.2%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1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Start or do more physical activity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4055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1661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47.7%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Maintain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healthy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body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weight</w:t>
            </w:r>
            <w:r>
              <w:rPr>
                <w:color w:val="58595B"/>
                <w:spacing w:val="-4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or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lose</w:t>
            </w:r>
            <w:r>
              <w:rPr>
                <w:color w:val="58595B"/>
                <w:spacing w:val="-44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weight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4320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right="2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1916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1809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52.8%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7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52.0%</w:t>
            </w:r>
          </w:p>
        </w:tc>
      </w:tr>
      <w:tr w:rsidR="00CE62C5">
        <w:trPr>
          <w:trHeight w:val="417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6" w:line="261" w:lineRule="auto"/>
              <w:ind w:left="118" w:right="28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Reduce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sweetened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beverages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(soft</w:t>
            </w:r>
            <w:r>
              <w:rPr>
                <w:color w:val="58595B"/>
                <w:spacing w:val="-38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drinks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such </w:t>
            </w:r>
            <w:r>
              <w:rPr>
                <w:color w:val="58595B"/>
                <w:w w:val="95"/>
                <w:sz w:val="24"/>
              </w:rPr>
              <w:t>as</w:t>
            </w:r>
            <w:r>
              <w:rPr>
                <w:color w:val="58595B"/>
                <w:spacing w:val="-20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Pepsi</w:t>
            </w:r>
            <w:r>
              <w:rPr>
                <w:color w:val="58595B"/>
                <w:spacing w:val="-20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and</w:t>
            </w:r>
            <w:r>
              <w:rPr>
                <w:color w:val="58595B"/>
                <w:spacing w:val="-19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Cola)?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3353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1537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1288</w:t>
            </w:r>
          </w:p>
        </w:tc>
      </w:tr>
      <w:tr w:rsidR="00CE62C5">
        <w:trPr>
          <w:trHeight w:val="42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9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37.0%</w:t>
            </w:r>
          </w:p>
        </w:tc>
      </w:tr>
    </w:tbl>
    <w:p w:rsidR="00CE62C5" w:rsidRDefault="00280DE0">
      <w:pPr>
        <w:pStyle w:val="ListParagraph"/>
        <w:numPr>
          <w:ilvl w:val="1"/>
          <w:numId w:val="4"/>
        </w:numPr>
        <w:tabs>
          <w:tab w:val="left" w:pos="1406"/>
          <w:tab w:val="left" w:pos="1407"/>
        </w:tabs>
        <w:spacing w:before="92"/>
        <w:ind w:left="1406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Cervical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&amp;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Breast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Cancer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Screening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(for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women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between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18-69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years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only)</w:t>
      </w:r>
    </w:p>
    <w:p w:rsidR="00CE62C5" w:rsidRDefault="00CE62C5">
      <w:pPr>
        <w:pStyle w:val="BodyText"/>
        <w:spacing w:before="2"/>
        <w:rPr>
          <w:rFonts w:ascii="Calibri"/>
          <w:b/>
          <w:sz w:val="28"/>
        </w:rPr>
      </w:pPr>
    </w:p>
    <w:p w:rsidR="00CE62C5" w:rsidRDefault="00280DE0">
      <w:pPr>
        <w:pStyle w:val="BodyText"/>
        <w:spacing w:line="218" w:lineRule="auto"/>
        <w:ind w:left="686" w:right="105"/>
        <w:jc w:val="both"/>
      </w:pP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question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pelvic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examination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screening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cervical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cancer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asked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spacing w:val="-3"/>
          <w:w w:val="90"/>
        </w:rPr>
        <w:t xml:space="preserve">ever- </w:t>
      </w:r>
      <w:r>
        <w:rPr>
          <w:color w:val="414042"/>
          <w:w w:val="85"/>
        </w:rPr>
        <w:t>married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only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(18-69)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whereas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questions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breast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cancer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screening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mammography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79"/>
        </w:rPr>
        <w:t>40</w:t>
      </w:r>
      <w:r>
        <w:rPr>
          <w:color w:val="414042"/>
          <w:spacing w:val="-3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1"/>
          <w:w w:val="90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5"/>
        <w:rPr>
          <w:sz w:val="21"/>
        </w:rPr>
      </w:pPr>
    </w:p>
    <w:p w:rsidR="00CE62C5" w:rsidRDefault="00280DE0">
      <w:pPr>
        <w:pStyle w:val="BodyText"/>
        <w:spacing w:line="218" w:lineRule="auto"/>
        <w:ind w:left="686" w:right="105"/>
        <w:jc w:val="both"/>
      </w:pPr>
      <w:r>
        <w:rPr>
          <w:color w:val="414042"/>
          <w:w w:val="85"/>
        </w:rPr>
        <w:t>There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3599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married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18-69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responded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question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 xml:space="preserve">on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21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21"/>
        </w:rPr>
        <w:t xml:space="preserve"> </w:t>
      </w:r>
      <w:r>
        <w:rPr>
          <w:color w:val="414042"/>
          <w:w w:val="92"/>
        </w:rPr>
        <w:t>A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1"/>
        </w:rPr>
        <w:t xml:space="preserve"> </w:t>
      </w:r>
      <w:r>
        <w:rPr>
          <w:color w:val="414042"/>
          <w:w w:val="79"/>
        </w:rPr>
        <w:t>682</w:t>
      </w:r>
      <w:r>
        <w:rPr>
          <w:color w:val="414042"/>
          <w:spacing w:val="-2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21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1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21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1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73"/>
        </w:rPr>
        <w:t xml:space="preserve">a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w w:val="78"/>
        </w:rPr>
        <w:t>(65.7%)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22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79"/>
        </w:rPr>
        <w:t>1</w:t>
      </w:r>
      <w:r>
        <w:rPr>
          <w:color w:val="414042"/>
          <w:spacing w:val="-22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 xml:space="preserve">o </w:t>
      </w:r>
      <w:r>
        <w:rPr>
          <w:color w:val="414042"/>
          <w:w w:val="95"/>
        </w:rPr>
        <w:t>the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survey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very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few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beyond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5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years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since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4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spacing w:before="6"/>
        <w:rPr>
          <w:sz w:val="22"/>
        </w:rPr>
      </w:pPr>
    </w:p>
    <w:p w:rsidR="00CE62C5" w:rsidRDefault="00280DE0">
      <w:pPr>
        <w:pStyle w:val="BodyText"/>
        <w:spacing w:line="225" w:lineRule="auto"/>
        <w:ind w:left="686" w:right="57"/>
      </w:pPr>
      <w:r>
        <w:rPr>
          <w:color w:val="DA1A32"/>
          <w:spacing w:val="-4"/>
          <w:w w:val="85"/>
        </w:rPr>
        <w:t>Table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42: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Respondents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undergoing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pelvic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examination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(for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screening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of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>vaginal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w w:val="85"/>
        </w:rPr>
        <w:t>and</w:t>
      </w:r>
      <w:r>
        <w:rPr>
          <w:color w:val="DA1A32"/>
          <w:spacing w:val="-21"/>
          <w:w w:val="85"/>
        </w:rPr>
        <w:t xml:space="preserve"> </w:t>
      </w:r>
      <w:r>
        <w:rPr>
          <w:color w:val="DA1A32"/>
          <w:w w:val="85"/>
        </w:rPr>
        <w:t xml:space="preserve">uterine </w:t>
      </w:r>
      <w:r>
        <w:rPr>
          <w:color w:val="DA1A32"/>
          <w:w w:val="95"/>
        </w:rPr>
        <w:t>pathologies)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and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time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since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last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pelvic</w:t>
      </w:r>
      <w:r>
        <w:rPr>
          <w:color w:val="DA1A32"/>
          <w:spacing w:val="-20"/>
          <w:w w:val="95"/>
        </w:rPr>
        <w:t xml:space="preserve"> </w:t>
      </w:r>
      <w:r>
        <w:rPr>
          <w:color w:val="DA1A32"/>
          <w:w w:val="95"/>
        </w:rPr>
        <w:t>examination</w:t>
      </w:r>
    </w:p>
    <w:p w:rsidR="00CE62C5" w:rsidRDefault="00CE62C5">
      <w:pPr>
        <w:pStyle w:val="BodyText"/>
        <w:spacing w:before="10" w:after="1"/>
        <w:rPr>
          <w:sz w:val="17"/>
        </w:r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439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568"/>
                <w:tab w:val="left" w:pos="7775"/>
              </w:tabs>
              <w:spacing w:before="72"/>
              <w:ind w:left="5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08"/>
        </w:trPr>
        <w:tc>
          <w:tcPr>
            <w:tcW w:w="4731" w:type="dxa"/>
            <w:vMerge w:val="restart"/>
          </w:tcPr>
          <w:p w:rsidR="00CE62C5" w:rsidRDefault="00280DE0">
            <w:pPr>
              <w:pStyle w:val="TableParagraph"/>
              <w:spacing w:before="130" w:line="261" w:lineRule="auto"/>
              <w:ind w:left="113" w:right="39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Distribution of Respondents by Time since last </w:t>
            </w:r>
            <w:r>
              <w:rPr>
                <w:color w:val="58595B"/>
                <w:sz w:val="24"/>
              </w:rPr>
              <w:t>pelvic examination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680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148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533</w:t>
            </w:r>
          </w:p>
        </w:tc>
      </w:tr>
      <w:tr w:rsidR="00CE62C5">
        <w:trPr>
          <w:trHeight w:val="40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Below 2 Years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348</w:t>
            </w:r>
          </w:p>
        </w:tc>
      </w:tr>
      <w:tr w:rsidR="00CE62C5">
        <w:trPr>
          <w:trHeight w:val="408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5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65.7%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67.1%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65.4%</w:t>
            </w:r>
          </w:p>
        </w:tc>
      </w:tr>
      <w:tr w:rsidR="00CE62C5">
        <w:trPr>
          <w:trHeight w:val="408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2 to 5 Years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211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169</w:t>
            </w:r>
          </w:p>
        </w:tc>
      </w:tr>
      <w:tr w:rsidR="00CE62C5">
        <w:trPr>
          <w:trHeight w:val="408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31.1%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73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31.7%</w:t>
            </w:r>
          </w:p>
        </w:tc>
      </w:tr>
      <w:tr w:rsidR="00CE62C5">
        <w:trPr>
          <w:trHeight w:val="408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More than 5 years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</w:tr>
      <w:tr w:rsidR="00CE62C5">
        <w:trPr>
          <w:trHeight w:val="408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4.0%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356" w:right="3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29"/>
          <w:footerReference w:type="default" r:id="rId130"/>
          <w:pgSz w:w="11910" w:h="16840"/>
          <w:pgMar w:top="1020" w:right="1020" w:bottom="920" w:left="1020" w:header="0" w:footer="721" w:gutter="0"/>
          <w:pgNumType w:start="85"/>
          <w:cols w:space="720"/>
        </w:sectPr>
      </w:pPr>
    </w:p>
    <w:p w:rsidR="00CE62C5" w:rsidRDefault="00280DE0">
      <w:pPr>
        <w:pStyle w:val="BodyText"/>
        <w:spacing w:before="58" w:after="32"/>
        <w:ind w:left="113"/>
        <w:jc w:val="both"/>
      </w:pPr>
      <w:r>
        <w:rPr>
          <w:color w:val="DA1A32"/>
          <w:w w:val="95"/>
        </w:rPr>
        <w:t>Table 43: Respondents who ever had a screening test* for cervical cancer aged (18-69)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731"/>
        <w:gridCol w:w="1445"/>
        <w:gridCol w:w="1445"/>
        <w:gridCol w:w="1445"/>
      </w:tblGrid>
      <w:tr w:rsidR="00CE62C5">
        <w:trPr>
          <w:trHeight w:val="1190"/>
        </w:trPr>
        <w:tc>
          <w:tcPr>
            <w:tcW w:w="9066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736"/>
                <w:tab w:val="left" w:pos="6571"/>
                <w:tab w:val="left" w:pos="7778"/>
                <w:tab w:val="left" w:pos="9068"/>
              </w:tabs>
              <w:spacing w:before="212" w:line="172" w:lineRule="auto"/>
              <w:ind w:left="423" w:right="-15" w:firstLine="470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 xml:space="preserve">Non-Emirati </w:t>
            </w:r>
            <w:r>
              <w:rPr>
                <w:rFonts w:ascii="Calibri"/>
                <w:color w:val="FFFFFF"/>
                <w:w w:val="95"/>
                <w:sz w:val="24"/>
              </w:rPr>
              <w:t>Percentage</w:t>
            </w:r>
            <w:r>
              <w:rPr>
                <w:rFonts w:ascii="Calibri"/>
                <w:color w:val="FFFFFF"/>
                <w:spacing w:val="-18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of</w:t>
            </w:r>
            <w:r>
              <w:rPr>
                <w:rFonts w:ascii="Calibri"/>
                <w:color w:val="FFFFFF"/>
                <w:spacing w:val="-1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respondents</w:t>
            </w:r>
            <w:r>
              <w:rPr>
                <w:rFonts w:ascii="Calibri"/>
                <w:color w:val="FFFFFF"/>
                <w:spacing w:val="-1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who</w:t>
            </w:r>
            <w:r>
              <w:rPr>
                <w:rFonts w:ascii="Calibri"/>
                <w:color w:val="FFFFFF"/>
                <w:spacing w:val="-1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ever</w:t>
            </w:r>
            <w:r>
              <w:rPr>
                <w:rFonts w:ascii="Calibri"/>
                <w:color w:val="FFFFFF"/>
                <w:spacing w:val="-1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had</w:t>
            </w:r>
            <w:r>
              <w:rPr>
                <w:rFonts w:ascii="Calibri"/>
                <w:color w:val="FFFFFF"/>
                <w:spacing w:val="-17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a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w w:val="93"/>
                <w:sz w:val="24"/>
                <w:u w:val="single" w:color="58595B"/>
              </w:rPr>
              <w:t xml:space="preserve"> </w:t>
            </w:r>
            <w:r>
              <w:rPr>
                <w:rFonts w:ascii="Calibri"/>
                <w:color w:val="FFFFFF"/>
                <w:sz w:val="24"/>
                <w:u w:val="single" w:color="58595B"/>
              </w:rPr>
              <w:tab/>
            </w:r>
            <w:r>
              <w:rPr>
                <w:rFonts w:ascii="Calibri"/>
                <w:color w:val="FFFFFF"/>
                <w:sz w:val="24"/>
                <w:u w:val="single" w:color="58595B"/>
              </w:rPr>
              <w:tab/>
            </w:r>
            <w:r>
              <w:rPr>
                <w:rFonts w:ascii="Calibri"/>
                <w:color w:val="FFFFFF"/>
                <w:sz w:val="24"/>
                <w:u w:val="single" w:color="58595B"/>
              </w:rPr>
              <w:tab/>
            </w:r>
          </w:p>
          <w:p w:rsidR="00CE62C5" w:rsidRDefault="00280DE0">
            <w:pPr>
              <w:pStyle w:val="TableParagraph"/>
              <w:tabs>
                <w:tab w:val="left" w:pos="5131"/>
                <w:tab w:val="left" w:pos="6633"/>
                <w:tab w:val="left" w:pos="8078"/>
              </w:tabs>
              <w:spacing w:line="160" w:lineRule="auto"/>
              <w:ind w:left="8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screening</w:t>
            </w:r>
            <w:r>
              <w:rPr>
                <w:rFonts w:ascii="Calibri"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test*</w:t>
            </w:r>
            <w:r>
              <w:rPr>
                <w:rFonts w:ascii="Calibri"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for</w:t>
            </w:r>
            <w:r>
              <w:rPr>
                <w:rFonts w:ascii="Calibri"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cervical</w:t>
            </w:r>
            <w:r>
              <w:rPr>
                <w:rFonts w:ascii="Calibri"/>
                <w:color w:val="FFFFFF"/>
                <w:spacing w:val="-3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cancer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-17"/>
                <w:sz w:val="24"/>
              </w:rPr>
              <w:t>12.60%</w:t>
            </w:r>
            <w:r>
              <w:rPr>
                <w:rFonts w:ascii="Calibri"/>
                <w:color w:val="FFFFFF"/>
                <w:position w:val="-17"/>
                <w:sz w:val="24"/>
              </w:rPr>
              <w:tab/>
              <w:t>27.3%</w:t>
            </w:r>
            <w:r>
              <w:rPr>
                <w:rFonts w:ascii="Calibri"/>
                <w:color w:val="FFFFFF"/>
                <w:position w:val="-17"/>
                <w:sz w:val="24"/>
              </w:rPr>
              <w:tab/>
            </w:r>
            <w:r>
              <w:rPr>
                <w:rFonts w:ascii="Calibri"/>
                <w:color w:val="FFFFFF"/>
                <w:position w:val="-17"/>
                <w:sz w:val="24"/>
              </w:rPr>
              <w:t>10.6%</w:t>
            </w:r>
          </w:p>
        </w:tc>
      </w:tr>
      <w:tr w:rsidR="00CE62C5">
        <w:trPr>
          <w:trHeight w:val="411"/>
        </w:trPr>
        <w:tc>
          <w:tcPr>
            <w:tcW w:w="9066" w:type="dxa"/>
            <w:gridSpan w:val="4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Distribution by age groups</w:t>
            </w:r>
          </w:p>
        </w:tc>
      </w:tr>
      <w:tr w:rsidR="00CE62C5">
        <w:trPr>
          <w:trHeight w:val="50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 To 27 Years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</w:tr>
      <w:tr w:rsidR="00CE62C5">
        <w:trPr>
          <w:trHeight w:val="50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8.0%</w:t>
            </w:r>
          </w:p>
        </w:tc>
      </w:tr>
      <w:tr w:rsidR="00CE62C5">
        <w:trPr>
          <w:trHeight w:val="505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 To 36 Years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155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right="55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118</w:t>
            </w:r>
          </w:p>
        </w:tc>
      </w:tr>
      <w:tr w:rsidR="00CE62C5">
        <w:trPr>
          <w:trHeight w:val="505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34.2%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27.6%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9.3%</w:t>
            </w:r>
          </w:p>
        </w:tc>
      </w:tr>
      <w:tr w:rsidR="00CE62C5">
        <w:trPr>
          <w:trHeight w:val="50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 To 46 Years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122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</w:tr>
      <w:tr w:rsidR="00CE62C5">
        <w:trPr>
          <w:trHeight w:val="50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34.6%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right="51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9.4%</w:t>
            </w:r>
          </w:p>
        </w:tc>
      </w:tr>
      <w:tr w:rsidR="00CE62C5">
        <w:trPr>
          <w:trHeight w:val="505"/>
        </w:trPr>
        <w:tc>
          <w:tcPr>
            <w:tcW w:w="4731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 To 60 Years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106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6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</w:tr>
      <w:tr w:rsidR="00CE62C5">
        <w:trPr>
          <w:trHeight w:val="505"/>
        </w:trPr>
        <w:tc>
          <w:tcPr>
            <w:tcW w:w="4731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46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23.4%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26.9%</w:t>
            </w:r>
          </w:p>
        </w:tc>
        <w:tc>
          <w:tcPr>
            <w:tcW w:w="1445" w:type="dxa"/>
            <w:shd w:val="clear" w:color="auto" w:fill="F1EAE0"/>
          </w:tcPr>
          <w:p w:rsidR="00CE62C5" w:rsidRDefault="00280DE0">
            <w:pPr>
              <w:pStyle w:val="TableParagraph"/>
              <w:spacing w:before="121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19.6%</w:t>
            </w:r>
          </w:p>
        </w:tc>
      </w:tr>
      <w:tr w:rsidR="00CE62C5">
        <w:trPr>
          <w:trHeight w:val="505"/>
        </w:trPr>
        <w:tc>
          <w:tcPr>
            <w:tcW w:w="4731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60 and Above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5" w:right="3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</w:tr>
      <w:tr w:rsidR="00CE62C5">
        <w:trPr>
          <w:trHeight w:val="505"/>
        </w:trPr>
        <w:tc>
          <w:tcPr>
            <w:tcW w:w="4731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52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3.5%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left="356" w:right="3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15.9%</w:t>
            </w:r>
          </w:p>
        </w:tc>
        <w:tc>
          <w:tcPr>
            <w:tcW w:w="1445" w:type="dxa"/>
          </w:tcPr>
          <w:p w:rsidR="00CE62C5" w:rsidRDefault="00280DE0">
            <w:pPr>
              <w:pStyle w:val="TableParagraph"/>
              <w:spacing w:before="121"/>
              <w:ind w:right="45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16.9%</w:t>
            </w:r>
          </w:p>
        </w:tc>
      </w:tr>
    </w:tbl>
    <w:p w:rsidR="00CE62C5" w:rsidRDefault="00280DE0">
      <w:pPr>
        <w:pStyle w:val="BodyText"/>
        <w:spacing w:before="215" w:line="218" w:lineRule="auto"/>
        <w:ind w:left="114" w:right="677"/>
        <w:jc w:val="both"/>
      </w:pPr>
      <w:r>
        <w:rPr>
          <w:color w:val="414042"/>
          <w:w w:val="90"/>
        </w:rPr>
        <w:t>Out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3599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18-69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years,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2613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said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undergone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such </w:t>
      </w:r>
      <w:r>
        <w:rPr>
          <w:color w:val="414042"/>
          <w:w w:val="85"/>
        </w:rPr>
        <w:t>screening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tests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whereas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255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refused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answer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question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while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278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said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 xml:space="preserve">they </w:t>
      </w:r>
      <w:r>
        <w:rPr>
          <w:color w:val="414042"/>
          <w:w w:val="90"/>
        </w:rPr>
        <w:t>did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86"/>
        </w:rPr>
        <w:t>k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11"/>
        </w:rPr>
        <w:t xml:space="preserve"> </w:t>
      </w:r>
      <w:r>
        <w:rPr>
          <w:color w:val="414042"/>
          <w:w w:val="88"/>
        </w:rPr>
        <w:t>if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un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6"/>
        </w:rPr>
        <w:t>ning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96" w:line="218" w:lineRule="auto"/>
        <w:ind w:left="114" w:right="679"/>
        <w:jc w:val="both"/>
      </w:pPr>
      <w:r>
        <w:rPr>
          <w:color w:val="414042"/>
          <w:w w:val="90"/>
        </w:rPr>
        <w:t>Only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453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responded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yes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undergone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screening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cervical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cancer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 methods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-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Visual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Inspection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Acetic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Acid/vinegar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(VIA),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Pap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smear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Human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Papillomavirus (</w:t>
      </w:r>
      <w:r>
        <w:rPr>
          <w:color w:val="414042"/>
          <w:spacing w:val="1"/>
          <w:w w:val="90"/>
        </w:rPr>
        <w:t>H</w:t>
      </w:r>
      <w:r>
        <w:rPr>
          <w:color w:val="414042"/>
          <w:w w:val="78"/>
        </w:rPr>
        <w:t>P</w:t>
      </w:r>
      <w:r>
        <w:rPr>
          <w:color w:val="414042"/>
          <w:spacing w:val="-3"/>
          <w:w w:val="78"/>
        </w:rPr>
        <w:t>V</w:t>
      </w:r>
      <w:r>
        <w:rPr>
          <w:color w:val="414042"/>
          <w:w w:val="92"/>
        </w:rPr>
        <w:t>)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  <w:spacing w:val="4"/>
        </w:rPr>
        <w:t xml:space="preserve"> </w:t>
      </w:r>
      <w:r>
        <w:rPr>
          <w:color w:val="414042"/>
          <w:w w:val="81"/>
        </w:rPr>
        <w:t>Th</w:t>
      </w:r>
      <w:r>
        <w:rPr>
          <w:color w:val="414042"/>
          <w:spacing w:val="-2"/>
          <w:w w:val="81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2"/>
        </w:rPr>
        <w:t xml:space="preserve"> </w:t>
      </w:r>
      <w:r>
        <w:rPr>
          <w:color w:val="414042"/>
          <w:w w:val="79"/>
        </w:rPr>
        <w:t>18</w:t>
      </w:r>
      <w:r>
        <w:rPr>
          <w:color w:val="414042"/>
          <w:spacing w:val="2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w w:val="90"/>
        </w:rPr>
        <w:t>p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97" w:line="218" w:lineRule="auto"/>
        <w:ind w:left="114" w:right="677"/>
        <w:jc w:val="both"/>
      </w:pPr>
      <w:r>
        <w:rPr>
          <w:color w:val="414042"/>
          <w:w w:val="85"/>
        </w:rPr>
        <w:t>Out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453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18-69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years,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210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30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49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group.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When </w:t>
      </w:r>
      <w:r>
        <w:rPr>
          <w:color w:val="414042"/>
          <w:w w:val="90"/>
        </w:rPr>
        <w:t>we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narrow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down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group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undergoing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screening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test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cervical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cancer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between </w:t>
      </w:r>
      <w:r>
        <w:rPr>
          <w:color w:val="414042"/>
          <w:w w:val="95"/>
        </w:rPr>
        <w:t>30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49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years,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we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see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following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distribution</w:t>
      </w:r>
    </w:p>
    <w:p w:rsidR="00CE62C5" w:rsidRDefault="00280DE0">
      <w:pPr>
        <w:pStyle w:val="BodyText"/>
        <w:spacing w:before="177" w:after="31"/>
        <w:ind w:left="114"/>
        <w:jc w:val="both"/>
      </w:pPr>
      <w:r>
        <w:rPr>
          <w:color w:val="DA1A32"/>
          <w:w w:val="95"/>
        </w:rPr>
        <w:t>Table 44: Respondents who ever had a screening test* for cervical cancer aged (30-49)</w:t>
      </w: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2268"/>
        <w:gridCol w:w="2268"/>
      </w:tblGrid>
      <w:tr w:rsidR="00CE62C5">
        <w:trPr>
          <w:trHeight w:val="564"/>
        </w:trPr>
        <w:tc>
          <w:tcPr>
            <w:tcW w:w="4533" w:type="dxa"/>
            <w:tcBorders>
              <w:top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1" w:line="163" w:lineRule="auto"/>
              <w:ind w:left="2" w:right="15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  <w:r>
              <w:rPr>
                <w:rFonts w:ascii="Calibri"/>
                <w:color w:val="FFFFFF"/>
                <w:spacing w:val="-38"/>
                <w:sz w:val="24"/>
              </w:rPr>
              <w:t xml:space="preserve"> </w:t>
            </w:r>
            <w:r>
              <w:rPr>
                <w:rFonts w:ascii="Calibri"/>
                <w:color w:val="FFFFFF"/>
                <w:spacing w:val="-3"/>
                <w:sz w:val="24"/>
              </w:rPr>
              <w:t>Women</w:t>
            </w:r>
            <w:r>
              <w:rPr>
                <w:rFonts w:ascii="Calibri"/>
                <w:color w:val="FFFFFF"/>
                <w:spacing w:val="-3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aged</w:t>
            </w:r>
            <w:r>
              <w:rPr>
                <w:rFonts w:ascii="Calibri"/>
                <w:color w:val="FFFFFF"/>
                <w:spacing w:val="-3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30-49</w:t>
            </w:r>
            <w:r>
              <w:rPr>
                <w:rFonts w:ascii="Calibri"/>
                <w:color w:val="FFFFFF"/>
                <w:spacing w:val="-38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years</w:t>
            </w:r>
            <w:r>
              <w:rPr>
                <w:rFonts w:ascii="Calibri"/>
                <w:color w:val="FFFFFF"/>
                <w:spacing w:val="-3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who</w:t>
            </w:r>
            <w:r>
              <w:rPr>
                <w:rFonts w:ascii="Calibri"/>
                <w:color w:val="FFFFFF"/>
                <w:spacing w:val="-3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had</w:t>
            </w:r>
            <w:r>
              <w:rPr>
                <w:rFonts w:ascii="Calibri"/>
                <w:color w:val="FFFFFF"/>
                <w:spacing w:val="-38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under- gone</w:t>
            </w:r>
            <w:r>
              <w:rPr>
                <w:rFonts w:ascii="Calibri"/>
                <w:color w:val="FFFFFF"/>
                <w:spacing w:val="-1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any</w:t>
            </w:r>
            <w:r>
              <w:rPr>
                <w:rFonts w:ascii="Calibri"/>
                <w:color w:val="FFFFFF"/>
                <w:spacing w:val="-1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cervical</w:t>
            </w:r>
            <w:r>
              <w:rPr>
                <w:rFonts w:ascii="Calibri"/>
                <w:color w:val="FFFFFF"/>
                <w:spacing w:val="-11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cancer</w:t>
            </w:r>
            <w:r>
              <w:rPr>
                <w:rFonts w:ascii="Calibri"/>
                <w:color w:val="FFFFFF"/>
                <w:spacing w:val="-12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screening</w:t>
            </w:r>
          </w:p>
        </w:tc>
        <w:tc>
          <w:tcPr>
            <w:tcW w:w="2268" w:type="dxa"/>
            <w:tcBorders>
              <w:top w:val="nil"/>
              <w:left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765" w:right="76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2268" w:type="dxa"/>
            <w:tcBorders>
              <w:top w:val="nil"/>
              <w:lef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26" w:right="520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1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35"/>
              <w:ind w:left="1957" w:right="19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210</w:t>
            </w:r>
          </w:p>
        </w:tc>
        <w:tc>
          <w:tcPr>
            <w:tcW w:w="2268" w:type="dxa"/>
          </w:tcPr>
          <w:p w:rsidR="00CE62C5" w:rsidRDefault="00280DE0">
            <w:pPr>
              <w:pStyle w:val="TableParagraph"/>
              <w:spacing w:before="149"/>
              <w:ind w:left="824" w:right="82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2268" w:type="dxa"/>
          </w:tcPr>
          <w:p w:rsidR="00CE62C5" w:rsidRDefault="00280DE0">
            <w:pPr>
              <w:pStyle w:val="TableParagraph"/>
              <w:spacing w:before="149"/>
              <w:ind w:left="824" w:right="82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178</w:t>
            </w:r>
          </w:p>
        </w:tc>
      </w:tr>
      <w:tr w:rsidR="00CE62C5">
        <w:trPr>
          <w:trHeight w:val="561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35"/>
              <w:ind w:left="1957" w:right="19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  <w:tc>
          <w:tcPr>
            <w:tcW w:w="2268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824" w:right="82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12.6%</w:t>
            </w:r>
          </w:p>
        </w:tc>
        <w:tc>
          <w:tcPr>
            <w:tcW w:w="2268" w:type="dxa"/>
            <w:shd w:val="clear" w:color="auto" w:fill="F1EAE0"/>
          </w:tcPr>
          <w:p w:rsidR="00CE62C5" w:rsidRDefault="00280DE0">
            <w:pPr>
              <w:pStyle w:val="TableParagraph"/>
              <w:spacing w:before="149"/>
              <w:ind w:left="824" w:right="82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16.5%</w:t>
            </w:r>
          </w:p>
        </w:tc>
      </w:tr>
    </w:tbl>
    <w:p w:rsidR="00CE62C5" w:rsidRDefault="00280DE0">
      <w:pPr>
        <w:pStyle w:val="BodyText"/>
        <w:spacing w:before="215" w:line="218" w:lineRule="auto"/>
        <w:ind w:left="114" w:right="677"/>
        <w:jc w:val="both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spacing w:val="3"/>
          <w:w w:val="61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w w:val="85"/>
        </w:rPr>
        <w:t>40+</w:t>
      </w:r>
      <w:r>
        <w:rPr>
          <w:color w:val="414042"/>
          <w:spacing w:val="5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w w:val="88"/>
        </w:rPr>
        <w:t>if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mm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2"/>
          <w:w w:val="78"/>
        </w:rPr>
        <w:t>g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90"/>
        </w:rPr>
        <w:t>h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5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5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5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 xml:space="preserve">o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spacing w:val="-8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8"/>
        </w:rPr>
        <w:t xml:space="preserve"> </w:t>
      </w:r>
      <w:r>
        <w:rPr>
          <w:color w:val="414042"/>
          <w:w w:val="91"/>
        </w:rPr>
        <w:t>O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8"/>
        </w:rPr>
        <w:t xml:space="preserve"> </w:t>
      </w:r>
      <w:r>
        <w:rPr>
          <w:color w:val="414042"/>
          <w:w w:val="73"/>
        </w:rPr>
        <w:t>8.5%</w:t>
      </w:r>
      <w:r>
        <w:rPr>
          <w:color w:val="414042"/>
          <w:spacing w:val="-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8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83"/>
        </w:rPr>
        <w:t>x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8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8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 xml:space="preserve">i </w:t>
      </w:r>
      <w:r>
        <w:rPr>
          <w:color w:val="414042"/>
          <w:w w:val="85"/>
        </w:rPr>
        <w:t>females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deemed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need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breast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examination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(i.e.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over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age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40),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16.7%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reported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>having</w:t>
      </w:r>
      <w:r>
        <w:rPr>
          <w:color w:val="414042"/>
          <w:spacing w:val="-31"/>
          <w:w w:val="85"/>
        </w:rPr>
        <w:t xml:space="preserve"> </w:t>
      </w:r>
      <w:r>
        <w:rPr>
          <w:color w:val="414042"/>
          <w:w w:val="85"/>
        </w:rPr>
        <w:t xml:space="preserve">received </w:t>
      </w:r>
      <w:r>
        <w:rPr>
          <w:color w:val="414042"/>
          <w:w w:val="95"/>
        </w:rPr>
        <w:t>one.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This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figure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is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lower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than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females</w:t>
      </w:r>
    </w:p>
    <w:p w:rsidR="00CE62C5" w:rsidRDefault="00CE62C5">
      <w:pPr>
        <w:spacing w:line="218" w:lineRule="auto"/>
        <w:jc w:val="both"/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p w:rsidR="00CE62C5" w:rsidRDefault="00280DE0">
      <w:pPr>
        <w:pStyle w:val="BodyText"/>
        <w:spacing w:before="78" w:after="4" w:line="218" w:lineRule="auto"/>
        <w:ind w:left="680" w:right="57"/>
      </w:pPr>
      <w:r>
        <w:pict>
          <v:shape id="_x0000_s1079" type="#_x0000_t202" style="position:absolute;left:0;text-align:left;margin-left:546.65pt;margin-top:642.75pt;width:11.15pt;height:140.65pt;z-index:251923456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spacing w:val="-4"/>
          <w:w w:val="85"/>
        </w:rPr>
        <w:t>Table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45: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Respondents</w:t>
      </w:r>
      <w:r>
        <w:rPr>
          <w:color w:val="DA1A32"/>
          <w:spacing w:val="-11"/>
          <w:w w:val="85"/>
        </w:rPr>
        <w:t xml:space="preserve"> </w:t>
      </w:r>
      <w:r>
        <w:rPr>
          <w:color w:val="DA1A32"/>
          <w:w w:val="85"/>
        </w:rPr>
        <w:t>who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responded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to</w:t>
      </w:r>
      <w:r>
        <w:rPr>
          <w:color w:val="DA1A32"/>
          <w:spacing w:val="-11"/>
          <w:w w:val="85"/>
        </w:rPr>
        <w:t xml:space="preserve"> </w:t>
      </w:r>
      <w:r>
        <w:rPr>
          <w:color w:val="DA1A32"/>
          <w:w w:val="85"/>
        </w:rPr>
        <w:t>question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–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“Have</w:t>
      </w:r>
      <w:r>
        <w:rPr>
          <w:color w:val="DA1A32"/>
          <w:spacing w:val="-11"/>
          <w:w w:val="85"/>
        </w:rPr>
        <w:t xml:space="preserve"> </w:t>
      </w:r>
      <w:r>
        <w:rPr>
          <w:color w:val="DA1A32"/>
          <w:w w:val="85"/>
        </w:rPr>
        <w:t>you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done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a</w:t>
      </w:r>
      <w:r>
        <w:rPr>
          <w:color w:val="DA1A32"/>
          <w:spacing w:val="-11"/>
          <w:w w:val="85"/>
        </w:rPr>
        <w:t xml:space="preserve"> </w:t>
      </w:r>
      <w:r>
        <w:rPr>
          <w:color w:val="DA1A32"/>
          <w:w w:val="85"/>
        </w:rPr>
        <w:t>mammography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(an</w:t>
      </w:r>
      <w:r>
        <w:rPr>
          <w:color w:val="DA1A32"/>
          <w:spacing w:val="-12"/>
          <w:w w:val="85"/>
        </w:rPr>
        <w:t xml:space="preserve"> </w:t>
      </w:r>
      <w:r>
        <w:rPr>
          <w:color w:val="DA1A32"/>
          <w:w w:val="85"/>
        </w:rPr>
        <w:t>X-ray</w:t>
      </w:r>
      <w:r>
        <w:rPr>
          <w:color w:val="DA1A32"/>
          <w:spacing w:val="-11"/>
          <w:w w:val="85"/>
        </w:rPr>
        <w:t xml:space="preserve"> </w:t>
      </w:r>
      <w:r>
        <w:rPr>
          <w:color w:val="DA1A32"/>
          <w:w w:val="85"/>
        </w:rPr>
        <w:t xml:space="preserve">of </w:t>
      </w:r>
      <w:r>
        <w:rPr>
          <w:color w:val="DA1A32"/>
          <w:w w:val="95"/>
        </w:rPr>
        <w:t>your</w:t>
      </w:r>
      <w:r>
        <w:rPr>
          <w:color w:val="DA1A32"/>
          <w:spacing w:val="-22"/>
          <w:w w:val="95"/>
        </w:rPr>
        <w:t xml:space="preserve"> </w:t>
      </w:r>
      <w:r>
        <w:rPr>
          <w:color w:val="DA1A32"/>
          <w:w w:val="95"/>
        </w:rPr>
        <w:t>breast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taken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to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detect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breast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cancer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at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an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early</w:t>
      </w:r>
      <w:r>
        <w:rPr>
          <w:color w:val="DA1A32"/>
          <w:spacing w:val="-21"/>
          <w:w w:val="95"/>
        </w:rPr>
        <w:t xml:space="preserve"> </w:t>
      </w:r>
      <w:r>
        <w:rPr>
          <w:color w:val="DA1A32"/>
          <w:w w:val="95"/>
        </w:rPr>
        <w:t>stage)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5440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6"/>
              <w:ind w:right="12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05"/>
                <w:sz w:val="24"/>
              </w:rPr>
              <w:t>TOTAL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6"/>
              <w:ind w:right="573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Emirati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6"/>
              <w:ind w:left="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298"/>
        </w:trPr>
        <w:tc>
          <w:tcPr>
            <w:tcW w:w="4533" w:type="dxa"/>
            <w:vMerge w:val="restart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07" w:line="261" w:lineRule="auto"/>
              <w:ind w:left="113" w:right="32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 xml:space="preserve">This question was answered only by those </w:t>
            </w:r>
            <w:r>
              <w:rPr>
                <w:color w:val="58595B"/>
                <w:w w:val="85"/>
                <w:sz w:val="24"/>
              </w:rPr>
              <w:t>Females</w:t>
            </w:r>
            <w:r>
              <w:rPr>
                <w:color w:val="58595B"/>
                <w:spacing w:val="-40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aged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more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than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40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years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regardless</w:t>
            </w:r>
            <w:r>
              <w:rPr>
                <w:color w:val="58595B"/>
                <w:spacing w:val="-39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of </w:t>
            </w:r>
            <w:r>
              <w:rPr>
                <w:color w:val="58595B"/>
                <w:w w:val="95"/>
                <w:sz w:val="24"/>
              </w:rPr>
              <w:t>their marital</w:t>
            </w:r>
            <w:r>
              <w:rPr>
                <w:color w:val="58595B"/>
                <w:spacing w:val="-33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status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 w:line="228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3,993*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 w:line="228" w:lineRule="exact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544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 w:line="22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3,450</w:t>
            </w:r>
          </w:p>
        </w:tc>
      </w:tr>
      <w:tr w:rsidR="00CE62C5">
        <w:trPr>
          <w:trHeight w:val="73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right="59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4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 w:line="247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338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8" w:line="247" w:lineRule="exact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8" w:line="247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248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8" w:line="247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8" w:line="247" w:lineRule="exact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8" w:line="247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7.2%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3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2,951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2,578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68.6%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7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74.7%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3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Refused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 w:line="248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318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283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7" w:line="248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8.2%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3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Don’t Know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8.4%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7" w:line="248" w:lineRule="exact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9.9%</w:t>
            </w:r>
          </w:p>
        </w:tc>
      </w:tr>
    </w:tbl>
    <w:p w:rsidR="00CE62C5" w:rsidRDefault="00280DE0">
      <w:pPr>
        <w:pStyle w:val="BodyText"/>
        <w:spacing w:line="218" w:lineRule="auto"/>
        <w:ind w:left="681" w:right="110"/>
        <w:jc w:val="both"/>
      </w:pPr>
      <w:r>
        <w:rPr>
          <w:color w:val="414042"/>
          <w:w w:val="90"/>
        </w:rPr>
        <w:t>*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Please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note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difference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between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numbers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married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18-69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years </w:t>
      </w:r>
      <w:r>
        <w:rPr>
          <w:color w:val="414042"/>
          <w:w w:val="85"/>
        </w:rPr>
        <w:t>was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3599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answered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question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pelvic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examination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cervical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cancer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screening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whereas the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question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mammography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answered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3993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aged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above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40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regardless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their </w:t>
      </w:r>
      <w:r>
        <w:rPr>
          <w:color w:val="414042"/>
          <w:w w:val="95"/>
        </w:rPr>
        <w:t>marital</w:t>
      </w:r>
      <w:r>
        <w:rPr>
          <w:color w:val="414042"/>
          <w:spacing w:val="-3"/>
          <w:w w:val="95"/>
        </w:rPr>
        <w:t xml:space="preserve"> </w:t>
      </w:r>
      <w:r>
        <w:rPr>
          <w:color w:val="414042"/>
          <w:w w:val="95"/>
        </w:rPr>
        <w:t>status</w:t>
      </w:r>
    </w:p>
    <w:p w:rsidR="00CE62C5" w:rsidRDefault="00280DE0">
      <w:pPr>
        <w:pStyle w:val="BodyText"/>
        <w:spacing w:before="95" w:after="30"/>
        <w:ind w:left="681"/>
        <w:jc w:val="both"/>
      </w:pPr>
      <w:r>
        <w:rPr>
          <w:color w:val="DA1A32"/>
          <w:w w:val="95"/>
        </w:rPr>
        <w:t>Table 46: Age distribution of women who had underwent mammograph</w:t>
      </w:r>
      <w:r>
        <w:rPr>
          <w:color w:val="DA1A32"/>
          <w:w w:val="95"/>
        </w:rPr>
        <w:t>y</w:t>
      </w:r>
    </w:p>
    <w:tbl>
      <w:tblPr>
        <w:tblW w:w="0" w:type="auto"/>
        <w:tblInd w:w="685" w:type="dxa"/>
        <w:tblBorders>
          <w:top w:val="single" w:sz="2" w:space="0" w:color="F1EAE0"/>
          <w:left w:val="single" w:sz="2" w:space="0" w:color="F1EAE0"/>
          <w:bottom w:val="single" w:sz="2" w:space="0" w:color="F1EAE0"/>
          <w:right w:val="single" w:sz="2" w:space="0" w:color="F1EAE0"/>
          <w:insideH w:val="single" w:sz="2" w:space="0" w:color="F1EAE0"/>
          <w:insideV w:val="single" w:sz="2" w:space="0" w:color="F1EAE0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134"/>
        <w:gridCol w:w="794"/>
        <w:gridCol w:w="794"/>
        <w:gridCol w:w="794"/>
        <w:gridCol w:w="794"/>
        <w:gridCol w:w="794"/>
        <w:gridCol w:w="794"/>
        <w:gridCol w:w="794"/>
        <w:gridCol w:w="794"/>
        <w:gridCol w:w="794"/>
        <w:gridCol w:w="794"/>
      </w:tblGrid>
      <w:tr w:rsidR="00CE62C5">
        <w:trPr>
          <w:trHeight w:val="561"/>
        </w:trPr>
        <w:tc>
          <w:tcPr>
            <w:tcW w:w="1134" w:type="dxa"/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3970" w:type="dxa"/>
            <w:gridSpan w:val="5"/>
            <w:shd w:val="clear" w:color="auto" w:fill="BB975C"/>
          </w:tcPr>
          <w:p w:rsidR="00CE62C5" w:rsidRDefault="00280DE0">
            <w:pPr>
              <w:pStyle w:val="TableParagraph"/>
              <w:spacing w:before="132"/>
              <w:ind w:left="1372" w:right="137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3970" w:type="dxa"/>
            <w:gridSpan w:val="5"/>
            <w:shd w:val="clear" w:color="auto" w:fill="BB975C"/>
          </w:tcPr>
          <w:p w:rsidR="00CE62C5" w:rsidRDefault="00280DE0">
            <w:pPr>
              <w:pStyle w:val="TableParagraph"/>
              <w:spacing w:before="132"/>
              <w:ind w:left="1372" w:right="137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1"/>
        </w:trPr>
        <w:tc>
          <w:tcPr>
            <w:tcW w:w="113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6"/>
              <w:ind w:left="87" w:right="82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794" w:type="dxa"/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4" w:right="50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18 To 27</w:t>
            </w:r>
          </w:p>
          <w:p w:rsidR="00CE62C5" w:rsidRDefault="00280DE0">
            <w:pPr>
              <w:pStyle w:val="TableParagraph"/>
              <w:spacing w:before="93"/>
              <w:ind w:left="54" w:right="51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4" w:right="51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28 To 36</w:t>
            </w:r>
          </w:p>
          <w:p w:rsidR="00CE62C5" w:rsidRDefault="00280DE0">
            <w:pPr>
              <w:pStyle w:val="TableParagraph"/>
              <w:spacing w:before="93"/>
              <w:ind w:left="54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4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37 To 46</w:t>
            </w:r>
          </w:p>
          <w:p w:rsidR="00CE62C5" w:rsidRDefault="00280DE0">
            <w:pPr>
              <w:pStyle w:val="TableParagraph"/>
              <w:spacing w:before="93"/>
              <w:ind w:left="54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4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47 To 60</w:t>
            </w:r>
          </w:p>
          <w:p w:rsidR="00CE62C5" w:rsidRDefault="00280DE0">
            <w:pPr>
              <w:pStyle w:val="TableParagraph"/>
              <w:spacing w:before="93"/>
              <w:ind w:left="53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169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60</w:t>
            </w:r>
            <w:r>
              <w:rPr>
                <w:color w:val="FFFFFF"/>
                <w:spacing w:val="-19"/>
                <w:w w:val="85"/>
                <w:sz w:val="18"/>
              </w:rPr>
              <w:t xml:space="preserve"> </w:t>
            </w:r>
            <w:r>
              <w:rPr>
                <w:color w:val="FFFFFF"/>
                <w:w w:val="85"/>
                <w:sz w:val="18"/>
              </w:rPr>
              <w:t>and</w:t>
            </w:r>
          </w:p>
          <w:p w:rsidR="00CE62C5" w:rsidRDefault="00280DE0">
            <w:pPr>
              <w:pStyle w:val="TableParagraph"/>
              <w:spacing w:before="93"/>
              <w:ind w:left="174"/>
              <w:jc w:val="left"/>
              <w:rPr>
                <w:sz w:val="18"/>
              </w:rPr>
            </w:pPr>
            <w:r>
              <w:rPr>
                <w:color w:val="FFFFFF"/>
                <w:w w:val="95"/>
                <w:sz w:val="18"/>
              </w:rPr>
              <w:t>Above</w:t>
            </w:r>
          </w:p>
        </w:tc>
        <w:tc>
          <w:tcPr>
            <w:tcW w:w="79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2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18 To 27</w:t>
            </w:r>
          </w:p>
          <w:p w:rsidR="00CE62C5" w:rsidRDefault="00280DE0">
            <w:pPr>
              <w:pStyle w:val="TableParagraph"/>
              <w:spacing w:before="93"/>
              <w:ind w:left="52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2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28 To 36</w:t>
            </w:r>
          </w:p>
          <w:p w:rsidR="00CE62C5" w:rsidRDefault="00280DE0">
            <w:pPr>
              <w:pStyle w:val="TableParagraph"/>
              <w:spacing w:before="93"/>
              <w:ind w:left="52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2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37 To 46</w:t>
            </w:r>
          </w:p>
          <w:p w:rsidR="00CE62C5" w:rsidRDefault="00280DE0">
            <w:pPr>
              <w:pStyle w:val="TableParagraph"/>
              <w:spacing w:before="93"/>
              <w:ind w:left="51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51" w:right="52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47 To 60</w:t>
            </w:r>
          </w:p>
          <w:p w:rsidR="00CE62C5" w:rsidRDefault="00280DE0">
            <w:pPr>
              <w:pStyle w:val="TableParagraph"/>
              <w:spacing w:before="93"/>
              <w:ind w:left="52" w:right="52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794" w:type="dxa"/>
            <w:tcBorders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left="168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60</w:t>
            </w:r>
            <w:r>
              <w:rPr>
                <w:color w:val="FFFFFF"/>
                <w:spacing w:val="-19"/>
                <w:w w:val="85"/>
                <w:sz w:val="18"/>
              </w:rPr>
              <w:t xml:space="preserve"> </w:t>
            </w:r>
            <w:r>
              <w:rPr>
                <w:color w:val="FFFFFF"/>
                <w:w w:val="85"/>
                <w:sz w:val="18"/>
              </w:rPr>
              <w:t>and</w:t>
            </w:r>
          </w:p>
          <w:p w:rsidR="00CE62C5" w:rsidRDefault="00280DE0">
            <w:pPr>
              <w:pStyle w:val="TableParagraph"/>
              <w:spacing w:before="93"/>
              <w:ind w:left="172"/>
              <w:jc w:val="left"/>
              <w:rPr>
                <w:sz w:val="18"/>
              </w:rPr>
            </w:pPr>
            <w:r>
              <w:rPr>
                <w:color w:val="FFFFFF"/>
                <w:w w:val="95"/>
                <w:sz w:val="18"/>
              </w:rPr>
              <w:t>Above</w:t>
            </w:r>
          </w:p>
        </w:tc>
      </w:tr>
      <w:tr w:rsidR="00CE62C5">
        <w:trPr>
          <w:trHeight w:val="391"/>
        </w:trPr>
        <w:tc>
          <w:tcPr>
            <w:tcW w:w="113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6" w:right="8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338</w:t>
            </w:r>
          </w:p>
        </w:tc>
        <w:tc>
          <w:tcPr>
            <w:tcW w:w="79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79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79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4" w:right="5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79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</w:t>
            </w:r>
          </w:p>
        </w:tc>
        <w:tc>
          <w:tcPr>
            <w:tcW w:w="79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79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79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3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79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</w:t>
            </w:r>
          </w:p>
        </w:tc>
        <w:tc>
          <w:tcPr>
            <w:tcW w:w="794" w:type="dxa"/>
            <w:tcBorders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2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104</w:t>
            </w:r>
          </w:p>
        </w:tc>
        <w:tc>
          <w:tcPr>
            <w:tcW w:w="79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</w:tr>
      <w:tr w:rsidR="00CE62C5">
        <w:trPr>
          <w:trHeight w:val="391"/>
        </w:trPr>
        <w:tc>
          <w:tcPr>
            <w:tcW w:w="113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7" w:right="8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8.5%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4.9%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27.0%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40.5%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35.0%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3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3.1%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3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8.4%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2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23.6%</w:t>
            </w:r>
          </w:p>
        </w:tc>
        <w:tc>
          <w:tcPr>
            <w:tcW w:w="79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24.5%</w:t>
            </w:r>
          </w:p>
        </w:tc>
      </w:tr>
    </w:tbl>
    <w:p w:rsidR="00CE62C5" w:rsidRDefault="00CE62C5">
      <w:pPr>
        <w:pStyle w:val="BodyText"/>
        <w:spacing w:before="3"/>
        <w:rPr>
          <w:sz w:val="35"/>
        </w:rPr>
      </w:pPr>
    </w:p>
    <w:p w:rsidR="00CE62C5" w:rsidRDefault="00280DE0">
      <w:pPr>
        <w:pStyle w:val="ListParagraph"/>
        <w:numPr>
          <w:ilvl w:val="1"/>
          <w:numId w:val="4"/>
        </w:numPr>
        <w:tabs>
          <w:tab w:val="left" w:pos="1401"/>
          <w:tab w:val="left" w:pos="1402"/>
        </w:tabs>
        <w:spacing w:before="1"/>
        <w:ind w:left="1401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Health</w:t>
      </w:r>
      <w:r>
        <w:rPr>
          <w:rFonts w:ascii="Calibri"/>
          <w:b/>
          <w:color w:val="AD833B"/>
          <w:spacing w:val="-1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Services</w:t>
      </w:r>
      <w:r>
        <w:rPr>
          <w:rFonts w:ascii="Calibri"/>
          <w:b/>
          <w:color w:val="AD833B"/>
          <w:spacing w:val="-1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Coverage,</w:t>
      </w:r>
      <w:r>
        <w:rPr>
          <w:rFonts w:ascii="Calibri"/>
          <w:b/>
          <w:color w:val="AD833B"/>
          <w:spacing w:val="-1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Utilization</w:t>
      </w:r>
      <w:r>
        <w:rPr>
          <w:rFonts w:ascii="Calibri"/>
          <w:b/>
          <w:color w:val="AD833B"/>
          <w:spacing w:val="-1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&amp;</w:t>
      </w:r>
      <w:r>
        <w:rPr>
          <w:rFonts w:ascii="Calibri"/>
          <w:b/>
          <w:color w:val="AD833B"/>
          <w:spacing w:val="-1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Satisfaction</w:t>
      </w:r>
    </w:p>
    <w:p w:rsidR="00CE62C5" w:rsidRDefault="00CE62C5">
      <w:pPr>
        <w:pStyle w:val="BodyText"/>
        <w:rPr>
          <w:rFonts w:ascii="Calibri"/>
          <w:b/>
        </w:rPr>
      </w:pPr>
    </w:p>
    <w:p w:rsidR="00CE62C5" w:rsidRDefault="00280DE0">
      <w:pPr>
        <w:pStyle w:val="BodyText"/>
        <w:spacing w:before="1" w:line="218" w:lineRule="auto"/>
        <w:ind w:left="681" w:right="111"/>
        <w:jc w:val="both"/>
      </w:pPr>
      <w:r>
        <w:rPr>
          <w:color w:val="414042"/>
          <w:w w:val="85"/>
        </w:rPr>
        <w:t>This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section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shows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results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on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respondents’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self-assessed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need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services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different time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periods,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according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selected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services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(inpatient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or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outpatient).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It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also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shows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 xml:space="preserve">results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89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5"/>
        <w:rPr>
          <w:sz w:val="21"/>
        </w:rPr>
      </w:pPr>
    </w:p>
    <w:p w:rsidR="00CE62C5" w:rsidRDefault="00280DE0">
      <w:pPr>
        <w:pStyle w:val="BodyText"/>
        <w:spacing w:line="218" w:lineRule="auto"/>
        <w:ind w:left="681" w:right="111"/>
        <w:jc w:val="both"/>
      </w:pPr>
      <w:r>
        <w:rPr>
          <w:color w:val="414042"/>
          <w:w w:val="95"/>
        </w:rPr>
        <w:t>About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w w:val="95"/>
        </w:rPr>
        <w:t>9%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total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respondents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(258)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said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they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did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39"/>
          <w:w w:val="95"/>
        </w:rPr>
        <w:t xml:space="preserve"> </w:t>
      </w:r>
      <w:r>
        <w:rPr>
          <w:color w:val="414042"/>
          <w:spacing w:val="-3"/>
          <w:w w:val="95"/>
        </w:rPr>
        <w:t>get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healthcare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last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time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>when</w:t>
      </w:r>
      <w:r>
        <w:rPr>
          <w:color w:val="414042"/>
          <w:spacing w:val="-38"/>
          <w:w w:val="95"/>
        </w:rPr>
        <w:t xml:space="preserve"> </w:t>
      </w:r>
      <w:r>
        <w:rPr>
          <w:color w:val="414042"/>
          <w:w w:val="95"/>
        </w:rPr>
        <w:t xml:space="preserve">they </w:t>
      </w:r>
      <w:r>
        <w:rPr>
          <w:color w:val="414042"/>
          <w:w w:val="85"/>
        </w:rPr>
        <w:t>needed.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main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reason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these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seek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healthcare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acute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conditions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(21.2%)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 xml:space="preserve">followed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26"/>
        </w:rPr>
        <w:t xml:space="preserve"> </w:t>
      </w:r>
      <w:r>
        <w:rPr>
          <w:color w:val="414042"/>
          <w:w w:val="89"/>
        </w:rPr>
        <w:t>no</w:t>
      </w:r>
      <w:r>
        <w:rPr>
          <w:color w:val="414042"/>
          <w:w w:val="86"/>
        </w:rPr>
        <w:t>n-</w:t>
      </w:r>
      <w:r>
        <w:rPr>
          <w:color w:val="414042"/>
          <w:spacing w:val="-3"/>
          <w:w w:val="86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mmuni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2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di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2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6"/>
        </w:rPr>
        <w:t xml:space="preserve"> 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 xml:space="preserve">, </w:t>
      </w:r>
      <w:r>
        <w:rPr>
          <w:color w:val="414042"/>
          <w:w w:val="73"/>
        </w:rPr>
        <w:t>a</w:t>
      </w:r>
      <w:r>
        <w:rPr>
          <w:color w:val="414042"/>
          <w:spacing w:val="2"/>
          <w:w w:val="89"/>
        </w:rPr>
        <w:t>r</w:t>
      </w:r>
      <w:r>
        <w:rPr>
          <w:color w:val="414042"/>
          <w:spacing w:val="-1"/>
          <w:w w:val="116"/>
        </w:rPr>
        <w:t>t</w:t>
      </w:r>
      <w:r>
        <w:rPr>
          <w:color w:val="414042"/>
          <w:spacing w:val="1"/>
          <w:w w:val="90"/>
        </w:rPr>
        <w:t>h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85"/>
        </w:rPr>
        <w:t>iti</w:t>
      </w:r>
      <w:r>
        <w:rPr>
          <w:color w:val="414042"/>
          <w:spacing w:val="4"/>
          <w:w w:val="85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75" w:after="32"/>
        <w:ind w:left="681"/>
        <w:jc w:val="both"/>
      </w:pPr>
      <w:r>
        <w:rPr>
          <w:color w:val="DA1A32"/>
          <w:w w:val="95"/>
        </w:rPr>
        <w:t>Table 47: Summary of the healthcare coverage and utilization parameters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80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Healthcare</w:t>
            </w:r>
            <w:r>
              <w:rPr>
                <w:rFonts w:ascii="Calibri"/>
                <w:color w:val="FFFFFF"/>
                <w:spacing w:val="-30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Utilization</w:t>
            </w:r>
            <w:r>
              <w:rPr>
                <w:rFonts w:ascii="Calibri"/>
                <w:color w:val="FFFFFF"/>
                <w:spacing w:val="-29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4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The last time you needed health care, did you get health care?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258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11.2%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2647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1158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95.4%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93.2%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88.8%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020" w:right="1020" w:bottom="920" w:left="1020" w:header="0" w:footer="721" w:gutter="0"/>
          <w:cols w:space="720"/>
        </w:sectPr>
      </w:pPr>
    </w:p>
    <w:tbl>
      <w:tblPr>
        <w:tblW w:w="0" w:type="auto"/>
        <w:tblInd w:w="118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What was the main reason you needed care, even if you did not get care?</w:t>
            </w:r>
          </w:p>
        </w:tc>
      </w:tr>
      <w:tr w:rsidR="00CE62C5">
        <w:trPr>
          <w:trHeight w:val="845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23" w:line="261" w:lineRule="auto"/>
              <w:ind w:left="113" w:right="43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4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did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not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3"/>
                <w:w w:val="90"/>
                <w:sz w:val="24"/>
              </w:rPr>
              <w:t>get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healthcare</w:t>
            </w:r>
            <w:r>
              <w:rPr>
                <w:color w:val="58595B"/>
                <w:spacing w:val="-42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the </w:t>
            </w:r>
            <w:r>
              <w:rPr>
                <w:color w:val="58595B"/>
                <w:w w:val="95"/>
                <w:sz w:val="24"/>
              </w:rPr>
              <w:t>last</w:t>
            </w:r>
            <w:r>
              <w:rPr>
                <w:color w:val="58595B"/>
                <w:spacing w:val="-2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time</w:t>
            </w:r>
            <w:r>
              <w:rPr>
                <w:color w:val="58595B"/>
                <w:spacing w:val="-2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they</w:t>
            </w:r>
            <w:r>
              <w:rPr>
                <w:color w:val="58595B"/>
                <w:spacing w:val="-26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needed</w:t>
            </w:r>
            <w:r>
              <w:rPr>
                <w:color w:val="58595B"/>
                <w:spacing w:val="-27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healthcare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258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104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69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 xml:space="preserve">Non-Communicable disease (cardiovascular, 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p</w:t>
            </w:r>
            <w:r>
              <w:rPr>
                <w:color w:val="58595B"/>
                <w:w w:val="89"/>
                <w:sz w:val="24"/>
              </w:rPr>
              <w:t>ir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88"/>
                <w:sz w:val="24"/>
              </w:rPr>
              <w:t>b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w w:val="90"/>
                <w:sz w:val="24"/>
              </w:rPr>
              <w:t>p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w w:val="72"/>
                <w:sz w:val="24"/>
              </w:rPr>
              <w:t>si</w:t>
            </w:r>
            <w:r>
              <w:rPr>
                <w:color w:val="58595B"/>
                <w:w w:val="89"/>
                <w:sz w:val="24"/>
              </w:rPr>
              <w:t>on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0"/>
                <w:sz w:val="24"/>
              </w:rPr>
              <w:t>arthritis)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2" w:line="263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</w:tr>
      <w:tr w:rsidR="00CE62C5">
        <w:trPr>
          <w:trHeight w:val="73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32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32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32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32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19.5%</w:t>
            </w:r>
          </w:p>
        </w:tc>
      </w:tr>
      <w:tr w:rsidR="00CE62C5">
        <w:trPr>
          <w:trHeight w:val="339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3" w:line="261" w:lineRule="auto"/>
              <w:ind w:left="114" w:right="592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0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91"/>
                <w:sz w:val="24"/>
              </w:rPr>
              <w:t>mmuni</w:t>
            </w:r>
            <w:r>
              <w:rPr>
                <w:color w:val="58595B"/>
                <w:spacing w:val="1"/>
                <w:w w:val="82"/>
                <w:sz w:val="24"/>
              </w:rPr>
              <w:t>c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1"/>
                <w:w w:val="88"/>
                <w:sz w:val="24"/>
              </w:rPr>
              <w:t>b</w:t>
            </w:r>
            <w:r>
              <w:rPr>
                <w:color w:val="58595B"/>
                <w:spacing w:val="1"/>
                <w:w w:val="89"/>
                <w:sz w:val="24"/>
              </w:rPr>
              <w:t>l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</w:t>
            </w:r>
            <w:r>
              <w:rPr>
                <w:color w:val="58595B"/>
                <w:spacing w:val="-3"/>
                <w:w w:val="90"/>
                <w:sz w:val="24"/>
              </w:rPr>
              <w:t>i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1"/>
                <w:w w:val="75"/>
                <w:sz w:val="24"/>
              </w:rPr>
              <w:t>e</w:t>
            </w:r>
            <w:r>
              <w:rPr>
                <w:color w:val="58595B"/>
                <w:spacing w:val="1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(i</w:t>
            </w:r>
            <w:r>
              <w:rPr>
                <w:color w:val="58595B"/>
                <w:spacing w:val="-2"/>
                <w:w w:val="90"/>
                <w:sz w:val="24"/>
              </w:rPr>
              <w:t>n</w:t>
            </w:r>
            <w:r>
              <w:rPr>
                <w:color w:val="58595B"/>
                <w:spacing w:val="-2"/>
                <w:w w:val="88"/>
                <w:sz w:val="24"/>
              </w:rPr>
              <w:t>f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io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2"/>
                <w:sz w:val="24"/>
              </w:rPr>
              <w:t>m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77"/>
                <w:sz w:val="24"/>
              </w:rPr>
              <w:t>l</w:t>
            </w:r>
            <w:r>
              <w:rPr>
                <w:color w:val="58595B"/>
                <w:spacing w:val="-2"/>
                <w:w w:val="77"/>
                <w:sz w:val="24"/>
              </w:rPr>
              <w:t>a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-1"/>
                <w:w w:val="89"/>
                <w:sz w:val="24"/>
              </w:rPr>
              <w:t>i</w:t>
            </w:r>
            <w:r>
              <w:rPr>
                <w:color w:val="58595B"/>
                <w:spacing w:val="5"/>
                <w:w w:val="73"/>
                <w:sz w:val="24"/>
              </w:rPr>
              <w:t>a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spacing w:val="-6"/>
                <w:w w:val="116"/>
                <w:sz w:val="24"/>
              </w:rPr>
              <w:t>t</w:t>
            </w:r>
            <w:r>
              <w:rPr>
                <w:color w:val="58595B"/>
                <w:w w:val="88"/>
                <w:sz w:val="24"/>
              </w:rPr>
              <w:t>u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u</w:t>
            </w:r>
            <w:r>
              <w:rPr>
                <w:color w:val="58595B"/>
                <w:spacing w:val="1"/>
                <w:w w:val="89"/>
                <w:sz w:val="24"/>
              </w:rPr>
              <w:t>l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72"/>
                <w:sz w:val="24"/>
              </w:rPr>
              <w:t>s</w:t>
            </w:r>
            <w:r>
              <w:rPr>
                <w:color w:val="58595B"/>
                <w:spacing w:val="-3"/>
                <w:w w:val="72"/>
                <w:sz w:val="24"/>
              </w:rPr>
              <w:t>i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3"/>
                <w:sz w:val="24"/>
              </w:rPr>
              <w:t>I</w:t>
            </w:r>
            <w:r>
              <w:rPr>
                <w:color w:val="58595B"/>
                <w:spacing w:val="-3"/>
                <w:w w:val="83"/>
                <w:sz w:val="24"/>
              </w:rPr>
              <w:t>V</w:t>
            </w:r>
            <w:r>
              <w:rPr>
                <w:color w:val="58595B"/>
                <w:w w:val="92"/>
                <w:sz w:val="24"/>
              </w:rPr>
              <w:t>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50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9.4%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Maternal and perinatal conditions (pregnancy)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11.8%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psychological or mental disorders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39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23" w:line="261" w:lineRule="auto"/>
              <w:ind w:left="116" w:right="13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Acute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conditions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(pain,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diarrhea,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fever,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flu,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head- </w:t>
            </w:r>
            <w:r>
              <w:rPr>
                <w:color w:val="58595B"/>
                <w:w w:val="90"/>
                <w:sz w:val="24"/>
              </w:rPr>
              <w:t>aches, cough,</w:t>
            </w:r>
            <w:r>
              <w:rPr>
                <w:color w:val="58595B"/>
                <w:spacing w:val="-2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other)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4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</w:tr>
      <w:tr w:rsidR="00CE62C5">
        <w:trPr>
          <w:trHeight w:val="50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15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1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1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15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15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</w:tr>
      <w:tr w:rsidR="00CE62C5">
        <w:trPr>
          <w:trHeight w:val="339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3" w:line="261" w:lineRule="auto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Injuries (including occupation/work related </w:t>
            </w:r>
            <w:r>
              <w:rPr>
                <w:color w:val="58595B"/>
                <w:sz w:val="24"/>
              </w:rPr>
              <w:t>condition/injury,)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4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50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15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Surgery or surgical intervention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5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</w:tr>
      <w:tr w:rsidR="00CE62C5">
        <w:trPr>
          <w:trHeight w:val="420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right="28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4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</w:tr>
      <w:tr w:rsidR="00CE62C5">
        <w:trPr>
          <w:trHeight w:val="420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52.9%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40.4%</w:t>
            </w:r>
          </w:p>
        </w:tc>
      </w:tr>
    </w:tbl>
    <w:p w:rsidR="00CE62C5" w:rsidRDefault="00CE62C5">
      <w:pPr>
        <w:pStyle w:val="BodyText"/>
        <w:spacing w:before="4"/>
        <w:rPr>
          <w:sz w:val="15"/>
        </w:rPr>
      </w:pPr>
    </w:p>
    <w:p w:rsidR="00CE62C5" w:rsidRDefault="00280DE0">
      <w:pPr>
        <w:pStyle w:val="ListParagraph"/>
        <w:numPr>
          <w:ilvl w:val="2"/>
          <w:numId w:val="3"/>
        </w:numPr>
        <w:tabs>
          <w:tab w:val="left" w:pos="840"/>
        </w:tabs>
        <w:spacing w:before="84"/>
        <w:ind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Inpatient</w:t>
      </w:r>
    </w:p>
    <w:p w:rsidR="00CE62C5" w:rsidRDefault="00CE62C5">
      <w:pPr>
        <w:pStyle w:val="BodyText"/>
        <w:spacing w:before="7"/>
        <w:rPr>
          <w:rFonts w:ascii="Calibri"/>
          <w:b/>
          <w:sz w:val="31"/>
        </w:rPr>
      </w:pPr>
    </w:p>
    <w:p w:rsidR="00CE62C5" w:rsidRDefault="00280DE0">
      <w:pPr>
        <w:pStyle w:val="BodyText"/>
        <w:spacing w:line="225" w:lineRule="auto"/>
        <w:ind w:left="119" w:right="674"/>
        <w:jc w:val="both"/>
      </w:pPr>
      <w:r>
        <w:rPr>
          <w:color w:val="414042"/>
          <w:spacing w:val="1"/>
          <w:w w:val="91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w w:val="79"/>
        </w:rPr>
        <w:t>2647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32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w w:val="75"/>
        </w:rPr>
        <w:t>e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32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75"/>
        </w:rPr>
        <w:t>ee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32"/>
        </w:rPr>
        <w:t xml:space="preserve"> </w:t>
      </w:r>
      <w:r>
        <w:rPr>
          <w:color w:val="414042"/>
          <w:w w:val="79"/>
        </w:rPr>
        <w:t>397</w:t>
      </w:r>
      <w:r>
        <w:rPr>
          <w:color w:val="414042"/>
          <w:spacing w:val="-3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 xml:space="preserve">s </w:t>
      </w:r>
      <w:r>
        <w:rPr>
          <w:color w:val="414042"/>
          <w:w w:val="95"/>
        </w:rPr>
        <w:t>(15.0%)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had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stayed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overnight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hospital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UAE.</w:t>
      </w:r>
    </w:p>
    <w:p w:rsidR="00CE62C5" w:rsidRDefault="00280DE0">
      <w:pPr>
        <w:pStyle w:val="BodyText"/>
        <w:spacing w:before="1" w:line="225" w:lineRule="auto"/>
        <w:ind w:left="119" w:right="672"/>
        <w:jc w:val="both"/>
      </w:pPr>
      <w:r>
        <w:rPr>
          <w:color w:val="414042"/>
          <w:w w:val="85"/>
        </w:rPr>
        <w:t>51.3%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very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satisfied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health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care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services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while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>44.6%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7"/>
          <w:w w:val="85"/>
        </w:rPr>
        <w:t xml:space="preserve"> </w:t>
      </w:r>
      <w:r>
        <w:rPr>
          <w:color w:val="414042"/>
          <w:w w:val="85"/>
        </w:rPr>
        <w:t xml:space="preserve">satisfied </w:t>
      </w:r>
      <w:r>
        <w:rPr>
          <w:color w:val="414042"/>
          <w:w w:val="90"/>
        </w:rPr>
        <w:t>with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services.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Majority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got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better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much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better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after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visiting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spacing w:val="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1"/>
          <w:w w:val="104"/>
        </w:rPr>
        <w:t>l</w:t>
      </w:r>
      <w:r>
        <w:rPr>
          <w:color w:val="414042"/>
          <w:w w:val="104"/>
        </w:rPr>
        <w:t>t</w:t>
      </w:r>
      <w:r>
        <w:rPr>
          <w:color w:val="414042"/>
          <w:spacing w:val="2"/>
          <w:w w:val="90"/>
        </w:rPr>
        <w:t>h</w:t>
      </w:r>
      <w:r>
        <w:rPr>
          <w:color w:val="414042"/>
          <w:spacing w:val="4"/>
          <w:w w:val="82"/>
        </w:rPr>
        <w:t>c</w:t>
      </w:r>
      <w:r>
        <w:rPr>
          <w:color w:val="414042"/>
          <w:spacing w:val="1"/>
          <w:w w:val="79"/>
        </w:rPr>
        <w:t>a</w:t>
      </w:r>
      <w:r>
        <w:rPr>
          <w:color w:val="414042"/>
          <w:spacing w:val="-2"/>
          <w:w w:val="79"/>
        </w:rPr>
        <w:t>r</w:t>
      </w:r>
      <w:r>
        <w:rPr>
          <w:color w:val="414042"/>
          <w:spacing w:val="4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2" w:line="225" w:lineRule="auto"/>
        <w:ind w:left="119" w:right="674"/>
        <w:jc w:val="both"/>
      </w:pP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9"/>
        </w:rPr>
        <w:t>sfi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7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7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7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7" w:after="1"/>
        <w:rPr>
          <w:sz w:val="25"/>
        </w:r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963"/>
        </w:trPr>
        <w:tc>
          <w:tcPr>
            <w:tcW w:w="9068" w:type="dxa"/>
            <w:gridSpan w:val="6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94"/>
              </w:tabs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  <w:tab w:val="left" w:pos="7479"/>
                <w:tab w:val="left" w:pos="8290"/>
              </w:tabs>
              <w:spacing w:before="155"/>
              <w:ind w:left="80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2"/>
                <w:sz w:val="24"/>
              </w:rPr>
              <w:t>Healthcare</w:t>
            </w:r>
            <w:r>
              <w:rPr>
                <w:rFonts w:ascii="Calibri"/>
                <w:color w:val="FFFFFF"/>
                <w:spacing w:val="-30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Utilization</w:t>
            </w:r>
            <w:r>
              <w:rPr>
                <w:rFonts w:ascii="Calibri"/>
                <w:color w:val="FFFFFF"/>
                <w:spacing w:val="-29"/>
                <w:position w:val="2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2"/>
                <w:sz w:val="24"/>
              </w:rPr>
              <w:t>Question</w:t>
            </w:r>
            <w:r>
              <w:rPr>
                <w:rFonts w:ascii="Calibri"/>
                <w:color w:val="FFFFFF"/>
                <w:position w:val="2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3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years,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have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stayed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overnight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hospital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both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private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public sector in</w:t>
            </w:r>
            <w:r>
              <w:rPr>
                <w:rFonts w:ascii="Calibri"/>
                <w:b/>
                <w:color w:val="58595B"/>
                <w:spacing w:val="-11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3"/>
                <w:sz w:val="24"/>
              </w:rPr>
              <w:t>UAE?</w:t>
            </w:r>
          </w:p>
        </w:tc>
      </w:tr>
      <w:tr w:rsidR="00CE62C5">
        <w:trPr>
          <w:trHeight w:val="732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2647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250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267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1158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972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Yes, I stayed overnight in a hospital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397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173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17.8%</w:t>
            </w:r>
          </w:p>
        </w:tc>
      </w:tr>
    </w:tbl>
    <w:p w:rsidR="00CE62C5" w:rsidRDefault="00CE62C5">
      <w:pPr>
        <w:rPr>
          <w:sz w:val="24"/>
        </w:rPr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Overall, how satisfied were you with the care you received during your last hospital stay?</w:t>
            </w:r>
          </w:p>
        </w:tc>
      </w:tr>
      <w:tr w:rsidR="00CE62C5">
        <w:trPr>
          <w:trHeight w:val="732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216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30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251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3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3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3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3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6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Very satisfied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58.0%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51.8%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48.9%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6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Satisfied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44.6%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46.6%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Neither satisfied nor dissatisfied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6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3.2%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6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Dissatisfied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15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Very dissatisfied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5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4" w:line="244" w:lineRule="auto"/>
              <w:ind w:left="116" w:right="1576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What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was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the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outcome</w:t>
            </w:r>
            <w:r>
              <w:rPr>
                <w:rFonts w:ascii="Calibri" w:hAns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or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result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of</w:t>
            </w:r>
            <w:r>
              <w:rPr>
                <w:rFonts w:ascii="Calibri" w:hAns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your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visit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to</w:t>
            </w:r>
            <w:r>
              <w:rPr>
                <w:rFonts w:ascii="Calibri" w:hAns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the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health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care</w:t>
            </w:r>
            <w:r>
              <w:rPr>
                <w:rFonts w:ascii="Calibri" w:hAns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provider? Did your</w:t>
            </w:r>
            <w:r>
              <w:rPr>
                <w:rFonts w:ascii="Calibri" w:hAnsi="Calibri"/>
                <w:b/>
                <w:color w:val="58595B"/>
                <w:spacing w:val="-10"/>
                <w:sz w:val="24"/>
              </w:rPr>
              <w:t xml:space="preserve"> </w:t>
            </w:r>
            <w:r>
              <w:rPr>
                <w:rFonts w:ascii="Calibri" w:hAnsi="Calibri"/>
                <w:b/>
                <w:color w:val="58595B"/>
                <w:sz w:val="24"/>
              </w:rPr>
              <w:t>condition…….</w:t>
            </w:r>
          </w:p>
        </w:tc>
      </w:tr>
      <w:tr w:rsidR="00CE62C5">
        <w:trPr>
          <w:trHeight w:val="958"/>
        </w:trPr>
        <w:tc>
          <w:tcPr>
            <w:tcW w:w="4533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251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9"/>
              </w:rPr>
            </w:pPr>
          </w:p>
          <w:p w:rsidR="00CE62C5" w:rsidRDefault="00280DE0">
            <w:pPr>
              <w:pStyle w:val="TableParagraph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much better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46.1%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better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51.7%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56.7%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50.6%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 change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2.9%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1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Get worse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0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</w:tr>
      <w:tr w:rsidR="00CE62C5">
        <w:trPr>
          <w:trHeight w:val="47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much worse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  <w:tr w:rsidR="00CE62C5">
        <w:trPr>
          <w:trHeight w:val="47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02"/>
              <w:ind w:left="19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</w:tr>
    </w:tbl>
    <w:p w:rsidR="00CE62C5" w:rsidRDefault="00280DE0">
      <w:pPr>
        <w:pStyle w:val="BodyText"/>
        <w:rPr>
          <w:sz w:val="20"/>
        </w:rPr>
      </w:pPr>
      <w:r>
        <w:pict>
          <v:shape id="_x0000_s1078" type="#_x0000_t202" style="position:absolute;margin-left:546.65pt;margin-top:642.75pt;width:11.15pt;height:140.65pt;z-index:251924480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280DE0">
      <w:pPr>
        <w:pStyle w:val="ListParagraph"/>
        <w:numPr>
          <w:ilvl w:val="2"/>
          <w:numId w:val="3"/>
        </w:numPr>
        <w:tabs>
          <w:tab w:val="left" w:pos="1408"/>
        </w:tabs>
        <w:spacing w:before="203"/>
        <w:ind w:left="1407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Outpatient</w:t>
      </w:r>
    </w:p>
    <w:p w:rsidR="00CE62C5" w:rsidRDefault="00CE62C5">
      <w:pPr>
        <w:pStyle w:val="BodyText"/>
        <w:spacing w:before="7"/>
        <w:rPr>
          <w:rFonts w:ascii="Calibri"/>
          <w:b/>
          <w:sz w:val="31"/>
        </w:rPr>
      </w:pPr>
    </w:p>
    <w:p w:rsidR="00CE62C5" w:rsidRDefault="00280DE0">
      <w:pPr>
        <w:pStyle w:val="BodyText"/>
        <w:spacing w:line="225" w:lineRule="auto"/>
        <w:ind w:left="687" w:right="104"/>
        <w:jc w:val="both"/>
      </w:pPr>
      <w:r>
        <w:rPr>
          <w:color w:val="414042"/>
          <w:w w:val="76"/>
        </w:rPr>
        <w:t>P</w:t>
      </w:r>
      <w:r>
        <w:rPr>
          <w:color w:val="414042"/>
          <w:spacing w:val="-2"/>
          <w:w w:val="76"/>
        </w:rPr>
        <w:t>r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lini</w:t>
      </w:r>
      <w:r>
        <w:rPr>
          <w:color w:val="414042"/>
          <w:w w:val="82"/>
        </w:rPr>
        <w:t>c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3"/>
        </w:rPr>
        <w:t>z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w w:val="79"/>
        </w:rPr>
        <w:t>12</w:t>
      </w:r>
      <w:r>
        <w:rPr>
          <w:color w:val="414042"/>
          <w:spacing w:val="-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91"/>
        </w:rPr>
        <w:t>N</w:t>
      </w:r>
      <w:r>
        <w:rPr>
          <w:color w:val="414042"/>
          <w:w w:val="89"/>
        </w:rPr>
        <w:t>o</w:t>
      </w:r>
      <w:r>
        <w:rPr>
          <w:color w:val="414042"/>
          <w:w w:val="78"/>
        </w:rPr>
        <w:t>n-</w:t>
      </w:r>
      <w:r>
        <w:rPr>
          <w:color w:val="414042"/>
          <w:spacing w:val="-1"/>
          <w:w w:val="78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 xml:space="preserve">s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ri</w:t>
      </w:r>
      <w:r>
        <w:rPr>
          <w:color w:val="414042"/>
          <w:w w:val="83"/>
        </w:rPr>
        <w:t>v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lini</w:t>
      </w:r>
      <w:r>
        <w:rPr>
          <w:color w:val="414042"/>
          <w:w w:val="82"/>
        </w:rPr>
        <w:t>c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1"/>
          <w:w w:val="90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70"/>
        </w:rPr>
        <w:t>P</w:t>
      </w:r>
      <w:r>
        <w:rPr>
          <w:color w:val="414042"/>
          <w:w w:val="88"/>
        </w:rPr>
        <w:t>u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li</w:t>
      </w:r>
      <w:r>
        <w:rPr>
          <w:color w:val="414042"/>
          <w:w w:val="82"/>
        </w:rPr>
        <w:t>c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w w:val="79"/>
        </w:rPr>
        <w:t>12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1" w:line="225" w:lineRule="auto"/>
        <w:ind w:left="687" w:right="105"/>
        <w:jc w:val="both"/>
      </w:pPr>
      <w:r>
        <w:rPr>
          <w:color w:val="414042"/>
          <w:w w:val="90"/>
        </w:rPr>
        <w:t>Around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40%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went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seek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services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Acute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conditions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(pain,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 xml:space="preserve">diarrhea, </w:t>
      </w:r>
      <w:r>
        <w:rPr>
          <w:color w:val="414042"/>
          <w:spacing w:val="-3"/>
          <w:w w:val="85"/>
        </w:rPr>
        <w:t>fever,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flu,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headaches,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cough,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other)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27.8%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respondent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visited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non-communicable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 xml:space="preserve">diseases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di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280DE0">
      <w:pPr>
        <w:pStyle w:val="BodyText"/>
        <w:spacing w:before="2" w:line="225" w:lineRule="auto"/>
        <w:ind w:left="687" w:right="104"/>
        <w:jc w:val="both"/>
      </w:pP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9"/>
        </w:rPr>
        <w:t>sfi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-11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1"/>
          <w:w w:val="77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jo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95"/>
        </w:rPr>
        <w:t>the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respondent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got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better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much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better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after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their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last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outpatient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visit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120" w:right="1020" w:bottom="920" w:left="1020" w:header="0" w:footer="721" w:gutter="0"/>
          <w:cols w:space="720"/>
        </w:sectPr>
      </w:pP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569"/>
        </w:trPr>
        <w:tc>
          <w:tcPr>
            <w:tcW w:w="7254" w:type="dxa"/>
            <w:gridSpan w:val="4"/>
            <w:vMerge w:val="restart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601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  <w:p w:rsidR="00CE62C5" w:rsidRDefault="00280DE0">
            <w:pPr>
              <w:pStyle w:val="TableParagraph"/>
              <w:tabs>
                <w:tab w:val="left" w:pos="4664"/>
                <w:tab w:val="left" w:pos="5664"/>
                <w:tab w:val="left" w:pos="6476"/>
              </w:tabs>
              <w:spacing w:before="165"/>
              <w:ind w:left="80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position w:val="1"/>
                <w:sz w:val="24"/>
              </w:rPr>
              <w:t>Healthcare</w:t>
            </w:r>
            <w:r>
              <w:rPr>
                <w:rFonts w:ascii="Calibri"/>
                <w:color w:val="FFFFFF"/>
                <w:spacing w:val="-30"/>
                <w:position w:val="1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1"/>
                <w:sz w:val="24"/>
              </w:rPr>
              <w:t>Utilization</w:t>
            </w:r>
            <w:r>
              <w:rPr>
                <w:rFonts w:ascii="Calibri"/>
                <w:color w:val="FFFFFF"/>
                <w:spacing w:val="-30"/>
                <w:position w:val="1"/>
                <w:sz w:val="24"/>
              </w:rPr>
              <w:t xml:space="preserve"> </w:t>
            </w:r>
            <w:r>
              <w:rPr>
                <w:rFonts w:ascii="Calibri"/>
                <w:color w:val="FFFFFF"/>
                <w:position w:val="1"/>
                <w:sz w:val="24"/>
              </w:rPr>
              <w:t>Question</w:t>
            </w:r>
            <w:r>
              <w:rPr>
                <w:rFonts w:ascii="Calibri"/>
                <w:color w:val="FFFFFF"/>
                <w:position w:val="1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2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Male</w:t>
            </w:r>
            <w:r>
              <w:rPr>
                <w:rFonts w:ascii="Calibri"/>
                <w:color w:val="FFFFFF"/>
                <w:sz w:val="24"/>
              </w:rPr>
              <w:tab/>
              <w:t>Female</w:t>
            </w:r>
          </w:p>
        </w:tc>
        <w:tc>
          <w:tcPr>
            <w:tcW w:w="1814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3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394"/>
        </w:trPr>
        <w:tc>
          <w:tcPr>
            <w:tcW w:w="7254" w:type="dxa"/>
            <w:gridSpan w:val="4"/>
            <w:vMerge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right="21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907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32"/>
              <w:ind w:right="121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Female</w:t>
            </w:r>
          </w:p>
        </w:tc>
      </w:tr>
      <w:tr w:rsidR="00CE62C5">
        <w:trPr>
          <w:trHeight w:val="739"/>
        </w:trPr>
        <w:tc>
          <w:tcPr>
            <w:tcW w:w="9068" w:type="dxa"/>
            <w:gridSpan w:val="6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 w:line="244" w:lineRule="auto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What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was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(most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recent)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facility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/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service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visited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12 months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outpatient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home?</w:t>
            </w:r>
          </w:p>
        </w:tc>
      </w:tr>
      <w:tr w:rsidR="00CE62C5">
        <w:trPr>
          <w:trHeight w:val="896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152" w:line="261" w:lineRule="auto"/>
              <w:ind w:left="113" w:right="18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Total respondents who answered this question </w:t>
            </w:r>
            <w:r>
              <w:rPr>
                <w:color w:val="58595B"/>
                <w:w w:val="95"/>
                <w:sz w:val="24"/>
              </w:rPr>
              <w:t>on outpatient care and care at home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1826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222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731</w:t>
            </w:r>
          </w:p>
        </w:tc>
        <w:tc>
          <w:tcPr>
            <w:tcW w:w="907" w:type="dxa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29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682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Private doctor’s office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527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192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28.1%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Private clinic or health care facility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8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761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357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9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41.7%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48.8%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52.4%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Public clinic or health care facility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5.8%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Public hospital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387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86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12.6%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Home visit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right="24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25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Pharmacy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25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 not know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4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25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</w:tr>
      <w:tr w:rsidR="00CE62C5">
        <w:trPr>
          <w:trHeight w:val="44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4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5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1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1"/>
              <w:ind w:left="25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pacing w:val="-3"/>
                <w:sz w:val="24"/>
              </w:rPr>
              <w:t>Which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reason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best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describes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3"/>
                <w:sz w:val="24"/>
              </w:rPr>
              <w:t>why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needed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3"/>
                <w:sz w:val="24"/>
              </w:rPr>
              <w:t>this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2"/>
                <w:sz w:val="24"/>
              </w:rPr>
              <w:t>visit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3"/>
                <w:sz w:val="24"/>
              </w:rPr>
              <w:t>outpatient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</w:t>
            </w:r>
            <w:r>
              <w:rPr>
                <w:rFonts w:ascii="Calibri"/>
                <w:b/>
                <w:color w:val="58595B"/>
                <w:spacing w:val="-2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3"/>
                <w:sz w:val="24"/>
              </w:rPr>
              <w:t>home?</w:t>
            </w:r>
          </w:p>
        </w:tc>
      </w:tr>
      <w:tr w:rsidR="00CE62C5">
        <w:trPr>
          <w:trHeight w:val="437"/>
        </w:trPr>
        <w:tc>
          <w:tcPr>
            <w:tcW w:w="4533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18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8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731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682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73" w:line="261" w:lineRule="auto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 xml:space="preserve">Non-Communicable disease (cardiovascular, 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90"/>
                <w:sz w:val="24"/>
              </w:rPr>
              <w:t>p</w:t>
            </w:r>
            <w:r>
              <w:rPr>
                <w:color w:val="58595B"/>
                <w:w w:val="89"/>
                <w:sz w:val="24"/>
              </w:rPr>
              <w:t>ir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w w:val="88"/>
                <w:sz w:val="24"/>
              </w:rPr>
              <w:t>b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h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w w:val="90"/>
                <w:sz w:val="24"/>
              </w:rPr>
              <w:t>p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r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w w:val="72"/>
                <w:sz w:val="24"/>
              </w:rPr>
              <w:t>si</w:t>
            </w:r>
            <w:r>
              <w:rPr>
                <w:color w:val="58595B"/>
                <w:w w:val="89"/>
                <w:sz w:val="24"/>
              </w:rPr>
              <w:t>on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0"/>
                <w:sz w:val="24"/>
              </w:rPr>
              <w:t>arthritis)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8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507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6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right="28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59" w:lineRule="exact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149</w:t>
            </w:r>
          </w:p>
        </w:tc>
      </w:tr>
      <w:tr w:rsidR="00CE62C5">
        <w:trPr>
          <w:trHeight w:val="73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27.8%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31.5%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33.8%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right="1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30.6%</w:t>
            </w:r>
          </w:p>
        </w:tc>
        <w:tc>
          <w:tcPr>
            <w:tcW w:w="907" w:type="dxa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21.8%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73" w:line="261" w:lineRule="auto"/>
              <w:ind w:left="119"/>
              <w:jc w:val="left"/>
              <w:rPr>
                <w:sz w:val="24"/>
              </w:rPr>
            </w:pPr>
            <w:r>
              <w:rPr>
                <w:color w:val="58595B"/>
                <w:spacing w:val="-3"/>
                <w:w w:val="80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91"/>
                <w:sz w:val="24"/>
              </w:rPr>
              <w:t>mmuni</w:t>
            </w:r>
            <w:r>
              <w:rPr>
                <w:color w:val="58595B"/>
                <w:spacing w:val="1"/>
                <w:w w:val="82"/>
                <w:sz w:val="24"/>
              </w:rPr>
              <w:t>c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spacing w:val="1"/>
                <w:w w:val="88"/>
                <w:sz w:val="24"/>
              </w:rPr>
              <w:t>b</w:t>
            </w:r>
            <w:r>
              <w:rPr>
                <w:color w:val="58595B"/>
                <w:spacing w:val="1"/>
                <w:w w:val="89"/>
                <w:sz w:val="24"/>
              </w:rPr>
              <w:t>l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</w:t>
            </w:r>
            <w:r>
              <w:rPr>
                <w:color w:val="58595B"/>
                <w:spacing w:val="-3"/>
                <w:w w:val="90"/>
                <w:sz w:val="24"/>
              </w:rPr>
              <w:t>i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1"/>
                <w:w w:val="75"/>
                <w:sz w:val="24"/>
              </w:rPr>
              <w:t>e</w:t>
            </w:r>
            <w:r>
              <w:rPr>
                <w:color w:val="58595B"/>
                <w:spacing w:val="1"/>
                <w:w w:val="73"/>
                <w:sz w:val="24"/>
              </w:rPr>
              <w:t>a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(i</w:t>
            </w:r>
            <w:r>
              <w:rPr>
                <w:color w:val="58595B"/>
                <w:spacing w:val="-2"/>
                <w:w w:val="90"/>
                <w:sz w:val="24"/>
              </w:rPr>
              <w:t>n</w:t>
            </w:r>
            <w:r>
              <w:rPr>
                <w:color w:val="58595B"/>
                <w:spacing w:val="-2"/>
                <w:w w:val="88"/>
                <w:sz w:val="24"/>
              </w:rPr>
              <w:t>f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3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io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92"/>
                <w:sz w:val="24"/>
              </w:rPr>
              <w:t>m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77"/>
                <w:sz w:val="24"/>
              </w:rPr>
              <w:t>l</w:t>
            </w:r>
            <w:r>
              <w:rPr>
                <w:color w:val="58595B"/>
                <w:spacing w:val="-2"/>
                <w:w w:val="77"/>
                <w:sz w:val="24"/>
              </w:rPr>
              <w:t>a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-1"/>
                <w:w w:val="89"/>
                <w:sz w:val="24"/>
              </w:rPr>
              <w:t>i</w:t>
            </w:r>
            <w:r>
              <w:rPr>
                <w:color w:val="58595B"/>
                <w:spacing w:val="5"/>
                <w:w w:val="73"/>
                <w:sz w:val="24"/>
              </w:rPr>
              <w:t>a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spacing w:val="-6"/>
                <w:w w:val="116"/>
                <w:sz w:val="24"/>
              </w:rPr>
              <w:t>t</w:t>
            </w:r>
            <w:r>
              <w:rPr>
                <w:color w:val="58595B"/>
                <w:w w:val="88"/>
                <w:sz w:val="24"/>
              </w:rPr>
              <w:t>u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spacing w:val="-3"/>
                <w:w w:val="82"/>
                <w:sz w:val="24"/>
              </w:rPr>
              <w:t>c</w:t>
            </w:r>
            <w:r>
              <w:rPr>
                <w:color w:val="58595B"/>
                <w:w w:val="89"/>
                <w:sz w:val="24"/>
              </w:rPr>
              <w:t>u</w:t>
            </w:r>
            <w:r>
              <w:rPr>
                <w:color w:val="58595B"/>
                <w:spacing w:val="1"/>
                <w:w w:val="89"/>
                <w:sz w:val="24"/>
              </w:rPr>
              <w:t>l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72"/>
                <w:sz w:val="24"/>
              </w:rPr>
              <w:t>s</w:t>
            </w:r>
            <w:r>
              <w:rPr>
                <w:color w:val="58595B"/>
                <w:spacing w:val="-3"/>
                <w:w w:val="72"/>
                <w:sz w:val="24"/>
              </w:rPr>
              <w:t>i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88"/>
                <w:sz w:val="24"/>
              </w:rPr>
              <w:t>H</w:t>
            </w:r>
            <w:r>
              <w:rPr>
                <w:color w:val="58595B"/>
                <w:w w:val="83"/>
                <w:sz w:val="24"/>
              </w:rPr>
              <w:t>I</w:t>
            </w:r>
            <w:r>
              <w:rPr>
                <w:color w:val="58595B"/>
                <w:spacing w:val="-3"/>
                <w:w w:val="83"/>
                <w:sz w:val="24"/>
              </w:rPr>
              <w:t>V</w:t>
            </w:r>
            <w:r>
              <w:rPr>
                <w:color w:val="58595B"/>
                <w:w w:val="92"/>
                <w:sz w:val="24"/>
              </w:rPr>
              <w:t>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6" w:line="259" w:lineRule="exact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</w:tr>
      <w:tr w:rsidR="00CE62C5">
        <w:trPr>
          <w:trHeight w:val="43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3.4%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3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Maternal and perinatal conditions (pregnancy)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21" w:line="265" w:lineRule="exact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19.4%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63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psychological or mental disorders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0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left="21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21" w:line="265" w:lineRule="exact"/>
              <w:ind w:right="23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0.6%</w:t>
            </w:r>
          </w:p>
        </w:tc>
      </w:tr>
      <w:tr w:rsidR="00CE62C5">
        <w:trPr>
          <w:trHeight w:val="29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72" w:line="261" w:lineRule="auto"/>
              <w:ind w:left="121" w:right="13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Acute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conditions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(pain,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diarrhea,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3"/>
                <w:w w:val="85"/>
                <w:sz w:val="24"/>
              </w:rPr>
              <w:t>fever,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flu,</w:t>
            </w:r>
            <w:r>
              <w:rPr>
                <w:color w:val="58595B"/>
                <w:spacing w:val="-21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head- </w:t>
            </w:r>
            <w:r>
              <w:rPr>
                <w:color w:val="58595B"/>
                <w:w w:val="90"/>
                <w:sz w:val="24"/>
              </w:rPr>
              <w:t>aches, cough,</w:t>
            </w:r>
            <w:r>
              <w:rPr>
                <w:color w:val="58595B"/>
                <w:spacing w:val="-2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other)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343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" w:line="260" w:lineRule="exact"/>
              <w:ind w:left="30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265</w:t>
            </w:r>
          </w:p>
        </w:tc>
      </w:tr>
      <w:tr w:rsidR="00CE62C5">
        <w:trPr>
          <w:trHeight w:val="43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6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6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6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6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47.0%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6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38.9%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077" style="position:absolute;margin-left:35.2pt;margin-top:796.35pt;width:21.95pt;height:21.1pt;z-index:-321601536;mso-position-horizontal-relative:page;mso-position-vertical-relative:page" filled="f" strokecolor="#bcbec0" strokeweight="1pt">
            <w10:wrap anchorx="page" anchory="page"/>
          </v:rect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131"/>
          <w:footerReference w:type="default" r:id="rId132"/>
          <w:pgSz w:w="11910" w:h="16840"/>
          <w:pgMar w:top="1120" w:right="1020" w:bottom="700" w:left="1020" w:header="0" w:footer="505" w:gutter="0"/>
          <w:pgNumType w:start="90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907"/>
        <w:gridCol w:w="907"/>
        <w:gridCol w:w="907"/>
        <w:gridCol w:w="907"/>
      </w:tblGrid>
      <w:tr w:rsidR="00CE62C5">
        <w:trPr>
          <w:trHeight w:val="29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69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Injuries (including occupation/work related </w:t>
            </w:r>
            <w:r>
              <w:rPr>
                <w:color w:val="58595B"/>
                <w:sz w:val="24"/>
              </w:rPr>
              <w:t>condition/injury)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2" w:line="263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</w:tr>
      <w:tr w:rsidR="00CE62C5">
        <w:trPr>
          <w:trHeight w:val="43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right="2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1.9%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3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9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Surgery or surgical intervention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9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 not know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right="24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right="24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7" w:line="26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2.5%</w:t>
            </w:r>
          </w:p>
        </w:tc>
      </w:tr>
      <w:tr w:rsidR="00CE62C5">
        <w:trPr>
          <w:trHeight w:val="306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59"/>
              <w:ind w:left="11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right="2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</w:t>
            </w:r>
          </w:p>
        </w:tc>
      </w:tr>
      <w:tr w:rsidR="00CE62C5">
        <w:trPr>
          <w:trHeight w:val="306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right="18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7" w:line="269" w:lineRule="exact"/>
              <w:ind w:left="5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9.0%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Overall,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how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satisfied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were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with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received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during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last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visit</w:t>
            </w:r>
            <w:r>
              <w:rPr>
                <w:rFonts w:ascii="Calibri"/>
                <w:b/>
                <w:color w:val="58595B"/>
                <w:spacing w:val="-2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 outpatient care and care at</w:t>
            </w:r>
            <w:r>
              <w:rPr>
                <w:rFonts w:ascii="Calibri"/>
                <w:b/>
                <w:color w:val="58595B"/>
                <w:spacing w:val="-30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home?</w:t>
            </w:r>
          </w:p>
        </w:tc>
      </w:tr>
      <w:tr w:rsidR="00CE62C5">
        <w:trPr>
          <w:trHeight w:val="561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131"/>
              <w:ind w:left="115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3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5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5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5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5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45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682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Very satisfied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8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243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39.5%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55.6%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37.0%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35.7%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Satisfied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2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89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28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427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413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55.2%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35.9%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58.4%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60.6%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Neither satisfied nor dissatisfied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3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2.4%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Dissatisfied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1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8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Very dissatisfied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7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8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8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6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6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</w:tr>
      <w:tr w:rsidR="00CE62C5">
        <w:trPr>
          <w:trHeight w:val="737"/>
        </w:trPr>
        <w:tc>
          <w:tcPr>
            <w:tcW w:w="9068" w:type="dxa"/>
            <w:gridSpan w:val="6"/>
            <w:shd w:val="clear" w:color="auto" w:fill="F2B9AB"/>
          </w:tcPr>
          <w:p w:rsidR="00CE62C5" w:rsidRDefault="00280DE0">
            <w:pPr>
              <w:pStyle w:val="TableParagraph"/>
              <w:spacing w:before="65" w:line="244" w:lineRule="auto"/>
              <w:ind w:left="120" w:right="16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What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was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outcome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result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of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visit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to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the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health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provider</w:t>
            </w:r>
            <w:r>
              <w:rPr>
                <w:rFonts w:ascii="Calibri"/>
                <w:b/>
                <w:color w:val="58595B"/>
                <w:spacing w:val="-1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for</w:t>
            </w:r>
            <w:r>
              <w:rPr>
                <w:rFonts w:ascii="Calibri"/>
                <w:b/>
                <w:color w:val="58595B"/>
                <w:spacing w:val="-17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outpatient care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and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care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at</w:t>
            </w:r>
            <w:r>
              <w:rPr>
                <w:rFonts w:ascii="Calibri"/>
                <w:b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home?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Did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your</w:t>
            </w:r>
            <w:r>
              <w:rPr>
                <w:rFonts w:ascii="Calibri"/>
                <w:b/>
                <w:color w:val="58595B"/>
                <w:spacing w:val="-5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condition</w:t>
            </w:r>
          </w:p>
        </w:tc>
      </w:tr>
      <w:tr w:rsidR="00CE62C5">
        <w:trPr>
          <w:trHeight w:val="437"/>
        </w:trPr>
        <w:tc>
          <w:tcPr>
            <w:tcW w:w="4533" w:type="dxa"/>
          </w:tcPr>
          <w:p w:rsidR="00CE62C5" w:rsidRDefault="00280DE0">
            <w:pPr>
              <w:pStyle w:val="TableParagraph"/>
              <w:spacing w:before="69"/>
              <w:ind w:left="120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answered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this</w:t>
            </w:r>
            <w:r>
              <w:rPr>
                <w:color w:val="58595B"/>
                <w:spacing w:val="-34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question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right="22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1826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222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731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3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682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much better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519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88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9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28.4%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33.7%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9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23.6%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0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28.5%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1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better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2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1205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0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524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456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66.0%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60.1%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50.0%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71.7%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66.8%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 change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1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2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5.0%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5.8%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9.6%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4.3%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2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Get worse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0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0.3%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0.4%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89"/>
              <w:ind w:left="7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2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Get much worse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0.2%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6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3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0.1%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7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rect id="_x0000_s1076" style="position:absolute;margin-left:540.65pt;margin-top:796.35pt;width:21.95pt;height:21.1pt;z-index:-321600512;mso-position-horizontal-relative:page;mso-position-vertical-relative:page" filled="f" strokecolor="#bcbec0" strokeweight="1pt">
            <w10:wrap anchorx="page" anchory="page"/>
          </v:rect>
        </w:pict>
      </w:r>
      <w:r>
        <w:pict>
          <v:shape id="_x0000_s1075" type="#_x0000_t202" style="position:absolute;margin-left:546.65pt;margin-top:642.75pt;width:11.15pt;height:140.65pt;z-index:251927552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pgSz w:w="11910" w:h="16840"/>
          <w:pgMar w:top="1120" w:right="1020" w:bottom="700" w:left="1020" w:header="0" w:footer="505" w:gutter="0"/>
          <w:cols w:space="720"/>
        </w:sectPr>
      </w:pPr>
    </w:p>
    <w:p w:rsidR="00CE62C5" w:rsidRDefault="00280DE0">
      <w:pPr>
        <w:pStyle w:val="ListParagraph"/>
        <w:numPr>
          <w:ilvl w:val="1"/>
          <w:numId w:val="4"/>
        </w:numPr>
        <w:tabs>
          <w:tab w:val="left" w:pos="853"/>
          <w:tab w:val="left" w:pos="854"/>
        </w:tabs>
        <w:spacing w:before="54"/>
        <w:ind w:left="853" w:hanging="721"/>
        <w:jc w:val="left"/>
        <w:rPr>
          <w:rFonts w:ascii="Calibri"/>
          <w:b/>
          <w:sz w:val="24"/>
        </w:rPr>
      </w:pPr>
      <w:r>
        <w:pict>
          <v:rect id="_x0000_s1074" style="position:absolute;left:0;text-align:left;margin-left:35.2pt;margin-top:796.35pt;width:21.95pt;height:21.1pt;z-index:251928576;mso-position-horizontal-relative:page;mso-position-vertical-relative:page" filled="f" strokecolor="#bcbec0" strokeweight="1pt">
            <w10:wrap anchorx="page" anchory="page"/>
          </v:rect>
        </w:pict>
      </w:r>
      <w:r>
        <w:rPr>
          <w:rFonts w:ascii="Calibri"/>
          <w:b/>
          <w:color w:val="AD833B"/>
          <w:sz w:val="24"/>
        </w:rPr>
        <w:t>Clinical and Biochemical</w:t>
      </w:r>
      <w:r>
        <w:rPr>
          <w:rFonts w:ascii="Calibri"/>
          <w:b/>
          <w:color w:val="AD833B"/>
          <w:spacing w:val="-17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Measurements</w:t>
      </w:r>
    </w:p>
    <w:p w:rsidR="00CE62C5" w:rsidRDefault="00CE62C5">
      <w:pPr>
        <w:pStyle w:val="BodyText"/>
        <w:spacing w:before="1"/>
        <w:rPr>
          <w:rFonts w:ascii="Calibri"/>
          <w:b/>
          <w:sz w:val="21"/>
        </w:rPr>
      </w:pPr>
    </w:p>
    <w:p w:rsidR="00CE62C5" w:rsidRDefault="00280DE0">
      <w:pPr>
        <w:pStyle w:val="BodyText"/>
        <w:spacing w:line="225" w:lineRule="auto"/>
        <w:ind w:left="133" w:right="677"/>
        <w:jc w:val="both"/>
      </w:pPr>
      <w:r>
        <w:rPr>
          <w:color w:val="414042"/>
          <w:w w:val="85"/>
        </w:rPr>
        <w:t xml:space="preserve">A total of 4971 individuals had provided physical, physiological and biochemical measurements that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hip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91"/>
        </w:rPr>
        <w:t>u</w:t>
      </w:r>
      <w:r>
        <w:rPr>
          <w:color w:val="414042"/>
          <w:spacing w:val="-2"/>
          <w:w w:val="91"/>
        </w:rPr>
        <w:t>m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2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oo</w:t>
      </w:r>
      <w:r>
        <w:rPr>
          <w:color w:val="414042"/>
          <w:w w:val="90"/>
        </w:rPr>
        <w:t>d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2"/>
          <w:w w:val="89"/>
        </w:rPr>
        <w:t>o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1"/>
          <w:w w:val="89"/>
        </w:rPr>
        <w:t>lo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2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 xml:space="preserve">d </w:t>
      </w:r>
      <w:r>
        <w:rPr>
          <w:color w:val="414042"/>
          <w:w w:val="95"/>
        </w:rPr>
        <w:t>hemoglobin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(HbA1c),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fasting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blood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glucose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levels</w:t>
      </w:r>
      <w:r>
        <w:rPr>
          <w:color w:val="414042"/>
          <w:spacing w:val="-33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fasting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blood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cholesterol</w:t>
      </w:r>
      <w:r>
        <w:rPr>
          <w:color w:val="414042"/>
          <w:spacing w:val="-32"/>
          <w:w w:val="95"/>
        </w:rPr>
        <w:t xml:space="preserve"> </w:t>
      </w:r>
      <w:r>
        <w:rPr>
          <w:color w:val="414042"/>
          <w:w w:val="95"/>
        </w:rPr>
        <w:t>levels.</w:t>
      </w:r>
    </w:p>
    <w:p w:rsidR="00CE62C5" w:rsidRDefault="00280DE0">
      <w:pPr>
        <w:pStyle w:val="BodyText"/>
        <w:spacing w:before="202" w:line="225" w:lineRule="auto"/>
        <w:ind w:left="133" w:right="679"/>
        <w:jc w:val="both"/>
      </w:pPr>
      <w:r>
        <w:rPr>
          <w:color w:val="414042"/>
          <w:w w:val="85"/>
        </w:rPr>
        <w:t>Overall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27.8%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obese.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obesity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>among</w:t>
      </w:r>
      <w:r>
        <w:rPr>
          <w:color w:val="414042"/>
          <w:spacing w:val="-44"/>
          <w:w w:val="85"/>
        </w:rPr>
        <w:t xml:space="preserve"> </w:t>
      </w:r>
      <w:r>
        <w:rPr>
          <w:color w:val="414042"/>
          <w:w w:val="85"/>
        </w:rPr>
        <w:t>female</w:t>
      </w:r>
      <w:r>
        <w:rPr>
          <w:color w:val="414042"/>
          <w:spacing w:val="-45"/>
          <w:w w:val="85"/>
        </w:rPr>
        <w:t xml:space="preserve"> </w:t>
      </w:r>
      <w:r>
        <w:rPr>
          <w:color w:val="414042"/>
          <w:w w:val="85"/>
        </w:rPr>
        <w:t xml:space="preserve">respondents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2"/>
        </w:rPr>
        <w:t>ul</w:t>
      </w:r>
      <w:r>
        <w:rPr>
          <w:color w:val="414042"/>
          <w:spacing w:val="-2"/>
          <w:w w:val="82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4"/>
        </w:rPr>
        <w:t xml:space="preserve"> </w:t>
      </w:r>
      <w:r>
        <w:rPr>
          <w:color w:val="414042"/>
          <w:w w:val="74"/>
        </w:rPr>
        <w:t>41.8%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1"/>
          <w:w w:val="64"/>
        </w:rPr>
        <w:t>E</w:t>
      </w:r>
      <w:r>
        <w:rPr>
          <w:color w:val="414042"/>
          <w:w w:val="91"/>
        </w:rPr>
        <w:t>mir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4"/>
        </w:rPr>
        <w:t xml:space="preserve"> </w:t>
      </w:r>
      <w:r>
        <w:rPr>
          <w:color w:val="414042"/>
          <w:w w:val="76"/>
        </w:rPr>
        <w:t>P</w:t>
      </w:r>
      <w:r>
        <w:rPr>
          <w:color w:val="414042"/>
          <w:spacing w:val="-5"/>
          <w:w w:val="76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4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 xml:space="preserve">e </w:t>
      </w:r>
      <w:r>
        <w:rPr>
          <w:color w:val="414042"/>
          <w:w w:val="95"/>
        </w:rPr>
        <w:t>was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highest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30-44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years</w:t>
      </w:r>
      <w:r>
        <w:rPr>
          <w:color w:val="414042"/>
          <w:spacing w:val="-20"/>
          <w:w w:val="95"/>
        </w:rPr>
        <w:t xml:space="preserve"> </w:t>
      </w:r>
      <w:r>
        <w:rPr>
          <w:color w:val="414042"/>
          <w:w w:val="95"/>
        </w:rPr>
        <w:t>age</w:t>
      </w:r>
      <w:r>
        <w:rPr>
          <w:color w:val="414042"/>
          <w:spacing w:val="-19"/>
          <w:w w:val="95"/>
        </w:rPr>
        <w:t xml:space="preserve"> </w:t>
      </w:r>
      <w:r>
        <w:rPr>
          <w:color w:val="414042"/>
          <w:w w:val="95"/>
        </w:rPr>
        <w:t>group.</w:t>
      </w:r>
    </w:p>
    <w:p w:rsidR="00CE62C5" w:rsidRDefault="00280DE0">
      <w:pPr>
        <w:pStyle w:val="BodyText"/>
        <w:spacing w:before="202" w:line="225" w:lineRule="auto"/>
        <w:ind w:left="133" w:right="678"/>
        <w:jc w:val="both"/>
      </w:pPr>
      <w:r>
        <w:rPr>
          <w:color w:val="414042"/>
          <w:w w:val="91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</w:rPr>
        <w:t xml:space="preserve"> </w:t>
      </w:r>
      <w:r>
        <w:rPr>
          <w:color w:val="414042"/>
          <w:w w:val="74"/>
        </w:rPr>
        <w:t>67.9%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i</w:t>
      </w:r>
      <w:r>
        <w:rPr>
          <w:color w:val="414042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</w:rPr>
        <w:t xml:space="preserve"> </w:t>
      </w:r>
      <w:r>
        <w:rPr>
          <w:color w:val="41404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cula</w:t>
      </w:r>
      <w:r>
        <w:rPr>
          <w:color w:val="414042"/>
          <w:w w:val="89"/>
        </w:rPr>
        <w:t>r</w:t>
      </w:r>
      <w:r>
        <w:rPr>
          <w:color w:val="41404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or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i</w:t>
      </w:r>
      <w:r>
        <w:rPr>
          <w:color w:val="414042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 xml:space="preserve">n </w:t>
      </w:r>
      <w:r>
        <w:rPr>
          <w:color w:val="414042"/>
          <w:w w:val="95"/>
        </w:rPr>
        <w:t>females. Prevalence of over-weight was more in the 30-44 years age group.</w:t>
      </w:r>
    </w:p>
    <w:p w:rsidR="00CE62C5" w:rsidRDefault="00280DE0">
      <w:pPr>
        <w:pStyle w:val="BodyText"/>
        <w:spacing w:before="201" w:line="225" w:lineRule="auto"/>
        <w:ind w:left="133" w:right="677"/>
        <w:jc w:val="both"/>
      </w:pPr>
      <w:r>
        <w:rPr>
          <w:color w:val="414042"/>
          <w:w w:val="90"/>
        </w:rPr>
        <w:t>28.8%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high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spacing w:val="-9"/>
          <w:w w:val="90"/>
        </w:rPr>
        <w:t>BP.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High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BP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male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respondent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 Non-Emiratis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group.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72.5%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suffering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raised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spacing w:val="-9"/>
          <w:w w:val="90"/>
        </w:rPr>
        <w:t>BP.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Majority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 xml:space="preserve">non- </w:t>
      </w:r>
      <w:r>
        <w:rPr>
          <w:color w:val="414042"/>
          <w:w w:val="95"/>
        </w:rPr>
        <w:t>Emiratis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and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particularly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male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respondents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age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group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30-44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years.</w:t>
      </w:r>
    </w:p>
    <w:p w:rsidR="00CE62C5" w:rsidRDefault="00280DE0">
      <w:pPr>
        <w:pStyle w:val="BodyText"/>
        <w:spacing w:before="201" w:line="225" w:lineRule="auto"/>
        <w:ind w:left="133" w:right="674"/>
      </w:pPr>
      <w:r>
        <w:rPr>
          <w:color w:val="414042"/>
          <w:w w:val="85"/>
        </w:rPr>
        <w:t>11.8%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having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raised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glycaemia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(Diabetes)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most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males.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Non- Emiratis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(14.2%)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raised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glycaemia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Emiratis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(10.3%). Overall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11.7%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having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impaired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glycaemia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most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males.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Non- Emiratis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(14.1%)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impaired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fasting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glycaemia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Emiratis</w:t>
      </w:r>
      <w:r>
        <w:rPr>
          <w:color w:val="414042"/>
          <w:spacing w:val="-39"/>
          <w:w w:val="85"/>
        </w:rPr>
        <w:t xml:space="preserve"> </w:t>
      </w:r>
      <w:r>
        <w:rPr>
          <w:color w:val="414042"/>
          <w:w w:val="85"/>
        </w:rPr>
        <w:t>males</w:t>
      </w:r>
      <w:r>
        <w:rPr>
          <w:color w:val="414042"/>
          <w:spacing w:val="-40"/>
          <w:w w:val="85"/>
        </w:rPr>
        <w:t xml:space="preserve"> </w:t>
      </w:r>
      <w:r>
        <w:rPr>
          <w:color w:val="414042"/>
          <w:w w:val="85"/>
        </w:rPr>
        <w:t>(12.1%).</w:t>
      </w:r>
    </w:p>
    <w:p w:rsidR="00CE62C5" w:rsidRDefault="00280DE0">
      <w:pPr>
        <w:pStyle w:val="BodyText"/>
        <w:spacing w:before="203" w:line="225" w:lineRule="auto"/>
        <w:ind w:left="133" w:right="677"/>
        <w:jc w:val="both"/>
      </w:pPr>
      <w:r>
        <w:rPr>
          <w:color w:val="414042"/>
          <w:w w:val="85"/>
        </w:rPr>
        <w:t>43.7%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raised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blood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cholesterol.</w:t>
      </w:r>
      <w:r>
        <w:rPr>
          <w:color w:val="414042"/>
          <w:spacing w:val="1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peak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raised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 xml:space="preserve">cholesterol </w:t>
      </w:r>
      <w:r>
        <w:rPr>
          <w:color w:val="414042"/>
          <w:w w:val="90"/>
        </w:rPr>
        <w:t>was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noted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age-group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30-44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female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group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affected.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 xml:space="preserve">More </w:t>
      </w:r>
      <w:r>
        <w:rPr>
          <w:color w:val="414042"/>
          <w:w w:val="85"/>
        </w:rPr>
        <w:t>number</w:t>
      </w:r>
      <w:r>
        <w:rPr>
          <w:color w:val="414042"/>
          <w:spacing w:val="-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female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respondents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higher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cholesterol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level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comparison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>Emirates</w:t>
      </w:r>
      <w:r>
        <w:rPr>
          <w:color w:val="414042"/>
          <w:spacing w:val="-4"/>
          <w:w w:val="85"/>
        </w:rPr>
        <w:t xml:space="preserve"> </w:t>
      </w:r>
      <w:r>
        <w:rPr>
          <w:color w:val="414042"/>
          <w:w w:val="85"/>
        </w:rPr>
        <w:t xml:space="preserve">males. </w:t>
      </w:r>
      <w:r>
        <w:rPr>
          <w:color w:val="414042"/>
          <w:w w:val="90"/>
        </w:rPr>
        <w:t>On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contrary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male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population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higher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cholesterol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levels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higher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 xml:space="preserve">non- </w:t>
      </w:r>
      <w:r>
        <w:rPr>
          <w:color w:val="414042"/>
          <w:spacing w:val="1"/>
          <w:w w:val="64"/>
        </w:rPr>
        <w:t>E</w:t>
      </w:r>
      <w:r>
        <w:rPr>
          <w:color w:val="414042"/>
          <w:spacing w:val="2"/>
          <w:w w:val="92"/>
        </w:rPr>
        <w:t>m</w:t>
      </w:r>
      <w:r>
        <w:rPr>
          <w:color w:val="414042"/>
          <w:spacing w:val="2"/>
          <w:w w:val="89"/>
        </w:rPr>
        <w:t>i</w:t>
      </w:r>
      <w:r>
        <w:rPr>
          <w:color w:val="414042"/>
          <w:spacing w:val="3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</w:t>
      </w:r>
      <w:r>
        <w:rPr>
          <w:color w:val="414042"/>
          <w:spacing w:val="5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spacing w:line="225" w:lineRule="auto"/>
        <w:jc w:val="both"/>
        <w:sectPr w:rsidR="00CE62C5">
          <w:pgSz w:w="11910" w:h="16840"/>
          <w:pgMar w:top="1020" w:right="1020" w:bottom="700" w:left="1020" w:header="0" w:footer="505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73" type="#_x0000_t202" style="position:absolute;margin-left:24.45pt;margin-top:540.65pt;width:21.15pt;height:22pt;z-index:25192960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93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2"/>
        <w:ind w:left="533"/>
      </w:pPr>
      <w:r>
        <w:rPr>
          <w:color w:val="DA1A32"/>
          <w:w w:val="95"/>
        </w:rPr>
        <w:t>Table 48: Summary of the Clinical and Biochemical Measurements</w:t>
      </w:r>
    </w:p>
    <w:tbl>
      <w:tblPr>
        <w:tblW w:w="0" w:type="auto"/>
        <w:tblInd w:w="546" w:type="dxa"/>
        <w:tblBorders>
          <w:top w:val="single" w:sz="2" w:space="0" w:color="FFFFFF"/>
          <w:left w:val="single" w:sz="2" w:space="0" w:color="FFFFFF"/>
          <w:bottom w:val="single" w:sz="2" w:space="0" w:color="FFFFFF"/>
          <w:right w:val="single" w:sz="2" w:space="0" w:color="FFFFFF"/>
          <w:insideH w:val="single" w:sz="2" w:space="0" w:color="FFFFFF"/>
          <w:insideV w:val="single" w:sz="2" w:space="0" w:color="FFFFFF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26"/>
              </w:tabs>
              <w:spacing w:line="81" w:lineRule="auto"/>
              <w:ind w:left="1033" w:right="111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8"/>
              </w:tabs>
              <w:spacing w:before="122" w:line="132" w:lineRule="auto"/>
              <w:ind w:left="6430" w:right="212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right="207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36"/>
              </w:tabs>
              <w:spacing w:before="117"/>
              <w:ind w:left="13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82" w:right="59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437"/>
        </w:trPr>
        <w:tc>
          <w:tcPr>
            <w:tcW w:w="14560" w:type="dxa"/>
            <w:gridSpan w:val="10"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Respondents who are overweight with BMI 25 kg/m2 among different age groups</w:t>
            </w:r>
          </w:p>
        </w:tc>
      </w:tr>
      <w:tr w:rsidR="00CE62C5">
        <w:trPr>
          <w:trHeight w:val="434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0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Denominator all respondents with valid BMI readings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4815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4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2481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4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4159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2145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2013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Numerator (Total respondents with BMI ≥ 25 kg/m2)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3270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1756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4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2805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1518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1287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3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67.9%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70.8%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64.9%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70.9%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67.4%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70.7%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71.1%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70.8%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63.9%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10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278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45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2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2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1028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7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701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54%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4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788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255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right="45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7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7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20%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top w:val="single" w:sz="4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4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</w:tr>
      <w:tr w:rsidR="00CE62C5">
        <w:trPr>
          <w:trHeight w:val="394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7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4%</w:t>
            </w:r>
          </w:p>
        </w:tc>
      </w:tr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6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9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31"/>
              </w:tabs>
              <w:spacing w:line="81" w:lineRule="auto"/>
              <w:ind w:left="1039" w:right="105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43"/>
              </w:tabs>
              <w:spacing w:before="122" w:line="132" w:lineRule="auto"/>
              <w:ind w:left="6436" w:right="206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4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13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right="202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42"/>
              </w:tabs>
              <w:spacing w:before="117"/>
              <w:ind w:left="13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87" w:right="5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437"/>
        </w:trPr>
        <w:tc>
          <w:tcPr>
            <w:tcW w:w="14560" w:type="dxa"/>
            <w:gridSpan w:val="10"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1"/>
              <w:ind w:left="119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Respondents who are obese with BMI 30 kg/m2 among different age groups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0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Denominator all respondents with valid BMI readings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4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4815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2481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2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4159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7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336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1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2145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2013</w:t>
            </w:r>
          </w:p>
        </w:tc>
      </w:tr>
      <w:tr w:rsidR="00CE62C5">
        <w:trPr>
          <w:trHeight w:val="386"/>
        </w:trPr>
        <w:tc>
          <w:tcPr>
            <w:tcW w:w="6009" w:type="dxa"/>
            <w:vMerge w:val="restart"/>
            <w:tcBorders>
              <w:top w:val="single" w:sz="4" w:space="0" w:color="58595B"/>
              <w:left w:val="single" w:sz="4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Numerator (Total respondents with BMI ≥ 30 kg/m2)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42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1337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22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1095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27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0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579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left w:val="single" w:sz="4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38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27.8%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25.1%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7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26.3%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7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7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24.1%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28.8%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default" r:id="rId133"/>
          <w:pgSz w:w="16840" w:h="11910" w:orient="landscape"/>
          <w:pgMar w:top="1100" w:right="1020" w:bottom="560" w:left="600" w:header="0" w:footer="364" w:gutter="0"/>
          <w:cols w:space="720"/>
        </w:sectPr>
      </w:pP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391"/>
        </w:trPr>
        <w:tc>
          <w:tcPr>
            <w:tcW w:w="6009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64"/>
              <w:ind w:left="30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6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103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64"/>
              <w:ind w:left="343" w:right="28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7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2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27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9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6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315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43" w:right="28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7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64"/>
              <w:ind w:left="312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30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126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64"/>
              <w:ind w:left="312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27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bottom w:val="nil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3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</w:tr>
      <w:tr w:rsidR="00CE62C5">
        <w:trPr>
          <w:trHeight w:val="394"/>
        </w:trPr>
        <w:tc>
          <w:tcPr>
            <w:tcW w:w="6009" w:type="dxa"/>
            <w:vMerge/>
            <w:tcBorders>
              <w:top w:val="nil"/>
              <w:bottom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4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</w:tr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6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9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30"/>
              </w:tabs>
              <w:spacing w:line="81" w:lineRule="auto"/>
              <w:ind w:left="1037" w:right="107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42"/>
              </w:tabs>
              <w:spacing w:before="122" w:line="132" w:lineRule="auto"/>
              <w:ind w:left="6434" w:right="208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84" w:right="6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84" w:right="58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40"/>
              </w:tabs>
              <w:spacing w:before="117"/>
              <w:ind w:left="13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87" w:right="56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437"/>
        </w:trPr>
        <w:tc>
          <w:tcPr>
            <w:tcW w:w="14560" w:type="dxa"/>
            <w:gridSpan w:val="10"/>
            <w:tcBorders>
              <w:top w:val="nil"/>
              <w:bottom w:val="single" w:sz="4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8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Respondents with raised BP (SBP ≥ 140 and/or DBP ≥ 90 mmHg or currently on medication for raised BP)</w:t>
            </w:r>
          </w:p>
        </w:tc>
      </w:tr>
      <w:tr w:rsidR="00CE62C5">
        <w:trPr>
          <w:trHeight w:val="434"/>
        </w:trPr>
        <w:tc>
          <w:tcPr>
            <w:tcW w:w="6009" w:type="dxa"/>
          </w:tcPr>
          <w:p w:rsidR="00CE62C5" w:rsidRDefault="00280DE0">
            <w:pPr>
              <w:pStyle w:val="TableParagraph"/>
              <w:spacing w:before="70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Denominator all respondents with valid BP readings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84"/>
              <w:ind w:left="31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4971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2515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2456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678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right="22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4293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338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right="22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2177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2116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8" w:line="261" w:lineRule="auto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Numerator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85"/>
                <w:sz w:val="24"/>
              </w:rPr>
              <w:t>(Total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Respondents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with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raised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BP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(SBP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≥</w:t>
            </w:r>
            <w:r>
              <w:rPr>
                <w:color w:val="58595B"/>
                <w:spacing w:val="-16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>140</w:t>
            </w:r>
            <w:r>
              <w:rPr>
                <w:color w:val="58595B"/>
                <w:spacing w:val="-17"/>
                <w:w w:val="85"/>
                <w:sz w:val="24"/>
              </w:rPr>
              <w:t xml:space="preserve"> </w:t>
            </w:r>
            <w:r>
              <w:rPr>
                <w:color w:val="58595B"/>
                <w:w w:val="85"/>
                <w:sz w:val="24"/>
              </w:rPr>
              <w:t xml:space="preserve">and/or </w:t>
            </w:r>
            <w:r>
              <w:rPr>
                <w:color w:val="58595B"/>
                <w:w w:val="95"/>
                <w:sz w:val="24"/>
              </w:rPr>
              <w:t>DBP</w:t>
            </w:r>
            <w:r>
              <w:rPr>
                <w:color w:val="58595B"/>
                <w:spacing w:val="-42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≥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90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mmHg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or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currently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on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medication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for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raised</w:t>
            </w:r>
            <w:r>
              <w:rPr>
                <w:color w:val="58595B"/>
                <w:spacing w:val="-4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BP))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7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1432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2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1248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398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43" w:right="2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19.5%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80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29.1%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29.9%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24.4%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17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39.0%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18.8%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19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3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20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8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2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321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625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30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31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165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343" w:right="26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45.6%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8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4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  <w:right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24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30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4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31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4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5"/>
              <w:ind w:left="324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33.2%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32.7%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34.3%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28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30%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28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5"/>
              <w:ind w:left="84" w:right="4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35%</w:t>
            </w:r>
          </w:p>
        </w:tc>
      </w:tr>
      <w:tr w:rsidR="00CE62C5">
        <w:trPr>
          <w:trHeight w:val="378"/>
        </w:trPr>
        <w:tc>
          <w:tcPr>
            <w:tcW w:w="6009" w:type="dxa"/>
            <w:vMerge w:val="restart"/>
            <w:tcBorders>
              <w:top w:val="single" w:sz="4" w:space="0" w:color="58595B"/>
              <w:bottom w:val="nil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2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32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30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4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4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4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</w:tr>
      <w:tr w:rsidR="00CE62C5">
        <w:trPr>
          <w:trHeight w:val="383"/>
        </w:trPr>
        <w:tc>
          <w:tcPr>
            <w:tcW w:w="6009" w:type="dxa"/>
            <w:vMerge/>
            <w:tcBorders>
              <w:top w:val="nil"/>
              <w:bottom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343" w:right="2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11.2%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11.0%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11.6%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5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4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4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28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4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8%</w:t>
            </w:r>
          </w:p>
        </w:tc>
      </w:tr>
    </w:tbl>
    <w:p w:rsidR="00CE62C5" w:rsidRDefault="00280DE0">
      <w:pPr>
        <w:rPr>
          <w:sz w:val="2"/>
          <w:szCs w:val="2"/>
        </w:rPr>
      </w:pPr>
      <w:r>
        <w:pict>
          <v:shape id="_x0000_s1072" type="#_x0000_t202" style="position:absolute;margin-left:24.45pt;margin-top:35.2pt;width:21.15pt;height:22pt;z-index:25193062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94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rPr>
          <w:sz w:val="2"/>
          <w:szCs w:val="2"/>
        </w:rPr>
        <w:sectPr w:rsidR="00CE62C5">
          <w:footerReference w:type="even" r:id="rId134"/>
          <w:pgSz w:w="16840" w:h="11910" w:orient="landscape"/>
          <w:pgMar w:top="110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rFonts w:ascii="Times New Roman"/>
          <w:sz w:val="20"/>
        </w:rPr>
      </w:pPr>
      <w:r>
        <w:pict>
          <v:shape id="_x0000_s1071" type="#_x0000_t202" style="position:absolute;margin-left:24.45pt;margin-top:540.65pt;width:21.15pt;height:22pt;z-index:25193164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95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spacing w:before="11"/>
        <w:rPr>
          <w:rFonts w:ascii="Times New Roman"/>
          <w:sz w:val="11"/>
        </w:rPr>
      </w:pPr>
    </w:p>
    <w:tbl>
      <w:tblPr>
        <w:tblW w:w="0" w:type="auto"/>
        <w:tblInd w:w="546" w:type="dxa"/>
        <w:tblBorders>
          <w:top w:val="single" w:sz="2" w:space="0" w:color="FFFFFF"/>
          <w:left w:val="single" w:sz="2" w:space="0" w:color="FFFFFF"/>
          <w:bottom w:val="single" w:sz="2" w:space="0" w:color="FFFFFF"/>
          <w:right w:val="single" w:sz="2" w:space="0" w:color="FFFFFF"/>
          <w:insideH w:val="single" w:sz="2" w:space="0" w:color="FFFFFF"/>
          <w:insideV w:val="single" w:sz="2" w:space="0" w:color="FFFFFF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rFonts w:ascii="Times New Roman"/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26"/>
              </w:tabs>
              <w:spacing w:line="81" w:lineRule="auto"/>
              <w:ind w:left="1033" w:right="111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4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8"/>
              </w:tabs>
              <w:spacing w:before="122" w:line="132" w:lineRule="auto"/>
              <w:ind w:left="6430" w:right="212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right="207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36"/>
              </w:tabs>
              <w:spacing w:before="117"/>
              <w:ind w:left="13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13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437"/>
        </w:trPr>
        <w:tc>
          <w:tcPr>
            <w:tcW w:w="14560" w:type="dxa"/>
            <w:gridSpan w:val="10"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4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Respondents with raised BP (SBP ≥ 140 and/or DBP ≥ 90 mmHg) BUT who were not currently taking any medications for raised BP</w:t>
            </w:r>
          </w:p>
        </w:tc>
      </w:tr>
      <w:tr w:rsidR="00CE62C5">
        <w:trPr>
          <w:trHeight w:val="434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0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Denominator all respondents with valid BP readings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308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1248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850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398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8" w:line="261" w:lineRule="auto"/>
              <w:ind w:left="114" w:right="29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Numerator (Total respondents with raised BP as per definition </w:t>
            </w:r>
            <w:r>
              <w:rPr>
                <w:color w:val="58595B"/>
                <w:w w:val="95"/>
                <w:sz w:val="24"/>
              </w:rPr>
              <w:t>above)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8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1036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277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43" w:right="28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7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0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67.8%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66.3%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56.6%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69.6%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11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12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4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4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364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4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4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8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50%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1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316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7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8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26%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top w:val="single" w:sz="4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ind w:left="11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17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2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394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8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nil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4%</w:t>
            </w:r>
          </w:p>
        </w:tc>
      </w:tr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6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9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rFonts w:ascii="Times New Roman"/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32"/>
              </w:tabs>
              <w:spacing w:line="81" w:lineRule="auto"/>
              <w:ind w:left="1039" w:right="105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58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35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44"/>
              </w:tabs>
              <w:spacing w:before="122" w:line="132" w:lineRule="auto"/>
              <w:ind w:left="6436" w:right="206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13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right="201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42"/>
              </w:tabs>
              <w:spacing w:before="117"/>
              <w:ind w:left="13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14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737"/>
        </w:trPr>
        <w:tc>
          <w:tcPr>
            <w:tcW w:w="14560" w:type="dxa"/>
            <w:gridSpan w:val="10"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1"/>
              <w:ind w:left="12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Respondents with impaired fasting glycaemia as defined below:</w:t>
            </w:r>
          </w:p>
          <w:p w:rsidR="00CE62C5" w:rsidRDefault="00280DE0">
            <w:pPr>
              <w:pStyle w:val="TableParagraph"/>
              <w:spacing w:before="46"/>
              <w:ind w:left="113"/>
              <w:jc w:val="left"/>
              <w:rPr>
                <w:rFonts w:ascii="Calibri" w:hAnsi="Calibri"/>
                <w:b/>
                <w:sz w:val="20"/>
              </w:rPr>
            </w:pPr>
            <w:r>
              <w:rPr>
                <w:rFonts w:ascii="Calibri" w:hAnsi="Calibri"/>
                <w:b/>
                <w:color w:val="58595B"/>
                <w:sz w:val="20"/>
              </w:rPr>
              <w:t>1) Plasma venous value ≥6.1 mmol/L (110 mg/dl) and &lt;7.0 mmol/L (126 mg/dl) or 2) Capillary whole blood value ≥5.6 mmol/L (100 mg/dl) and &lt;6.1 mmol/L (110 mg/dl)</w:t>
            </w:r>
          </w:p>
        </w:tc>
      </w:tr>
      <w:tr w:rsidR="00CE62C5">
        <w:trPr>
          <w:trHeight w:val="432"/>
        </w:trPr>
        <w:tc>
          <w:tcPr>
            <w:tcW w:w="6009" w:type="dxa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Denominator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all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with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valid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blood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glucose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readings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30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3294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7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1667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4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right="28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1443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84"/>
              <w:ind w:left="2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1403</w:t>
            </w:r>
          </w:p>
        </w:tc>
      </w:tr>
      <w:tr w:rsidR="00CE62C5">
        <w:trPr>
          <w:trHeight w:val="358"/>
        </w:trPr>
        <w:tc>
          <w:tcPr>
            <w:tcW w:w="6009" w:type="dxa"/>
            <w:vMerge w:val="restart"/>
            <w:tcBorders>
              <w:top w:val="single" w:sz="4" w:space="0" w:color="58595B"/>
              <w:left w:val="single" w:sz="4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70" w:line="261" w:lineRule="auto"/>
              <w:ind w:left="111" w:right="5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Numerator (Total respondents with impaired fasting glycaemia </w:t>
            </w:r>
            <w:r>
              <w:rPr>
                <w:color w:val="58595B"/>
                <w:w w:val="95"/>
                <w:sz w:val="24"/>
              </w:rPr>
              <w:t>as per definition)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07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</w:t>
            </w:r>
          </w:p>
        </w:tc>
      </w:tr>
      <w:tr w:rsidR="00CE62C5">
        <w:trPr>
          <w:trHeight w:val="363"/>
        </w:trPr>
        <w:tc>
          <w:tcPr>
            <w:tcW w:w="6009" w:type="dxa"/>
            <w:vMerge/>
            <w:tcBorders>
              <w:top w:val="nil"/>
              <w:left w:val="single" w:sz="4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07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7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18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10.0%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default" r:id="rId135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2"/>
        <w:rPr>
          <w:rFonts w:ascii="Times New Roman"/>
          <w:sz w:val="4"/>
        </w:rPr>
      </w:pPr>
      <w:r>
        <w:pict>
          <v:shape id="_x0000_s1070" type="#_x0000_t202" style="position:absolute;margin-left:24.45pt;margin-top:35.2pt;width:21.15pt;height:22pt;z-index:25193267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96</w:t>
                  </w:r>
                </w:p>
              </w:txbxContent>
            </v:textbox>
            <w10:wrap anchorx="page" anchory="page"/>
          </v:shape>
        </w:pict>
      </w:r>
    </w:p>
    <w:tbl>
      <w:tblPr>
        <w:tblW w:w="0" w:type="auto"/>
        <w:tblInd w:w="54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363"/>
        </w:trPr>
        <w:tc>
          <w:tcPr>
            <w:tcW w:w="6009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0"/>
              <w:ind w:left="306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7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363"/>
        </w:trPr>
        <w:tc>
          <w:tcPr>
            <w:tcW w:w="6009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0"/>
              <w:ind w:right="3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16.3%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12.6%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77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right="25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right="2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0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</w:tr>
      <w:tr w:rsidR="00CE62C5">
        <w:trPr>
          <w:trHeight w:val="363"/>
        </w:trPr>
        <w:tc>
          <w:tcPr>
            <w:tcW w:w="6009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20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309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9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</w:t>
            </w:r>
          </w:p>
        </w:tc>
      </w:tr>
      <w:tr w:rsidR="00CE62C5">
        <w:trPr>
          <w:trHeight w:val="363"/>
        </w:trPr>
        <w:tc>
          <w:tcPr>
            <w:tcW w:w="6009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36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46.0%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1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45.7%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46.5%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25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right="2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47%</w:t>
            </w:r>
          </w:p>
        </w:tc>
      </w:tr>
      <w:tr w:rsidR="00CE62C5">
        <w:trPr>
          <w:trHeight w:val="363"/>
        </w:trPr>
        <w:tc>
          <w:tcPr>
            <w:tcW w:w="6009" w:type="dxa"/>
            <w:vMerge w:val="restart"/>
          </w:tcPr>
          <w:p w:rsidR="00CE62C5" w:rsidRDefault="00280DE0">
            <w:pPr>
              <w:pStyle w:val="TableParagraph"/>
              <w:spacing w:before="220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49"/>
              <w:ind w:left="311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</w:tr>
      <w:tr w:rsidR="00CE62C5">
        <w:trPr>
          <w:trHeight w:val="363"/>
        </w:trPr>
        <w:tc>
          <w:tcPr>
            <w:tcW w:w="6009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49"/>
              <w:ind w:right="38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32.3%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right="18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6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49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28%</w:t>
            </w:r>
          </w:p>
        </w:tc>
      </w:tr>
      <w:tr w:rsidR="00CE62C5">
        <w:trPr>
          <w:trHeight w:val="363"/>
        </w:trPr>
        <w:tc>
          <w:tcPr>
            <w:tcW w:w="6009" w:type="dxa"/>
            <w:vMerge w:val="restart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219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313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1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3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</w:tr>
      <w:tr w:rsidR="00CE62C5">
        <w:trPr>
          <w:trHeight w:val="366"/>
        </w:trPr>
        <w:tc>
          <w:tcPr>
            <w:tcW w:w="6009" w:type="dxa"/>
            <w:vMerge/>
            <w:tcBorders>
              <w:top w:val="nil"/>
              <w:bottom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41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5.4%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3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5.7%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5.1%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11%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12%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4%</w:t>
            </w:r>
          </w:p>
        </w:tc>
      </w:tr>
      <w:tr w:rsidR="00CE62C5">
        <w:trPr>
          <w:trHeight w:val="564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3"/>
              <w:ind w:left="56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3"/>
              <w:ind w:left="59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CE62C5">
            <w:pPr>
              <w:pStyle w:val="TableParagraph"/>
              <w:jc w:val="left"/>
              <w:rPr>
                <w:rFonts w:ascii="Times New Roman"/>
                <w:sz w:val="27"/>
              </w:rPr>
            </w:pPr>
          </w:p>
          <w:p w:rsidR="00CE62C5" w:rsidRDefault="00280DE0">
            <w:pPr>
              <w:pStyle w:val="TableParagraph"/>
              <w:tabs>
                <w:tab w:val="left" w:pos="1130"/>
              </w:tabs>
              <w:spacing w:line="81" w:lineRule="auto"/>
              <w:ind w:left="1037" w:right="107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3"/>
              <w:ind w:left="58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3"/>
              <w:ind w:left="34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6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42"/>
              </w:tabs>
              <w:spacing w:before="121" w:line="132" w:lineRule="auto"/>
              <w:ind w:left="6434" w:right="208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22"/>
              <w:ind w:left="84" w:right="6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/>
              <w:ind w:right="20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40"/>
              </w:tabs>
              <w:spacing w:before="116"/>
              <w:ind w:left="137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left w:val="single" w:sz="2" w:space="0" w:color="FFFFFF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/>
              <w:ind w:left="14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737"/>
        </w:trPr>
        <w:tc>
          <w:tcPr>
            <w:tcW w:w="14560" w:type="dxa"/>
            <w:gridSpan w:val="10"/>
            <w:tcBorders>
              <w:top w:val="nil"/>
              <w:bottom w:val="single" w:sz="4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1"/>
              <w:ind w:left="11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Respondents with raised fasting blood glucose as defined below or currently on medication for raised blood glucose:</w:t>
            </w:r>
          </w:p>
          <w:p w:rsidR="00CE62C5" w:rsidRDefault="00280DE0">
            <w:pPr>
              <w:pStyle w:val="TableParagraph"/>
              <w:spacing w:before="46"/>
              <w:ind w:left="113"/>
              <w:jc w:val="left"/>
              <w:rPr>
                <w:rFonts w:ascii="Calibri" w:hAnsi="Calibri"/>
                <w:b/>
                <w:sz w:val="20"/>
              </w:rPr>
            </w:pPr>
            <w:r>
              <w:rPr>
                <w:rFonts w:ascii="Calibri" w:hAnsi="Calibri"/>
                <w:b/>
                <w:color w:val="58595B"/>
                <w:sz w:val="20"/>
              </w:rPr>
              <w:t>1) Plasma venous value ≥ 7.0 mmol/L (126 mg/dl) OR 2) Capillary whole blood value ≥ 6.1 mmol/L (110 mg/dl)</w:t>
            </w:r>
          </w:p>
        </w:tc>
      </w:tr>
      <w:tr w:rsidR="00CE62C5">
        <w:trPr>
          <w:trHeight w:val="434"/>
        </w:trPr>
        <w:tc>
          <w:tcPr>
            <w:tcW w:w="6009" w:type="dxa"/>
          </w:tcPr>
          <w:p w:rsidR="00CE62C5" w:rsidRDefault="00280DE0">
            <w:pPr>
              <w:pStyle w:val="TableParagraph"/>
              <w:spacing w:before="70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Denominator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all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with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valid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blood</w:t>
            </w:r>
            <w:r>
              <w:rPr>
                <w:color w:val="58595B"/>
                <w:spacing w:val="-36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glucose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readings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84"/>
              <w:ind w:right="4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3294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right="23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1667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448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right="28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right="27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1443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84"/>
              <w:ind w:left="2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1403</w:t>
            </w:r>
          </w:p>
        </w:tc>
      </w:tr>
      <w:tr w:rsidR="00CE62C5">
        <w:trPr>
          <w:trHeight w:val="378"/>
        </w:trPr>
        <w:tc>
          <w:tcPr>
            <w:tcW w:w="6009" w:type="dxa"/>
            <w:vMerge w:val="restart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7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Numerator (Total respondents with raised fasting blood glucose </w:t>
            </w:r>
            <w:r>
              <w:rPr>
                <w:color w:val="58595B"/>
                <w:w w:val="95"/>
                <w:sz w:val="24"/>
              </w:rPr>
              <w:t>as per definition above)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307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29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76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9"/>
              <w:ind w:left="30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145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362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11.8%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18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13.3%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77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79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10.0%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12.3%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10.3%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23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9.8%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14.2%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0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09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1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1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09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76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1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8.9%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right="25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right="30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7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309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76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35%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25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31%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2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2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18%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32%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6"/>
              <w:ind w:left="280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44%</w:t>
            </w:r>
          </w:p>
        </w:tc>
      </w:tr>
      <w:tr w:rsidR="00CE62C5">
        <w:trPr>
          <w:trHeight w:val="375"/>
        </w:trPr>
        <w:tc>
          <w:tcPr>
            <w:tcW w:w="6009" w:type="dxa"/>
            <w:vMerge w:val="restart"/>
            <w:tcBorders>
              <w:top w:val="single" w:sz="4" w:space="0" w:color="58595B"/>
              <w:bottom w:val="single" w:sz="4" w:space="0" w:color="58595B"/>
              <w:right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left="312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99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</w:t>
            </w:r>
          </w:p>
        </w:tc>
      </w:tr>
      <w:tr w:rsidR="00CE62C5">
        <w:trPr>
          <w:trHeight w:val="375"/>
        </w:trPr>
        <w:tc>
          <w:tcPr>
            <w:tcW w:w="6009" w:type="dxa"/>
            <w:vMerge/>
            <w:tcBorders>
              <w:top w:val="nil"/>
              <w:bottom w:val="single" w:sz="4" w:space="0" w:color="58595B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</w:tcPr>
          <w:p w:rsidR="00CE62C5" w:rsidRDefault="00280DE0">
            <w:pPr>
              <w:pStyle w:val="TableParagraph"/>
              <w:spacing w:before="56"/>
              <w:ind w:right="42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43%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right="25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1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39.5%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50%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84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48%</w:t>
            </w:r>
          </w:p>
        </w:tc>
        <w:tc>
          <w:tcPr>
            <w:tcW w:w="906" w:type="dxa"/>
          </w:tcPr>
          <w:p w:rsidR="00CE62C5" w:rsidRDefault="00280DE0">
            <w:pPr>
              <w:pStyle w:val="TableParagraph"/>
              <w:spacing w:before="56"/>
              <w:ind w:left="28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38%</w:t>
            </w:r>
          </w:p>
        </w:tc>
      </w:tr>
      <w:tr w:rsidR="00CE62C5">
        <w:trPr>
          <w:trHeight w:val="378"/>
        </w:trPr>
        <w:tc>
          <w:tcPr>
            <w:tcW w:w="6009" w:type="dxa"/>
            <w:vMerge w:val="restart"/>
            <w:tcBorders>
              <w:top w:val="single" w:sz="4" w:space="0" w:color="58595B"/>
              <w:bottom w:val="nil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314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51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3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2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7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2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6" w:type="dxa"/>
            <w:shd w:val="clear" w:color="auto" w:fill="F1EAE0"/>
          </w:tcPr>
          <w:p w:rsidR="00CE62C5" w:rsidRDefault="00280DE0">
            <w:pPr>
              <w:pStyle w:val="TableParagraph"/>
              <w:spacing w:before="55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</w:tr>
      <w:tr w:rsidR="00CE62C5">
        <w:trPr>
          <w:trHeight w:val="383"/>
        </w:trPr>
        <w:tc>
          <w:tcPr>
            <w:tcW w:w="6009" w:type="dxa"/>
            <w:vMerge/>
            <w:tcBorders>
              <w:top w:val="nil"/>
              <w:bottom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315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right="2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10.8%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28.9%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6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right="25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30%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27%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53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bottom w:val="nil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8"/>
              <w:ind w:left="84" w:right="5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36"/>
          <w:pgSz w:w="16840" w:h="11910" w:orient="landscape"/>
          <w:pgMar w:top="1100" w:right="102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spacing w:before="11"/>
        <w:rPr>
          <w:rFonts w:ascii="Times New Roman"/>
          <w:sz w:val="11"/>
        </w:rPr>
      </w:pPr>
    </w:p>
    <w:tbl>
      <w:tblPr>
        <w:tblW w:w="0" w:type="auto"/>
        <w:tblInd w:w="543" w:type="dxa"/>
        <w:tblBorders>
          <w:top w:val="single" w:sz="2" w:space="0" w:color="FFFFFF"/>
          <w:left w:val="single" w:sz="2" w:space="0" w:color="FFFFFF"/>
          <w:bottom w:val="single" w:sz="2" w:space="0" w:color="FFFFFF"/>
          <w:right w:val="single" w:sz="2" w:space="0" w:color="FFFFFF"/>
          <w:insideH w:val="single" w:sz="2" w:space="0" w:color="FFFFFF"/>
          <w:insideV w:val="single" w:sz="2" w:space="0" w:color="FFFFFF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6009"/>
        <w:gridCol w:w="1303"/>
        <w:gridCol w:w="906"/>
        <w:gridCol w:w="906"/>
        <w:gridCol w:w="906"/>
        <w:gridCol w:w="906"/>
        <w:gridCol w:w="906"/>
        <w:gridCol w:w="906"/>
        <w:gridCol w:w="906"/>
        <w:gridCol w:w="906"/>
      </w:tblGrid>
      <w:tr w:rsidR="00CE62C5">
        <w:trPr>
          <w:trHeight w:val="439"/>
        </w:trPr>
        <w:tc>
          <w:tcPr>
            <w:tcW w:w="7312" w:type="dxa"/>
            <w:gridSpan w:val="2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72"/>
              <w:ind w:left="56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Gender</w:t>
            </w:r>
          </w:p>
        </w:tc>
        <w:tc>
          <w:tcPr>
            <w:tcW w:w="1812" w:type="dxa"/>
            <w:gridSpan w:val="2"/>
            <w:vMerge w:val="restart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72"/>
              <w:ind w:left="586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  <w:p w:rsidR="00CE62C5" w:rsidRDefault="00280DE0">
            <w:pPr>
              <w:pStyle w:val="TableParagraph"/>
              <w:tabs>
                <w:tab w:val="left" w:pos="1126"/>
              </w:tabs>
              <w:spacing w:before="243" w:line="81" w:lineRule="auto"/>
              <w:ind w:left="1033" w:right="111" w:hanging="90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position w:val="10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spacing w:val="-1"/>
                <w:w w:val="95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72"/>
              <w:ind w:left="58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72"/>
              <w:ind w:left="34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554"/>
        </w:trPr>
        <w:tc>
          <w:tcPr>
            <w:tcW w:w="8218" w:type="dxa"/>
            <w:gridSpan w:val="3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7538"/>
              </w:tabs>
              <w:spacing w:before="117" w:line="132" w:lineRule="auto"/>
              <w:ind w:left="6430" w:right="212" w:hanging="27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Population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5"/>
                <w:w w:val="95"/>
                <w:position w:val="-6"/>
                <w:sz w:val="24"/>
              </w:rPr>
              <w:t xml:space="preserve">Male </w:t>
            </w:r>
            <w:r>
              <w:rPr>
                <w:rFonts w:ascii="Calibri"/>
                <w:color w:val="FFFFFF"/>
                <w:spacing w:val="-5"/>
                <w:sz w:val="24"/>
              </w:rPr>
              <w:t>Total</w:t>
            </w: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7"/>
              <w:ind w:left="12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  <w:tc>
          <w:tcPr>
            <w:tcW w:w="1812" w:type="dxa"/>
            <w:gridSpan w:val="2"/>
            <w:vMerge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6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2"/>
              <w:ind w:right="207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0"/>
                <w:sz w:val="24"/>
              </w:rPr>
              <w:t>Male</w:t>
            </w:r>
          </w:p>
        </w:tc>
        <w:tc>
          <w:tcPr>
            <w:tcW w:w="1812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136"/>
              </w:tabs>
              <w:spacing w:before="112"/>
              <w:ind w:left="13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  <w:r>
              <w:rPr>
                <w:rFonts w:ascii="Calibri"/>
                <w:color w:val="FFFFFF"/>
                <w:sz w:val="24"/>
              </w:rPr>
              <w:tab/>
              <w:t>Male</w:t>
            </w:r>
          </w:p>
        </w:tc>
        <w:tc>
          <w:tcPr>
            <w:tcW w:w="906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2"/>
              <w:ind w:left="82" w:right="59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Female</w:t>
            </w:r>
          </w:p>
        </w:tc>
      </w:tr>
      <w:tr w:rsidR="00CE62C5">
        <w:trPr>
          <w:trHeight w:val="439"/>
        </w:trPr>
        <w:tc>
          <w:tcPr>
            <w:tcW w:w="14560" w:type="dxa"/>
            <w:gridSpan w:val="10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72"/>
              <w:ind w:left="114"/>
              <w:jc w:val="left"/>
              <w:rPr>
                <w:rFonts w:ascii="Calibri" w:hAnsi="Calibri"/>
                <w:b/>
                <w:sz w:val="24"/>
              </w:rPr>
            </w:pPr>
            <w:r>
              <w:rPr>
                <w:rFonts w:ascii="Calibri" w:hAnsi="Calibri"/>
                <w:b/>
                <w:color w:val="58595B"/>
                <w:sz w:val="24"/>
              </w:rPr>
              <w:t>Respondents with raised total cholesterol (≥ 5.0 mmol/L or ≥ 190 mg/dl or currently on medication for raised cholesterol)</w:t>
            </w:r>
          </w:p>
        </w:tc>
      </w:tr>
      <w:tr w:rsidR="00CE62C5">
        <w:trPr>
          <w:trHeight w:val="737"/>
        </w:trPr>
        <w:tc>
          <w:tcPr>
            <w:tcW w:w="6009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72" w:line="261" w:lineRule="auto"/>
              <w:ind w:left="114" w:right="23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 xml:space="preserve">Denominator all respondents with valid blood cholesterol read- </w:t>
            </w:r>
            <w:r>
              <w:rPr>
                <w:color w:val="58595B"/>
                <w:w w:val="95"/>
                <w:sz w:val="24"/>
              </w:rPr>
              <w:t>ings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right="43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3270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1652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24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79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81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2827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right="2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220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1395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8" w:line="261" w:lineRule="auto"/>
              <w:ind w:left="114" w:right="18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Numerator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(Total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respondents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with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raised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total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cholesterol</w:t>
            </w:r>
            <w:r>
              <w:rPr>
                <w:color w:val="58595B"/>
                <w:spacing w:val="-35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as per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definition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currently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medication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for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raised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cholesterol))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3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1429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5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9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1232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579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38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43.7%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6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0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1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44.5%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83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36.9%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52.1%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41.5%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18-29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11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78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9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2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113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45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78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27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25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20%</w:t>
            </w:r>
          </w:p>
        </w:tc>
      </w:tr>
      <w:tr w:rsidR="00CE62C5">
        <w:trPr>
          <w:trHeight w:val="391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30-44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13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719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30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351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289</w:t>
            </w:r>
          </w:p>
        </w:tc>
      </w:tr>
      <w:tr w:rsidR="00CE62C5">
        <w:trPr>
          <w:trHeight w:val="391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45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0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7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5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43%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50%</w:t>
            </w:r>
          </w:p>
        </w:tc>
      </w:tr>
      <w:tr w:rsidR="00CE62C5">
        <w:trPr>
          <w:trHeight w:val="389"/>
        </w:trPr>
        <w:tc>
          <w:tcPr>
            <w:tcW w:w="6009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7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45-59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480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378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1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30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43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6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84" w:right="5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right="42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3" w:right="6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28%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27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6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29%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1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25%</w:t>
            </w:r>
          </w:p>
        </w:tc>
      </w:tr>
      <w:tr w:rsidR="00CE62C5">
        <w:trPr>
          <w:trHeight w:val="386"/>
        </w:trPr>
        <w:tc>
          <w:tcPr>
            <w:tcW w:w="6009" w:type="dxa"/>
            <w:vMerge w:val="restart"/>
            <w:tcBorders>
              <w:top w:val="single" w:sz="4" w:space="0" w:color="58595B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rFonts w:ascii="Times New Roman"/>
                <w:sz w:val="21"/>
              </w:rPr>
            </w:pPr>
          </w:p>
          <w:p w:rsidR="00CE62C5" w:rsidRDefault="00280DE0">
            <w:pPr>
              <w:pStyle w:val="TableParagraph"/>
              <w:ind w:left="11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60+ years</w:t>
            </w: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17" w:right="30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1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3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</w:t>
            </w:r>
          </w:p>
        </w:tc>
      </w:tr>
      <w:tr w:rsidR="00CE62C5">
        <w:trPr>
          <w:trHeight w:val="386"/>
        </w:trPr>
        <w:tc>
          <w:tcPr>
            <w:tcW w:w="6009" w:type="dxa"/>
            <w:vMerge/>
            <w:tcBorders>
              <w:top w:val="nil"/>
              <w:left w:val="single" w:sz="2" w:space="0" w:color="58595B"/>
              <w:bottom w:val="single" w:sz="4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3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318" w:right="30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6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right="249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15%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5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6%</w:t>
            </w:r>
          </w:p>
        </w:tc>
        <w:tc>
          <w:tcPr>
            <w:tcW w:w="906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1"/>
              <w:ind w:left="84" w:right="4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5%</w:t>
            </w:r>
          </w:p>
        </w:tc>
      </w:tr>
    </w:tbl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rPr>
          <w:rFonts w:ascii="Times New Roman"/>
          <w:sz w:val="20"/>
        </w:rPr>
      </w:pPr>
    </w:p>
    <w:p w:rsidR="00CE62C5" w:rsidRDefault="00CE62C5">
      <w:pPr>
        <w:pStyle w:val="BodyText"/>
        <w:spacing w:before="4"/>
        <w:rPr>
          <w:rFonts w:ascii="Times New Roman"/>
          <w:sz w:val="20"/>
        </w:rPr>
      </w:pPr>
    </w:p>
    <w:p w:rsidR="00CE62C5" w:rsidRDefault="00280DE0">
      <w:pPr>
        <w:spacing w:before="91"/>
        <w:ind w:left="590"/>
        <w:rPr>
          <w:rFonts w:ascii="Bookman Old Style"/>
          <w:sz w:val="16"/>
        </w:rPr>
      </w:pPr>
      <w:r>
        <w:pict>
          <v:shape id="_x0000_s1069" type="#_x0000_t202" style="position:absolute;left:0;text-align:left;margin-left:24.45pt;margin-top:-2pt;width:21.15pt;height:22pt;z-index:251933696;mso-position-horizont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97</w:t>
                  </w:r>
                </w:p>
              </w:txbxContent>
            </v:textbox>
            <w10:wrap anchorx="page"/>
          </v:shape>
        </w:pict>
      </w: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137"/>
          <w:pgSz w:w="16840" w:h="11910" w:orient="landscape"/>
          <w:pgMar w:top="1100" w:right="1020" w:bottom="280" w:left="600" w:header="0" w:footer="0" w:gutter="0"/>
          <w:cols w:space="720"/>
        </w:sectPr>
      </w:pPr>
    </w:p>
    <w:p w:rsidR="00CE62C5" w:rsidRDefault="00280DE0">
      <w:pPr>
        <w:pStyle w:val="ListParagraph"/>
        <w:numPr>
          <w:ilvl w:val="0"/>
          <w:numId w:val="11"/>
        </w:numPr>
        <w:tabs>
          <w:tab w:val="left" w:pos="351"/>
        </w:tabs>
        <w:spacing w:before="54"/>
        <w:ind w:left="350" w:hanging="238"/>
        <w:jc w:val="left"/>
        <w:rPr>
          <w:rFonts w:ascii="Calibri" w:hAnsi="Calibri"/>
          <w:color w:val="AD833B"/>
          <w:sz w:val="34"/>
        </w:rPr>
      </w:pPr>
      <w:r>
        <w:rPr>
          <w:rFonts w:ascii="Calibri" w:hAnsi="Calibri"/>
          <w:color w:val="AD833B"/>
          <w:sz w:val="36"/>
        </w:rPr>
        <w:t xml:space="preserve">EVER </w:t>
      </w:r>
      <w:r>
        <w:rPr>
          <w:rFonts w:ascii="Calibri" w:hAnsi="Calibri"/>
          <w:color w:val="AD833B"/>
          <w:spacing w:val="4"/>
          <w:sz w:val="36"/>
        </w:rPr>
        <w:t xml:space="preserve">MARRIED </w:t>
      </w:r>
      <w:r>
        <w:rPr>
          <w:rFonts w:ascii="Calibri" w:hAnsi="Calibri"/>
          <w:color w:val="AD833B"/>
          <w:sz w:val="36"/>
        </w:rPr>
        <w:t xml:space="preserve">WOMEN </w:t>
      </w:r>
      <w:r>
        <w:rPr>
          <w:rFonts w:ascii="Calibri" w:hAnsi="Calibri"/>
          <w:color w:val="AD833B"/>
          <w:spacing w:val="3"/>
          <w:sz w:val="36"/>
        </w:rPr>
        <w:t>RESPONDENTS’</w:t>
      </w:r>
      <w:r>
        <w:rPr>
          <w:rFonts w:ascii="Calibri" w:hAnsi="Calibri"/>
          <w:color w:val="AD833B"/>
          <w:spacing w:val="-3"/>
          <w:sz w:val="36"/>
        </w:rPr>
        <w:t xml:space="preserve"> </w:t>
      </w:r>
      <w:r>
        <w:rPr>
          <w:rFonts w:ascii="Calibri" w:hAnsi="Calibri"/>
          <w:color w:val="AD833B"/>
          <w:spacing w:val="3"/>
          <w:sz w:val="36"/>
        </w:rPr>
        <w:t>CHARACTERISTICS</w:t>
      </w: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3"/>
          <w:tab w:val="left" w:pos="834"/>
        </w:tabs>
        <w:spacing w:before="118"/>
        <w:ind w:left="83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General</w:t>
      </w:r>
      <w:r>
        <w:rPr>
          <w:rFonts w:ascii="Calibri"/>
          <w:b/>
          <w:color w:val="AD833B"/>
          <w:spacing w:val="-9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Socio-Demographic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Characteristics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of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Ever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Married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pacing w:val="-3"/>
          <w:sz w:val="24"/>
        </w:rPr>
        <w:t>Women</w:t>
      </w:r>
      <w:r>
        <w:rPr>
          <w:rFonts w:ascii="Calibri"/>
          <w:b/>
          <w:color w:val="AD833B"/>
          <w:spacing w:val="-8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Respondents</w:t>
      </w:r>
    </w:p>
    <w:p w:rsidR="00CE62C5" w:rsidRDefault="00CE62C5">
      <w:pPr>
        <w:pStyle w:val="BodyText"/>
        <w:spacing w:before="8"/>
        <w:rPr>
          <w:rFonts w:ascii="Calibri"/>
          <w:b/>
          <w:sz w:val="29"/>
        </w:rPr>
      </w:pPr>
    </w:p>
    <w:p w:rsidR="00CE62C5" w:rsidRDefault="00280DE0">
      <w:pPr>
        <w:pStyle w:val="BodyText"/>
        <w:spacing w:after="32"/>
        <w:ind w:left="113"/>
      </w:pPr>
      <w:r>
        <w:rPr>
          <w:color w:val="DA1A32"/>
          <w:w w:val="95"/>
        </w:rPr>
        <w:t>Table 49: Summary of the socio-demographic characteristics of ever-married women respondents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1134"/>
        </w:trPr>
        <w:tc>
          <w:tcPr>
            <w:tcW w:w="4533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spacing w:before="1" w:line="163" w:lineRule="auto"/>
              <w:ind w:left="1060" w:right="277" w:hanging="715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 xml:space="preserve">Characteristic of the ever-married women </w:t>
            </w:r>
            <w:r>
              <w:rPr>
                <w:rFonts w:ascii="Calibri"/>
                <w:color w:val="FFFFFF"/>
                <w:sz w:val="24"/>
              </w:rPr>
              <w:t>participating in the survey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36"/>
              </w:rPr>
            </w:pPr>
          </w:p>
          <w:p w:rsidR="00CE62C5" w:rsidRDefault="00280DE0">
            <w:pPr>
              <w:pStyle w:val="TableParagraph"/>
              <w:spacing w:before="1"/>
              <w:ind w:left="88" w:right="8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right="-15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Natio</w:t>
            </w:r>
          </w:p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578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34"/>
              <w:ind w:left="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nality</w:t>
            </w:r>
          </w:p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34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394"/>
        </w:trPr>
        <w:tc>
          <w:tcPr>
            <w:tcW w:w="4533" w:type="dxa"/>
            <w:vMerge w:val="restart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247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Nationality</w:t>
            </w:r>
          </w:p>
        </w:tc>
        <w:tc>
          <w:tcPr>
            <w:tcW w:w="907" w:type="dxa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6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7467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6"/>
              <w:ind w:left="74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735</w:t>
            </w:r>
          </w:p>
        </w:tc>
        <w:tc>
          <w:tcPr>
            <w:tcW w:w="1814" w:type="dxa"/>
            <w:tcBorders>
              <w:top w:val="nil"/>
            </w:tcBorders>
            <w:shd w:val="clear" w:color="auto" w:fill="F2B9AB"/>
          </w:tcPr>
          <w:p w:rsidR="00CE62C5" w:rsidRDefault="00280DE0">
            <w:pPr>
              <w:pStyle w:val="TableParagraph"/>
              <w:spacing w:before="66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6732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2B9AB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2B9AB"/>
          </w:tcPr>
          <w:p w:rsidR="00CE62C5" w:rsidRDefault="00280DE0">
            <w:pPr>
              <w:pStyle w:val="TableParagraph"/>
              <w:spacing w:before="64"/>
              <w:ind w:left="86" w:right="3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814" w:type="dxa"/>
            <w:shd w:val="clear" w:color="auto" w:fill="F2B9AB"/>
          </w:tcPr>
          <w:p w:rsidR="00CE62C5" w:rsidRDefault="00280DE0">
            <w:pPr>
              <w:pStyle w:val="TableParagraph"/>
              <w:spacing w:before="64"/>
              <w:ind w:left="70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9.8%</w:t>
            </w:r>
          </w:p>
        </w:tc>
        <w:tc>
          <w:tcPr>
            <w:tcW w:w="1814" w:type="dxa"/>
            <w:shd w:val="clear" w:color="auto" w:fill="F2B9AB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90.2%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4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3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Current marital status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Currently married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7250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48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6577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6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Divorced/Separated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0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Widowed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0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4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Age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15 - 19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0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20 - 24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244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3.9%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06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25 - 29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1263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14.6%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30 - 34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1849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4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1696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6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35 - 39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1696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49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1536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40 - 44 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1294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137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18.6%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45 - 49 Years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1039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45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Women who were currently working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3178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750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2903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43.1%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4"/>
            <w:shd w:val="clear" w:color="auto" w:fill="F2B9AB"/>
          </w:tcPr>
          <w:p w:rsidR="00CE62C5" w:rsidRDefault="00280DE0">
            <w:pPr>
              <w:pStyle w:val="TableParagraph"/>
              <w:spacing w:before="69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Education status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Never Educated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707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1.2%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38"/>
          <w:pgSz w:w="11910" w:h="16840"/>
          <w:pgMar w:top="1000" w:right="540" w:bottom="920" w:left="1040" w:header="0" w:footer="721" w:gutter="0"/>
          <w:pgNumType w:start="98"/>
          <w:cols w:space="720"/>
        </w:sectPr>
      </w:pPr>
    </w:p>
    <w:tbl>
      <w:tblPr>
        <w:tblW w:w="0" w:type="auto"/>
        <w:tblInd w:w="66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Pre-Primary Education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0.9%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Primary Education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6.4%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Lower secondary education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Upper secondary education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894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697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10.3%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Post-secondary non-tertiary education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52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4.8%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Short-cycle tertiary education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359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5.3%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Bachelor’s or equivalent level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4081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3796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52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38.7%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56.4%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Master’s or equivalent level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0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917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5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10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13.6%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Doctoral or equivalent level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6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97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7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91" w:line="244" w:lineRule="auto"/>
              <w:ind w:left="114" w:right="298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Ever-married</w:t>
            </w:r>
            <w:r>
              <w:rPr>
                <w:rFonts w:ascii="Calibri"/>
                <w:b/>
                <w:color w:val="58595B"/>
                <w:spacing w:val="-2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women</w:t>
            </w:r>
            <w:r>
              <w:rPr>
                <w:rFonts w:ascii="Calibri"/>
                <w:b/>
                <w:color w:val="58595B"/>
                <w:spacing w:val="-2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who</w:t>
            </w:r>
            <w:r>
              <w:rPr>
                <w:rFonts w:ascii="Calibri"/>
                <w:b/>
                <w:color w:val="58595B"/>
                <w:spacing w:val="-2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ever</w:t>
            </w:r>
            <w:r>
              <w:rPr>
                <w:rFonts w:ascii="Calibri"/>
                <w:b/>
                <w:color w:val="58595B"/>
                <w:spacing w:val="-2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given</w:t>
            </w:r>
            <w:r>
              <w:rPr>
                <w:rFonts w:ascii="Calibri"/>
                <w:b/>
                <w:color w:val="58595B"/>
                <w:spacing w:val="-2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birth to a live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baby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5581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618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4963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84.1%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73.7%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91" w:line="244" w:lineRule="auto"/>
              <w:ind w:left="115" w:right="150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pacing w:val="-3"/>
                <w:sz w:val="24"/>
              </w:rPr>
              <w:t>Women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who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gave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birth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in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5</w:t>
            </w:r>
            <w:r>
              <w:rPr>
                <w:rFonts w:ascii="Calibri"/>
                <w:b/>
                <w:color w:val="58595B"/>
                <w:spacing w:val="-18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years</w:t>
            </w:r>
            <w:r>
              <w:rPr>
                <w:rFonts w:ascii="Calibri"/>
                <w:b/>
                <w:color w:val="58595B"/>
                <w:spacing w:val="-19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preceding the</w:t>
            </w:r>
            <w:r>
              <w:rPr>
                <w:rFonts w:ascii="Calibri"/>
                <w:b/>
                <w:color w:val="58595B"/>
                <w:spacing w:val="-6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survey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2369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2078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42.4%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47.1%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41.9%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41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Women who gave birth inside UAE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1,556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1,275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7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65.7%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96.5%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61.4%</w:t>
            </w:r>
          </w:p>
        </w:tc>
      </w:tr>
      <w:tr w:rsidR="00CE62C5">
        <w:trPr>
          <w:trHeight w:val="437"/>
        </w:trPr>
        <w:tc>
          <w:tcPr>
            <w:tcW w:w="9068" w:type="dxa"/>
            <w:gridSpan w:val="4"/>
            <w:shd w:val="clear" w:color="auto" w:fill="F2B9AB"/>
          </w:tcPr>
          <w:p w:rsidR="00CE62C5" w:rsidRDefault="00280DE0">
            <w:pPr>
              <w:pStyle w:val="TableParagraph"/>
              <w:spacing w:before="65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Place of delivery for all deliveries in UAE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Hospital and health facility based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1546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1267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99.4%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before="1"/>
              <w:ind w:left="115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Home based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9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10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91" w:line="244" w:lineRule="auto"/>
              <w:ind w:left="115" w:right="14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pacing w:val="-3"/>
                <w:sz w:val="24"/>
              </w:rPr>
              <w:t>Women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who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saw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a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doctor,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nurse</w:t>
            </w:r>
            <w:r>
              <w:rPr>
                <w:rFonts w:ascii="Calibri"/>
                <w:b/>
                <w:color w:val="58595B"/>
                <w:spacing w:val="-23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or</w:t>
            </w:r>
            <w:r>
              <w:rPr>
                <w:rFonts w:ascii="Calibri"/>
                <w:b/>
                <w:color w:val="58595B"/>
                <w:spacing w:val="-24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z w:val="24"/>
              </w:rPr>
              <w:t>midwife for post-natal care in</w:t>
            </w:r>
            <w:r>
              <w:rPr>
                <w:rFonts w:ascii="Calibri"/>
                <w:b/>
                <w:color w:val="58595B"/>
                <w:spacing w:val="-22"/>
                <w:sz w:val="24"/>
              </w:rPr>
              <w:t xml:space="preserve"> </w:t>
            </w:r>
            <w:r>
              <w:rPr>
                <w:rFonts w:ascii="Calibri"/>
                <w:b/>
                <w:color w:val="58595B"/>
                <w:spacing w:val="-4"/>
                <w:sz w:val="24"/>
              </w:rPr>
              <w:t>UAE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1,324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1,093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84.9%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88.2%</w:t>
            </w:r>
          </w:p>
        </w:tc>
      </w:tr>
      <w:tr w:rsidR="00CE62C5">
        <w:trPr>
          <w:trHeight w:val="389"/>
        </w:trPr>
        <w:tc>
          <w:tcPr>
            <w:tcW w:w="4533" w:type="dxa"/>
            <w:vMerge w:val="restart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91" w:line="244" w:lineRule="auto"/>
              <w:ind w:left="115" w:right="254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At least 3 antenatal visits (computed only for last child born in UAE)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8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0"/>
              <w:ind w:left="217" w:right="2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928</w:t>
            </w:r>
          </w:p>
        </w:tc>
      </w:tr>
      <w:tr w:rsidR="00CE62C5">
        <w:trPr>
          <w:trHeight w:val="386"/>
        </w:trPr>
        <w:tc>
          <w:tcPr>
            <w:tcW w:w="4533" w:type="dxa"/>
            <w:vMerge/>
            <w:tcBorders>
              <w:top w:val="nil"/>
              <w:bottom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97.3%</w:t>
            </w:r>
          </w:p>
        </w:tc>
        <w:tc>
          <w:tcPr>
            <w:tcW w:w="1814" w:type="dxa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65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97.7%</w:t>
            </w:r>
          </w:p>
        </w:tc>
        <w:tc>
          <w:tcPr>
            <w:tcW w:w="1814" w:type="dxa"/>
            <w:tcBorders>
              <w:bottom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7"/>
              <w:ind w:left="217" w:right="2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97.2%</w:t>
            </w:r>
          </w:p>
        </w:tc>
      </w:tr>
      <w:tr w:rsidR="00CE62C5">
        <w:trPr>
          <w:trHeight w:val="389"/>
        </w:trPr>
        <w:tc>
          <w:tcPr>
            <w:tcW w:w="4533" w:type="dxa"/>
            <w:vMerge w:val="restart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238"/>
              <w:ind w:left="115"/>
              <w:jc w:val="left"/>
              <w:rPr>
                <w:rFonts w:ascii="Calibri"/>
                <w:b/>
                <w:sz w:val="24"/>
              </w:rPr>
            </w:pPr>
            <w:r>
              <w:rPr>
                <w:rFonts w:ascii="Calibri"/>
                <w:b/>
                <w:color w:val="58595B"/>
                <w:sz w:val="24"/>
              </w:rPr>
              <w:t>Exclusive breastfeeding</w:t>
            </w:r>
          </w:p>
        </w:tc>
        <w:tc>
          <w:tcPr>
            <w:tcW w:w="907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7"/>
              <w:ind w:left="58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138</w:t>
            </w:r>
          </w:p>
        </w:tc>
        <w:tc>
          <w:tcPr>
            <w:tcW w:w="1814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7"/>
              <w:ind w:left="217" w:right="2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1814" w:type="dxa"/>
            <w:tcBorders>
              <w:top w:val="single" w:sz="4" w:space="0" w:color="58595B"/>
            </w:tcBorders>
          </w:tcPr>
          <w:p w:rsidR="00CE62C5" w:rsidRDefault="00280DE0">
            <w:pPr>
              <w:pStyle w:val="TableParagraph"/>
              <w:spacing w:before="57"/>
              <w:ind w:left="217" w:right="207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8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59.70%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601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63.40%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07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60.30%</w:t>
            </w:r>
          </w:p>
        </w:tc>
      </w:tr>
    </w:tbl>
    <w:p w:rsidR="00CE62C5" w:rsidRDefault="00280DE0">
      <w:pPr>
        <w:pStyle w:val="BodyText"/>
        <w:rPr>
          <w:sz w:val="20"/>
        </w:rPr>
      </w:pPr>
      <w:r>
        <w:pict>
          <v:shape id="_x0000_s1068" type="#_x0000_t202" style="position:absolute;margin-left:546.65pt;margin-top:642.75pt;width:11.15pt;height:140.65pt;z-index:25193574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spacing w:before="6"/>
        <w:rPr>
          <w:sz w:val="29"/>
        </w:rPr>
      </w:pPr>
      <w:r>
        <w:pict>
          <v:shape id="_x0000_s1067" type="#_x0000_t202" style="position:absolute;margin-left:540.65pt;margin-top:19.45pt;width:22pt;height:21.15pt;z-index:-251381760;mso-wrap-distance-left:0;mso-wrap-distance-right:0;mso-position-horizontal-relative:page" filled="f" strokecolor="#bcbec0" strokeweight="1pt">
            <v:textbox inset="0,0,0,0">
              <w:txbxContent>
                <w:p w:rsidR="00CE62C5" w:rsidRDefault="00280DE0">
                  <w:pPr>
                    <w:spacing w:before="111"/>
                    <w:ind w:left="120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99</w:t>
                  </w:r>
                </w:p>
              </w:txbxContent>
            </v:textbox>
            <w10:wrap type="topAndBottom" anchorx="page"/>
          </v:shape>
        </w:pict>
      </w:r>
    </w:p>
    <w:p w:rsidR="00CE62C5" w:rsidRDefault="00CE62C5">
      <w:pPr>
        <w:rPr>
          <w:sz w:val="29"/>
        </w:rPr>
        <w:sectPr w:rsidR="00CE62C5">
          <w:footerReference w:type="default" r:id="rId139"/>
          <w:pgSz w:w="11910" w:h="16840"/>
          <w:pgMar w:top="1120" w:right="540" w:bottom="280" w:left="1040" w:header="0" w:footer="0" w:gutter="0"/>
          <w:cols w:space="720"/>
        </w:sectPr>
      </w:pPr>
    </w:p>
    <w:p w:rsidR="00CE62C5" w:rsidRDefault="00280DE0">
      <w:pPr>
        <w:pStyle w:val="BodyText"/>
        <w:spacing w:before="78" w:line="218" w:lineRule="auto"/>
        <w:ind w:left="113" w:right="1160"/>
        <w:jc w:val="both"/>
      </w:pP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7467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(weighted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number)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married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participated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which </w:t>
      </w:r>
      <w:r>
        <w:rPr>
          <w:color w:val="414042"/>
        </w:rPr>
        <w:t>about</w:t>
      </w:r>
      <w:r>
        <w:rPr>
          <w:color w:val="414042"/>
          <w:spacing w:val="-30"/>
        </w:rPr>
        <w:t xml:space="preserve"> </w:t>
      </w:r>
      <w:r>
        <w:rPr>
          <w:color w:val="414042"/>
        </w:rPr>
        <w:t>10%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were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Emirati</w:t>
      </w:r>
      <w:r>
        <w:rPr>
          <w:color w:val="414042"/>
          <w:spacing w:val="-30"/>
        </w:rPr>
        <w:t xml:space="preserve"> </w:t>
      </w:r>
      <w:r>
        <w:rPr>
          <w:color w:val="414042"/>
        </w:rPr>
        <w:t>and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90%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were</w:t>
      </w:r>
      <w:r>
        <w:rPr>
          <w:color w:val="414042"/>
          <w:spacing w:val="-29"/>
        </w:rPr>
        <w:t xml:space="preserve"> </w:t>
      </w:r>
      <w:r>
        <w:rPr>
          <w:color w:val="414042"/>
        </w:rPr>
        <w:t>non-Emirati</w:t>
      </w:r>
      <w:r>
        <w:rPr>
          <w:color w:val="414042"/>
          <w:spacing w:val="-30"/>
        </w:rPr>
        <w:t xml:space="preserve"> </w:t>
      </w:r>
      <w:r>
        <w:rPr>
          <w:color w:val="414042"/>
        </w:rPr>
        <w:t>women.</w:t>
      </w:r>
    </w:p>
    <w:p w:rsidR="00CE62C5" w:rsidRDefault="00CE62C5">
      <w:pPr>
        <w:pStyle w:val="BodyText"/>
        <w:spacing w:before="6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157"/>
        <w:jc w:val="both"/>
      </w:pPr>
      <w:r>
        <w:rPr>
          <w:color w:val="414042"/>
          <w:w w:val="90"/>
        </w:rPr>
        <w:t>About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97%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participated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currently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married.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More than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40%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respondents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working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literacy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rates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being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than 98%.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participating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found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highly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spacing w:val="-3"/>
          <w:w w:val="90"/>
        </w:rPr>
        <w:t>literate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65%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 xml:space="preserve">being </w:t>
      </w:r>
      <w:r>
        <w:rPr>
          <w:color w:val="414042"/>
        </w:rPr>
        <w:t>either graduate or</w:t>
      </w:r>
      <w:r>
        <w:rPr>
          <w:color w:val="414042"/>
          <w:spacing w:val="-18"/>
        </w:rPr>
        <w:t xml:space="preserve"> </w:t>
      </w:r>
      <w:r>
        <w:rPr>
          <w:color w:val="414042"/>
        </w:rPr>
        <w:t>above.</w:t>
      </w:r>
    </w:p>
    <w:p w:rsidR="00CE62C5" w:rsidRDefault="00CE62C5">
      <w:pPr>
        <w:pStyle w:val="BodyText"/>
        <w:spacing w:before="4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157"/>
        <w:jc w:val="both"/>
      </w:pPr>
      <w:r>
        <w:rPr>
          <w:color w:val="414042"/>
          <w:w w:val="90"/>
        </w:rPr>
        <w:t>Among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75%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them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baby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more number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baby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non-Emirati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women.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43% 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child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preceding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here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again,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proportion of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preceding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21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2"/>
          <w:w w:val="90"/>
        </w:rPr>
        <w:t xml:space="preserve"> </w:t>
      </w:r>
      <w:r>
        <w:rPr>
          <w:color w:val="414042"/>
          <w:w w:val="90"/>
        </w:rPr>
        <w:t xml:space="preserve">non-Emirati </w:t>
      </w:r>
      <w:r>
        <w:rPr>
          <w:color w:val="414042"/>
          <w:w w:val="95"/>
        </w:rPr>
        <w:t>women.</w:t>
      </w:r>
    </w:p>
    <w:p w:rsidR="00CE62C5" w:rsidRDefault="00CE62C5">
      <w:pPr>
        <w:pStyle w:val="BodyText"/>
        <w:spacing w:before="3"/>
        <w:rPr>
          <w:sz w:val="21"/>
        </w:rPr>
      </w:pPr>
    </w:p>
    <w:p w:rsidR="00CE62C5" w:rsidRDefault="00280DE0">
      <w:pPr>
        <w:pStyle w:val="BodyText"/>
        <w:spacing w:before="1" w:line="218" w:lineRule="auto"/>
        <w:ind w:left="113" w:right="1157"/>
        <w:jc w:val="both"/>
      </w:pP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total,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survey,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65%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them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had delivered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UAE,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delivering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inside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being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obviously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 xml:space="preserve">much </w:t>
      </w:r>
      <w:r>
        <w:rPr>
          <w:color w:val="414042"/>
        </w:rPr>
        <w:t>higher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(about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97%)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than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non-Emirati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women</w:t>
      </w:r>
      <w:r>
        <w:rPr>
          <w:color w:val="414042"/>
          <w:spacing w:val="-11"/>
        </w:rPr>
        <w:t xml:space="preserve"> </w:t>
      </w:r>
      <w:r>
        <w:rPr>
          <w:color w:val="414042"/>
        </w:rPr>
        <w:t>(about</w:t>
      </w:r>
      <w:r>
        <w:rPr>
          <w:color w:val="414042"/>
          <w:spacing w:val="-12"/>
        </w:rPr>
        <w:t xml:space="preserve"> </w:t>
      </w:r>
      <w:r>
        <w:rPr>
          <w:color w:val="414042"/>
        </w:rPr>
        <w:t>61%).</w:t>
      </w:r>
    </w:p>
    <w:p w:rsidR="00CE62C5" w:rsidRDefault="00CE62C5">
      <w:pPr>
        <w:pStyle w:val="BodyText"/>
        <w:spacing w:before="5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159"/>
        <w:jc w:val="both"/>
      </w:pPr>
      <w:r>
        <w:rPr>
          <w:color w:val="414042"/>
          <w:spacing w:val="-3"/>
          <w:w w:val="75"/>
        </w:rPr>
        <w:t>I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4"/>
          <w:w w:val="90"/>
        </w:rPr>
        <w:t>h</w:t>
      </w:r>
      <w:r>
        <w:rPr>
          <w:color w:val="414042"/>
          <w:w w:val="81"/>
        </w:rPr>
        <w:t>y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2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w w:val="76"/>
        </w:rPr>
        <w:t>99%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ondu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2"/>
        </w:rPr>
        <w:t xml:space="preserve"> </w:t>
      </w:r>
      <w:r>
        <w:rPr>
          <w:color w:val="414042"/>
          <w:w w:val="96"/>
        </w:rPr>
        <w:t>Mo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w w:val="76"/>
        </w:rPr>
        <w:t>87%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 xml:space="preserve">f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2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w w:val="78"/>
        </w:rPr>
        <w:t>g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spacing w:val="-2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nu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w w:val="92"/>
        </w:rPr>
        <w:t>mi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8"/>
        </w:rPr>
        <w:t>i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10"/>
          <w:w w:val="116"/>
        </w:rPr>
        <w:t>t</w:t>
      </w:r>
      <w:r>
        <w:rPr>
          <w:color w:val="414042"/>
          <w:w w:val="88"/>
        </w:rPr>
        <w:t>-</w:t>
      </w:r>
      <w:r>
        <w:rPr>
          <w:color w:val="414042"/>
          <w:spacing w:val="-2"/>
          <w:w w:val="88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2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5"/>
          <w:w w:val="64"/>
        </w:rPr>
        <w:t>E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6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157"/>
        <w:jc w:val="both"/>
      </w:pPr>
      <w:r>
        <w:rPr>
          <w:color w:val="414042"/>
          <w:w w:val="96"/>
        </w:rPr>
        <w:t>Mo</w:t>
      </w:r>
      <w:r>
        <w:rPr>
          <w:color w:val="414042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</w:rPr>
        <w:t xml:space="preserve"> </w:t>
      </w:r>
      <w:r>
        <w:rPr>
          <w:color w:val="414042"/>
          <w:w w:val="76"/>
        </w:rPr>
        <w:t>97%</w:t>
      </w:r>
      <w:r>
        <w:rPr>
          <w:color w:val="41404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li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w w:val="84"/>
        </w:rPr>
        <w:t>ing</w:t>
      </w:r>
      <w:r>
        <w:rPr>
          <w:color w:val="41404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w w:val="72"/>
        </w:rPr>
        <w:t>si</w:t>
      </w:r>
      <w:r>
        <w:rPr>
          <w:color w:val="414042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90"/>
        </w:rPr>
        <w:t>U</w:t>
      </w:r>
      <w:r>
        <w:rPr>
          <w:color w:val="414042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</w:rPr>
        <w:t xml:space="preserve"> </w:t>
      </w:r>
      <w:r>
        <w:rPr>
          <w:color w:val="414042"/>
          <w:w w:val="79"/>
        </w:rPr>
        <w:t>3</w:t>
      </w:r>
      <w:r>
        <w:rPr>
          <w:color w:val="41404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2"/>
        </w:rPr>
        <w:t>si</w:t>
      </w:r>
      <w:r>
        <w:rPr>
          <w:color w:val="41404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hi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90"/>
        </w:rPr>
        <w:t>numb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3"/>
        </w:rPr>
        <w:t>a</w:t>
      </w:r>
      <w:r>
        <w:rPr>
          <w:color w:val="414042"/>
          <w:w w:val="64"/>
        </w:rPr>
        <w:t xml:space="preserve">s </w:t>
      </w:r>
      <w:r>
        <w:rPr>
          <w:color w:val="414042"/>
          <w:w w:val="95"/>
        </w:rPr>
        <w:t>computed for the last-born child.</w:t>
      </w:r>
    </w:p>
    <w:p w:rsidR="00CE62C5" w:rsidRDefault="00CE62C5">
      <w:pPr>
        <w:pStyle w:val="BodyText"/>
        <w:spacing w:before="6"/>
        <w:rPr>
          <w:sz w:val="21"/>
        </w:rPr>
      </w:pPr>
    </w:p>
    <w:p w:rsidR="00CE62C5" w:rsidRDefault="00280DE0">
      <w:pPr>
        <w:pStyle w:val="BodyText"/>
        <w:spacing w:line="218" w:lineRule="auto"/>
        <w:ind w:left="113" w:right="1159"/>
        <w:jc w:val="both"/>
      </w:pPr>
      <w:r>
        <w:rPr>
          <w:color w:val="414042"/>
          <w:w w:val="90"/>
        </w:rPr>
        <w:t>About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60%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reported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exclusively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breast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fed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children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17"/>
          <w:w w:val="90"/>
        </w:rPr>
        <w:t xml:space="preserve"> </w:t>
      </w:r>
      <w:r>
        <w:rPr>
          <w:color w:val="414042"/>
          <w:w w:val="90"/>
        </w:rPr>
        <w:t xml:space="preserve">being </w:t>
      </w:r>
      <w:r>
        <w:rPr>
          <w:color w:val="414042"/>
        </w:rPr>
        <w:t>higher among Emirati women than non-Emirati</w:t>
      </w:r>
      <w:r>
        <w:rPr>
          <w:color w:val="414042"/>
          <w:spacing w:val="-14"/>
        </w:rPr>
        <w:t xml:space="preserve"> </w:t>
      </w:r>
      <w:r>
        <w:rPr>
          <w:color w:val="414042"/>
        </w:rPr>
        <w:t>women.</w:t>
      </w:r>
    </w:p>
    <w:p w:rsidR="00CE62C5" w:rsidRDefault="00CE62C5">
      <w:pPr>
        <w:spacing w:line="218" w:lineRule="auto"/>
        <w:jc w:val="both"/>
        <w:sectPr w:rsidR="00CE62C5">
          <w:footerReference w:type="even" r:id="rId140"/>
          <w:pgSz w:w="11910" w:h="16840"/>
          <w:pgMar w:top="1020" w:right="540" w:bottom="920" w:left="1040" w:header="0" w:footer="721" w:gutter="0"/>
          <w:pgNumType w:start="10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66" type="#_x0000_t202" style="position:absolute;margin-left:24.45pt;margin-top:540.65pt;width:21.15pt;height:22pt;z-index:25193779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101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113"/>
      </w:pPr>
      <w:r>
        <w:pict>
          <v:shape id="_x0000_s1065" style="position:absolute;left:0;text-align:left;margin-left:56.8pt;margin-top:19.8pt;width:728.55pt;height:70.9pt;z-index:-321590272;mso-position-horizontal-relative:page" coordorigin="1136,396" coordsize="14571,1418" o:spt="100" adj="0,,0" path="m3177,396r-2041,l1136,1813r2041,l3177,396m5388,963r-2211,l3177,1813r2211,l5388,963t3685,l7599,963r-2211,l5388,1813r2211,l9073,1813r,-850m11284,963r-2211,l9073,1813r2211,l11284,963t3685,l12758,963r-1474,l11284,1813r1474,l14969,1813r,-850m15706,963r-737,l14969,1813r737,l15706,963t,-567l5388,396r-2211,l3177,963r2211,l15706,963r,-567e" fillcolor="#bb975c" stroked="f">
            <v:stroke joinstyle="round"/>
            <v:formulas/>
            <v:path arrowok="t" o:connecttype="segments"/>
            <w10:wrap anchorx="page"/>
          </v:shape>
        </w:pict>
      </w:r>
      <w:r>
        <w:rPr>
          <w:color w:val="DA1A32"/>
          <w:w w:val="95"/>
        </w:rPr>
        <w:t>Table 50: Average number of children borne by the ever-married women respondents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041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  <w:gridCol w:w="737"/>
      </w:tblGrid>
      <w:tr w:rsidR="00CE62C5">
        <w:trPr>
          <w:trHeight w:val="561"/>
        </w:trPr>
        <w:tc>
          <w:tcPr>
            <w:tcW w:w="2778" w:type="dxa"/>
            <w:gridSpan w:val="2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spacing w:line="234" w:lineRule="exact"/>
              <w:ind w:left="19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How many children</w:t>
            </w:r>
          </w:p>
          <w:p w:rsidR="00CE62C5" w:rsidRDefault="00280DE0">
            <w:pPr>
              <w:pStyle w:val="TableParagraph"/>
              <w:tabs>
                <w:tab w:val="left" w:pos="2197"/>
              </w:tabs>
              <w:spacing w:line="260" w:lineRule="exact"/>
              <w:ind w:left="19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have you</w:t>
            </w:r>
            <w:r>
              <w:rPr>
                <w:rFonts w:ascii="Calibri"/>
                <w:color w:val="FFFFFF"/>
                <w:spacing w:val="-31"/>
              </w:rPr>
              <w:t xml:space="preserve"> </w:t>
            </w:r>
            <w:r>
              <w:rPr>
                <w:rFonts w:ascii="Calibri"/>
                <w:color w:val="FFFFFF"/>
              </w:rPr>
              <w:t>ever</w:t>
            </w:r>
            <w:r>
              <w:rPr>
                <w:rFonts w:ascii="Calibri"/>
                <w:color w:val="FFFFFF"/>
                <w:spacing w:val="-16"/>
              </w:rPr>
              <w:t xml:space="preserve"> </w:t>
            </w:r>
            <w:r>
              <w:rPr>
                <w:rFonts w:ascii="Calibri"/>
                <w:color w:val="FFFFFF"/>
              </w:rPr>
              <w:t>given</w:t>
            </w:r>
            <w:r>
              <w:rPr>
                <w:rFonts w:ascii="Calibri"/>
                <w:color w:val="FFFFFF"/>
              </w:rPr>
              <w:tab/>
            </w:r>
            <w:r>
              <w:rPr>
                <w:rFonts w:ascii="Calibri"/>
                <w:color w:val="FFFFFF"/>
                <w:spacing w:val="-4"/>
                <w:position w:val="4"/>
              </w:rPr>
              <w:t>Total</w:t>
            </w:r>
          </w:p>
          <w:p w:rsidR="00CE62C5" w:rsidRDefault="00280DE0">
            <w:pPr>
              <w:pStyle w:val="TableParagraph"/>
              <w:spacing w:line="229" w:lineRule="exact"/>
              <w:ind w:left="66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birth to?</w:t>
            </w:r>
          </w:p>
        </w:tc>
        <w:tc>
          <w:tcPr>
            <w:tcW w:w="2948" w:type="dxa"/>
            <w:gridSpan w:val="4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1751"/>
              </w:tabs>
              <w:spacing w:before="155"/>
              <w:ind w:left="26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  <w:r>
              <w:rPr>
                <w:rFonts w:ascii="Calibri"/>
                <w:color w:val="FFFFFF"/>
              </w:rPr>
              <w:tab/>
            </w:r>
            <w:r>
              <w:rPr>
                <w:rFonts w:ascii="Calibri"/>
                <w:color w:val="FFFFFF"/>
              </w:rPr>
              <w:t>Abu</w:t>
            </w:r>
            <w:r>
              <w:rPr>
                <w:rFonts w:ascii="Calibri"/>
                <w:color w:val="FFFFFF"/>
                <w:spacing w:val="-6"/>
              </w:rPr>
              <w:t xml:space="preserve"> </w:t>
            </w:r>
            <w:r>
              <w:rPr>
                <w:rFonts w:ascii="Calibri"/>
                <w:color w:val="FFFFFF"/>
              </w:rPr>
              <w:t>Dhabi</w:t>
            </w:r>
          </w:p>
        </w:tc>
        <w:tc>
          <w:tcPr>
            <w:tcW w:w="1474" w:type="dxa"/>
            <w:gridSpan w:val="2"/>
            <w:vMerge w:val="restart"/>
            <w:tcBorders>
              <w:top w:val="single" w:sz="4" w:space="0" w:color="58595B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8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24" w:lineRule="exact"/>
              <w:ind w:left="88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1474" w:type="dxa"/>
            <w:gridSpan w:val="2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2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24" w:lineRule="exact"/>
              <w:ind w:left="88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1474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5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74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6" w:line="260" w:lineRule="exact"/>
              <w:ind w:left="285" w:right="278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9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74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264" w:lineRule="exact"/>
              <w:ind w:left="212" w:right="20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53" w:lineRule="exact"/>
              <w:ind w:left="212" w:right="20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74" w:type="dxa"/>
            <w:gridSpan w:val="2"/>
            <w:vMerge w:val="restart"/>
            <w:tcBorders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24" w:lineRule="exact"/>
              <w:ind w:left="88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</w:tr>
      <w:tr w:rsidR="00CE62C5">
        <w:trPr>
          <w:trHeight w:val="842"/>
        </w:trPr>
        <w:tc>
          <w:tcPr>
            <w:tcW w:w="2778" w:type="dxa"/>
            <w:gridSpan w:val="2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7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27" w:right="2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1474" w:type="dxa"/>
            <w:gridSpan w:val="2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 w:line="224" w:lineRule="exact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7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40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1474" w:type="dxa"/>
            <w:gridSpan w:val="2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474" w:type="dxa"/>
            <w:gridSpan w:val="2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7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27" w:right="2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1474" w:type="dxa"/>
            <w:gridSpan w:val="2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 w:line="224" w:lineRule="exact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1474" w:type="dxa"/>
            <w:gridSpan w:val="2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 w:line="224" w:lineRule="exact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line="180" w:lineRule="exact"/>
              <w:ind w:left="80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  <w:p w:rsidR="00CE62C5" w:rsidRDefault="00280DE0">
            <w:pPr>
              <w:pStyle w:val="TableParagraph"/>
              <w:spacing w:line="224" w:lineRule="exact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7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40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1474" w:type="dxa"/>
            <w:gridSpan w:val="2"/>
            <w:vMerge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</w:tr>
      <w:tr w:rsidR="00CE62C5">
        <w:trPr>
          <w:trHeight w:val="391"/>
        </w:trPr>
        <w:tc>
          <w:tcPr>
            <w:tcW w:w="2041" w:type="dxa"/>
          </w:tcPr>
          <w:p w:rsidR="00CE62C5" w:rsidRDefault="00280DE0">
            <w:pPr>
              <w:pStyle w:val="TableParagraph"/>
              <w:spacing w:before="75"/>
              <w:ind w:left="405" w:right="401"/>
            </w:pPr>
            <w:r>
              <w:rPr>
                <w:color w:val="58595B"/>
                <w:w w:val="90"/>
              </w:rPr>
              <w:t>15 - 19 Years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2.2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86"/>
              </w:rPr>
              <w:t>-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1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1"/>
            </w:pPr>
            <w:r>
              <w:rPr>
                <w:color w:val="58595B"/>
                <w:w w:val="85"/>
              </w:rPr>
              <w:t>2.0</w:t>
            </w:r>
          </w:p>
        </w:tc>
      </w:tr>
      <w:tr w:rsidR="00CE62C5">
        <w:trPr>
          <w:trHeight w:val="391"/>
        </w:trPr>
        <w:tc>
          <w:tcPr>
            <w:tcW w:w="204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05" w:right="400"/>
            </w:pPr>
            <w:r>
              <w:rPr>
                <w:color w:val="58595B"/>
                <w:w w:val="90"/>
              </w:rPr>
              <w:t>20 - 24 Years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1.7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1.1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1.3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1.3</w:t>
            </w:r>
          </w:p>
        </w:tc>
      </w:tr>
      <w:tr w:rsidR="00CE62C5">
        <w:trPr>
          <w:trHeight w:val="391"/>
        </w:trPr>
        <w:tc>
          <w:tcPr>
            <w:tcW w:w="2041" w:type="dxa"/>
          </w:tcPr>
          <w:p w:rsidR="00CE62C5" w:rsidRDefault="00280DE0">
            <w:pPr>
              <w:pStyle w:val="TableParagraph"/>
              <w:spacing w:before="75"/>
              <w:ind w:left="405" w:right="400"/>
            </w:pPr>
            <w:r>
              <w:rPr>
                <w:color w:val="58595B"/>
                <w:w w:val="90"/>
              </w:rPr>
              <w:t>25 - 29 Years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1.5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2.3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2"/>
            </w:pPr>
            <w:r>
              <w:rPr>
                <w:color w:val="58595B"/>
                <w:w w:val="85"/>
              </w:rPr>
              <w:t>1.6</w:t>
            </w:r>
          </w:p>
        </w:tc>
      </w:tr>
      <w:tr w:rsidR="00CE62C5">
        <w:trPr>
          <w:trHeight w:val="391"/>
        </w:trPr>
        <w:tc>
          <w:tcPr>
            <w:tcW w:w="204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05" w:right="401"/>
            </w:pPr>
            <w:r>
              <w:rPr>
                <w:color w:val="58595B"/>
                <w:w w:val="90"/>
              </w:rPr>
              <w:t>30 - 34 Years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3.1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2.7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2.1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1.8</w:t>
            </w:r>
          </w:p>
        </w:tc>
      </w:tr>
      <w:tr w:rsidR="00CE62C5">
        <w:trPr>
          <w:trHeight w:val="391"/>
        </w:trPr>
        <w:tc>
          <w:tcPr>
            <w:tcW w:w="2041" w:type="dxa"/>
          </w:tcPr>
          <w:p w:rsidR="00CE62C5" w:rsidRDefault="00280DE0">
            <w:pPr>
              <w:pStyle w:val="TableParagraph"/>
              <w:spacing w:before="75"/>
              <w:ind w:left="405" w:right="401"/>
            </w:pPr>
            <w:r>
              <w:rPr>
                <w:color w:val="58595B"/>
                <w:w w:val="90"/>
              </w:rPr>
              <w:t>35 - 39 Years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2.2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4.3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2.8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3.3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2.8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</w:tr>
      <w:tr w:rsidR="00CE62C5">
        <w:trPr>
          <w:trHeight w:val="391"/>
        </w:trPr>
        <w:tc>
          <w:tcPr>
            <w:tcW w:w="204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05" w:right="401"/>
            </w:pPr>
            <w:r>
              <w:rPr>
                <w:color w:val="58595B"/>
                <w:w w:val="90"/>
              </w:rPr>
              <w:t>40 - 44 Years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4.1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4.4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1.7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4.9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4.8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5.2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2.9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3.8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3"/>
            </w:pPr>
            <w:r>
              <w:rPr>
                <w:color w:val="58595B"/>
                <w:w w:val="85"/>
              </w:rPr>
              <w:t>3.0</w:t>
            </w:r>
          </w:p>
        </w:tc>
      </w:tr>
      <w:tr w:rsidR="00CE62C5">
        <w:trPr>
          <w:trHeight w:val="391"/>
        </w:trPr>
        <w:tc>
          <w:tcPr>
            <w:tcW w:w="2041" w:type="dxa"/>
          </w:tcPr>
          <w:p w:rsidR="00CE62C5" w:rsidRDefault="00280DE0">
            <w:pPr>
              <w:pStyle w:val="TableParagraph"/>
              <w:spacing w:before="75"/>
              <w:ind w:left="404" w:right="401"/>
            </w:pPr>
            <w:r>
              <w:rPr>
                <w:color w:val="58595B"/>
                <w:w w:val="90"/>
              </w:rPr>
              <w:t>45 - 49 Years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4.5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4.7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2.7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1.9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5.1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3.9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5.1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3.0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5.4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4.6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3.8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4.5</w:t>
            </w:r>
          </w:p>
        </w:tc>
        <w:tc>
          <w:tcPr>
            <w:tcW w:w="737" w:type="dxa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2.6</w:t>
            </w:r>
          </w:p>
        </w:tc>
      </w:tr>
      <w:tr w:rsidR="00CE62C5">
        <w:trPr>
          <w:trHeight w:val="391"/>
        </w:trPr>
        <w:tc>
          <w:tcPr>
            <w:tcW w:w="204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04" w:right="401"/>
            </w:pPr>
            <w:r>
              <w:rPr>
                <w:color w:val="58595B"/>
              </w:rPr>
              <w:t>Total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2.2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2.1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2.4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1.6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3.3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2.3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2.3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3.9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2.6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3.5</w:t>
            </w:r>
          </w:p>
        </w:tc>
        <w:tc>
          <w:tcPr>
            <w:tcW w:w="737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7" w:right="24"/>
            </w:pPr>
            <w:r>
              <w:rPr>
                <w:color w:val="58595B"/>
                <w:w w:val="85"/>
              </w:rPr>
              <w:t>2.4</w:t>
            </w:r>
          </w:p>
        </w:tc>
      </w:tr>
    </w:tbl>
    <w:p w:rsidR="00CE62C5" w:rsidRDefault="00280DE0">
      <w:pPr>
        <w:pStyle w:val="BodyText"/>
        <w:spacing w:before="153" w:line="249" w:lineRule="auto"/>
        <w:ind w:left="113"/>
      </w:pP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average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number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children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born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ever-married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gradually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increased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25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years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onwards,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an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average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2.2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children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being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born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>all</w:t>
      </w:r>
      <w:r>
        <w:rPr>
          <w:color w:val="414042"/>
          <w:spacing w:val="-8"/>
          <w:w w:val="85"/>
        </w:rPr>
        <w:t xml:space="preserve"> </w:t>
      </w:r>
      <w:r>
        <w:rPr>
          <w:color w:val="414042"/>
          <w:w w:val="85"/>
        </w:rPr>
        <w:t xml:space="preserve">ever </w:t>
      </w:r>
      <w:r>
        <w:rPr>
          <w:color w:val="414042"/>
          <w:w w:val="95"/>
        </w:rPr>
        <w:t>married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across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age-groups.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Emirati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born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more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children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(3.4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average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number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children)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than</w:t>
      </w:r>
      <w:r>
        <w:rPr>
          <w:color w:val="414042"/>
          <w:spacing w:val="-31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(2.1).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7"/>
        <w:rPr>
          <w:sz w:val="29"/>
        </w:rPr>
      </w:pPr>
    </w:p>
    <w:p w:rsidR="00CE62C5" w:rsidRDefault="00280DE0">
      <w:pPr>
        <w:spacing w:before="91"/>
        <w:ind w:left="170"/>
        <w:rPr>
          <w:rFonts w:ascii="Bookman Old Style"/>
          <w:sz w:val="16"/>
        </w:rPr>
      </w:pP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141"/>
          <w:pgSz w:w="16840" w:h="11910" w:orient="landscape"/>
          <w:pgMar w:top="1100" w:right="1020" w:bottom="280" w:left="1020" w:header="0" w:footer="0" w:gutter="0"/>
          <w:cols w:space="720"/>
        </w:sectPr>
      </w:pP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3"/>
          <w:tab w:val="left" w:pos="834"/>
        </w:tabs>
        <w:spacing w:before="54"/>
        <w:ind w:left="83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Antenatal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Care</w:t>
      </w:r>
    </w:p>
    <w:p w:rsidR="00CE62C5" w:rsidRDefault="00280DE0">
      <w:pPr>
        <w:pStyle w:val="BodyText"/>
        <w:spacing w:before="112" w:after="4"/>
        <w:ind w:left="163"/>
      </w:pPr>
      <w:r>
        <w:rPr>
          <w:color w:val="DA1A32"/>
        </w:rPr>
        <w:t>Table 51: Number of antenatal visits among ever married women with their last birth in UAE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700"/>
        </w:trPr>
        <w:tc>
          <w:tcPr>
            <w:tcW w:w="4533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16" w:line="163" w:lineRule="auto"/>
              <w:ind w:left="59" w:right="7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 xml:space="preserve">Number of antenatal visits among women who </w:t>
            </w:r>
            <w:r>
              <w:rPr>
                <w:rFonts w:ascii="Calibri"/>
                <w:color w:val="FFFFFF"/>
                <w:sz w:val="24"/>
              </w:rPr>
              <w:t>had seen a doctor, nurse or midwife for their</w:t>
            </w:r>
          </w:p>
          <w:p w:rsidR="00CE62C5" w:rsidRDefault="00280DE0">
            <w:pPr>
              <w:pStyle w:val="TableParagraph"/>
              <w:spacing w:line="166" w:lineRule="exact"/>
              <w:ind w:left="5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checkup in UAE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43"/>
              <w:ind w:right="124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05"/>
                <w:sz w:val="24"/>
              </w:rPr>
              <w:t>TOTAL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43"/>
              <w:ind w:right="573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Emirati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43"/>
              <w:ind w:left="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394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Minimum 1 antenatal visit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1157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215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942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98.8%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right="6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99.1%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98.6%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At least 2 antenatal visits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1155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941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98.5%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6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98.9%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98.5%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At least 3 antenatal visits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212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928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199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right="64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97.8%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97.2%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42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955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13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right="59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line="225" w:lineRule="auto"/>
        <w:ind w:left="114" w:right="1157"/>
        <w:jc w:val="both"/>
      </w:pPr>
      <w:r>
        <w:rPr>
          <w:color w:val="414042"/>
          <w:w w:val="85"/>
        </w:rPr>
        <w:t>Please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note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responses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above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overlapping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hence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column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total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will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not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1172,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 xml:space="preserve">which </w:t>
      </w:r>
      <w:r>
        <w:rPr>
          <w:color w:val="414042"/>
          <w:w w:val="90"/>
        </w:rPr>
        <w:t>is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seen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healthcare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provider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last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pregnancy. Please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note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small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decline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percentage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receiving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antenatal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visits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visit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"/>
        </w:rPr>
        <w:t xml:space="preserve"> </w:t>
      </w:r>
      <w:r>
        <w:rPr>
          <w:color w:val="414042"/>
          <w:w w:val="79"/>
        </w:rPr>
        <w:t>3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3"/>
          <w:w w:val="80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pl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iling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li</w:t>
      </w:r>
      <w:r>
        <w:rPr>
          <w:color w:val="414042"/>
          <w:spacing w:val="4"/>
          <w:w w:val="82"/>
        </w:rPr>
        <w:t>c</w:t>
      </w:r>
      <w:r>
        <w:rPr>
          <w:color w:val="414042"/>
          <w:w w:val="81"/>
        </w:rPr>
        <w:t>y</w:t>
      </w:r>
      <w:r>
        <w:rPr>
          <w:color w:val="414042"/>
          <w:spacing w:val="-2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5"/>
          <w:w w:val="64"/>
        </w:rPr>
        <w:t>E</w:t>
      </w:r>
      <w:r>
        <w:rPr>
          <w:color w:val="414042"/>
          <w:w w:val="51"/>
        </w:rPr>
        <w:t xml:space="preserve">, </w:t>
      </w:r>
      <w:r>
        <w:rPr>
          <w:color w:val="414042"/>
          <w:w w:val="90"/>
        </w:rPr>
        <w:t>pregnant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required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go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hospital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after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7th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month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pregnancy,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spacing w:val="-2"/>
          <w:w w:val="90"/>
        </w:rPr>
        <w:t>may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reduce the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visits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clinics.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Also,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many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non-Emirati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prefer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deliver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home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countries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where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 xml:space="preserve">they </w:t>
      </w:r>
      <w:r>
        <w:rPr>
          <w:color w:val="414042"/>
          <w:w w:val="85"/>
        </w:rPr>
        <w:t>have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care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support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available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relatives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extended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family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members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hence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>they</w:t>
      </w:r>
      <w:r>
        <w:rPr>
          <w:color w:val="414042"/>
          <w:spacing w:val="-25"/>
          <w:w w:val="85"/>
        </w:rPr>
        <w:t xml:space="preserve"> </w:t>
      </w:r>
      <w:r>
        <w:rPr>
          <w:color w:val="414042"/>
          <w:w w:val="85"/>
        </w:rPr>
        <w:t xml:space="preserve">travel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  <w:spacing w:val="4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4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4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4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on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4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illu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4"/>
        </w:rPr>
        <w:t xml:space="preserve">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w w:val="95"/>
        </w:rPr>
        <w:t>table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place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delivery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–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inside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or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outside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UAE.</w:t>
      </w:r>
    </w:p>
    <w:p w:rsidR="00CE62C5" w:rsidRDefault="00280DE0">
      <w:pPr>
        <w:pStyle w:val="BodyText"/>
        <w:spacing w:before="151" w:after="5"/>
        <w:ind w:left="114"/>
      </w:pPr>
      <w:r>
        <w:rPr>
          <w:color w:val="DA1A32"/>
          <w:w w:val="95"/>
        </w:rPr>
        <w:t>Table 52: Use of iron supplements during antenatal care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139" w:line="122" w:lineRule="auto"/>
              <w:ind w:left="59" w:right="3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3"/>
                <w:sz w:val="24"/>
              </w:rPr>
              <w:t>Women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who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were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visiting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a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health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care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9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9"/>
                <w:sz w:val="24"/>
              </w:rPr>
              <w:tab/>
            </w:r>
            <w:r>
              <w:rPr>
                <w:rFonts w:ascii="Calibri"/>
                <w:color w:val="FFFFFF"/>
                <w:position w:val="-9"/>
                <w:sz w:val="24"/>
              </w:rPr>
              <w:t>Emirati</w:t>
            </w:r>
            <w:r>
              <w:rPr>
                <w:rFonts w:ascii="Calibri"/>
                <w:color w:val="FFFFFF"/>
                <w:position w:val="-9"/>
                <w:sz w:val="24"/>
              </w:rPr>
              <w:tab/>
            </w:r>
            <w:r>
              <w:rPr>
                <w:rFonts w:ascii="Calibri"/>
                <w:color w:val="FFFFFF"/>
                <w:spacing w:val="-3"/>
                <w:w w:val="95"/>
                <w:position w:val="-9"/>
                <w:sz w:val="24"/>
              </w:rPr>
              <w:t xml:space="preserve">Non-Emirati </w:t>
            </w:r>
            <w:r>
              <w:rPr>
                <w:rFonts w:ascii="Calibri"/>
                <w:color w:val="FFFFFF"/>
                <w:sz w:val="24"/>
              </w:rPr>
              <w:t>provider during their last</w:t>
            </w:r>
            <w:r>
              <w:rPr>
                <w:rFonts w:ascii="Calibri"/>
                <w:color w:val="FFFFFF"/>
                <w:spacing w:val="-2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pregnancy</w:t>
            </w:r>
          </w:p>
        </w:tc>
      </w:tr>
      <w:tr w:rsidR="00CE62C5">
        <w:trPr>
          <w:trHeight w:val="394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Yes, have taken iron tables &amp;/or syrup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1,725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260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1,466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90.8%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No, have not taken iron tablets &amp;/or syrup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 not know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2.2%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1,873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1,588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line="225" w:lineRule="auto"/>
        <w:ind w:left="113" w:right="1158"/>
        <w:jc w:val="both"/>
      </w:pPr>
      <w:r>
        <w:rPr>
          <w:color w:val="414042"/>
          <w:w w:val="90"/>
        </w:rPr>
        <w:t>More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92%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receiving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antenatal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care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within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taken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iron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tablets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syrups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 xml:space="preserve">as </w:t>
      </w:r>
      <w:r>
        <w:rPr>
          <w:color w:val="414042"/>
          <w:w w:val="95"/>
        </w:rPr>
        <w:t>supplement during their last</w:t>
      </w:r>
      <w:r>
        <w:rPr>
          <w:color w:val="414042"/>
          <w:spacing w:val="44"/>
          <w:w w:val="95"/>
        </w:rPr>
        <w:t xml:space="preserve"> </w:t>
      </w:r>
      <w:r>
        <w:rPr>
          <w:color w:val="414042"/>
          <w:w w:val="95"/>
        </w:rPr>
        <w:t>pregnancy.</w:t>
      </w: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3"/>
          <w:tab w:val="left" w:pos="834"/>
        </w:tabs>
        <w:spacing w:before="97"/>
        <w:ind w:left="83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Post-natal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care</w:t>
      </w:r>
    </w:p>
    <w:p w:rsidR="00CE62C5" w:rsidRDefault="00280DE0">
      <w:pPr>
        <w:pStyle w:val="BodyText"/>
        <w:spacing w:before="164" w:after="32"/>
        <w:ind w:left="113"/>
      </w:pPr>
      <w:r>
        <w:rPr>
          <w:color w:val="DA1A32"/>
          <w:w w:val="95"/>
        </w:rPr>
        <w:t>Table 53: Place of delivery for the last-born child – inside or outside UAE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111" w:line="122" w:lineRule="auto"/>
              <w:ind w:left="59" w:right="33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3"/>
                <w:sz w:val="24"/>
              </w:rPr>
              <w:t>Women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who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were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visiting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a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health</w:t>
            </w:r>
            <w:r>
              <w:rPr>
                <w:rFonts w:ascii="Calibri"/>
                <w:color w:val="FFFFFF"/>
                <w:spacing w:val="-27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care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position w:val="-9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position w:val="-9"/>
                <w:sz w:val="24"/>
              </w:rPr>
              <w:tab/>
            </w:r>
            <w:r>
              <w:rPr>
                <w:rFonts w:ascii="Calibri"/>
                <w:color w:val="FFFFFF"/>
                <w:position w:val="-9"/>
                <w:sz w:val="24"/>
              </w:rPr>
              <w:t>Emirati</w:t>
            </w:r>
            <w:r>
              <w:rPr>
                <w:rFonts w:ascii="Calibri"/>
                <w:color w:val="FFFFFF"/>
                <w:position w:val="-9"/>
                <w:sz w:val="24"/>
              </w:rPr>
              <w:tab/>
            </w:r>
            <w:r>
              <w:rPr>
                <w:rFonts w:ascii="Calibri"/>
                <w:color w:val="FFFFFF"/>
                <w:spacing w:val="-3"/>
                <w:w w:val="95"/>
                <w:position w:val="-9"/>
                <w:sz w:val="24"/>
              </w:rPr>
              <w:t xml:space="preserve">Non-Emirati </w:t>
            </w:r>
            <w:r>
              <w:rPr>
                <w:rFonts w:ascii="Calibri"/>
                <w:color w:val="FFFFFF"/>
                <w:sz w:val="24"/>
              </w:rPr>
              <w:t>provider during their last</w:t>
            </w:r>
            <w:r>
              <w:rPr>
                <w:rFonts w:ascii="Calibri"/>
                <w:color w:val="FFFFFF"/>
                <w:spacing w:val="-23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pregnancy</w:t>
            </w:r>
          </w:p>
        </w:tc>
      </w:tr>
      <w:tr w:rsidR="00CE62C5">
        <w:trPr>
          <w:trHeight w:val="394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Inside UAE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right="21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1,556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right="741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281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6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1,275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65.7%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right="645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96.3%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61.4%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Outside UAE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8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813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803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91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34.3%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697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1.4%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19.6%</w:t>
            </w:r>
          </w:p>
        </w:tc>
      </w:tr>
    </w:tbl>
    <w:p w:rsidR="00CE62C5" w:rsidRDefault="00CE62C5">
      <w:pPr>
        <w:rPr>
          <w:sz w:val="24"/>
        </w:rPr>
        <w:sectPr w:rsidR="00CE62C5">
          <w:footerReference w:type="even" r:id="rId142"/>
          <w:pgSz w:w="11910" w:h="16840"/>
          <w:pgMar w:top="1020" w:right="540" w:bottom="920" w:left="1020" w:header="0" w:footer="721" w:gutter="0"/>
          <w:pgNumType w:start="102"/>
          <w:cols w:space="720"/>
        </w:sectPr>
      </w:pPr>
    </w:p>
    <w:tbl>
      <w:tblPr>
        <w:tblW w:w="0" w:type="auto"/>
        <w:tblInd w:w="685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5"/>
              <w:jc w:val="left"/>
            </w:pPr>
          </w:p>
          <w:p w:rsidR="00CE62C5" w:rsidRDefault="00280DE0">
            <w:pPr>
              <w:pStyle w:val="TableParagraph"/>
              <w:spacing w:before="1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2,369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6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2,078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0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line="255" w:lineRule="exact"/>
        <w:ind w:left="680"/>
      </w:pPr>
      <w:r>
        <w:pict>
          <v:shape id="_x0000_s1064" type="#_x0000_t202" style="position:absolute;left:0;text-align:left;margin-left:546.65pt;margin-top:642.75pt;width:11.15pt;height:140.65pt;z-index:251939840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color w:val="414042"/>
          <w:w w:val="95"/>
        </w:rPr>
        <w:t>Among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all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who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had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given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live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birth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5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years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preceding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30"/>
          <w:w w:val="95"/>
        </w:rPr>
        <w:t xml:space="preserve"> </w:t>
      </w:r>
      <w:r>
        <w:rPr>
          <w:color w:val="414042"/>
          <w:w w:val="95"/>
        </w:rPr>
        <w:t>survey,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about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66%</w:t>
      </w:r>
      <w:r>
        <w:rPr>
          <w:color w:val="414042"/>
          <w:spacing w:val="-29"/>
          <w:w w:val="95"/>
        </w:rPr>
        <w:t xml:space="preserve"> </w:t>
      </w:r>
      <w:r>
        <w:rPr>
          <w:color w:val="414042"/>
          <w:w w:val="95"/>
        </w:rPr>
        <w:t>of</w:t>
      </w:r>
    </w:p>
    <w:p w:rsidR="00CE62C5" w:rsidRDefault="00280DE0">
      <w:pPr>
        <w:pStyle w:val="BodyText"/>
        <w:spacing w:before="12" w:line="249" w:lineRule="auto"/>
        <w:ind w:left="680" w:right="588"/>
      </w:pPr>
      <w:r>
        <w:rPr>
          <w:color w:val="414042"/>
          <w:w w:val="85"/>
        </w:rPr>
        <w:t>them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delivered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inside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number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delivered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inside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4"/>
          <w:w w:val="85"/>
        </w:rPr>
        <w:t xml:space="preserve"> </w:t>
      </w:r>
      <w:r>
        <w:rPr>
          <w:color w:val="414042"/>
          <w:w w:val="85"/>
        </w:rPr>
        <w:t xml:space="preserve">much </w:t>
      </w:r>
      <w:r>
        <w:rPr>
          <w:color w:val="414042"/>
          <w:w w:val="95"/>
        </w:rPr>
        <w:t>higher</w:t>
      </w:r>
      <w:r>
        <w:rPr>
          <w:color w:val="414042"/>
          <w:spacing w:val="-9"/>
          <w:w w:val="95"/>
        </w:rPr>
        <w:t xml:space="preserve"> </w:t>
      </w:r>
      <w:r>
        <w:rPr>
          <w:color w:val="414042"/>
          <w:w w:val="95"/>
        </w:rPr>
        <w:t>than</w:t>
      </w:r>
      <w:r>
        <w:rPr>
          <w:color w:val="414042"/>
          <w:spacing w:val="-8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8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8"/>
          <w:w w:val="95"/>
        </w:rPr>
        <w:t xml:space="preserve"> </w:t>
      </w:r>
      <w:r>
        <w:rPr>
          <w:color w:val="414042"/>
          <w:w w:val="95"/>
        </w:rPr>
        <w:t>delivering</w:t>
      </w:r>
      <w:r>
        <w:rPr>
          <w:color w:val="414042"/>
          <w:spacing w:val="-8"/>
          <w:w w:val="95"/>
        </w:rPr>
        <w:t xml:space="preserve"> </w:t>
      </w:r>
      <w:r>
        <w:rPr>
          <w:color w:val="414042"/>
          <w:w w:val="95"/>
        </w:rPr>
        <w:t>inside</w:t>
      </w:r>
      <w:r>
        <w:rPr>
          <w:color w:val="414042"/>
          <w:spacing w:val="-8"/>
          <w:w w:val="95"/>
        </w:rPr>
        <w:t xml:space="preserve"> </w:t>
      </w:r>
      <w:r>
        <w:rPr>
          <w:color w:val="414042"/>
          <w:spacing w:val="-4"/>
          <w:w w:val="95"/>
        </w:rPr>
        <w:t>UAE</w:t>
      </w:r>
    </w:p>
    <w:p w:rsidR="00CE62C5" w:rsidRDefault="00CE62C5">
      <w:pPr>
        <w:pStyle w:val="BodyText"/>
        <w:spacing w:before="2"/>
        <w:rPr>
          <w:sz w:val="25"/>
        </w:rPr>
      </w:pPr>
    </w:p>
    <w:p w:rsidR="00CE62C5" w:rsidRDefault="00280DE0">
      <w:pPr>
        <w:pStyle w:val="BodyText"/>
        <w:spacing w:line="249" w:lineRule="auto"/>
        <w:ind w:left="680" w:right="1302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54: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all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deliveries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done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spacing w:val="-4"/>
          <w:w w:val="90"/>
        </w:rPr>
        <w:t>UAE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for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last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born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child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-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type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>healthcare</w:t>
      </w:r>
      <w:r>
        <w:rPr>
          <w:color w:val="DA1A32"/>
          <w:spacing w:val="-43"/>
          <w:w w:val="90"/>
        </w:rPr>
        <w:t xml:space="preserve"> </w:t>
      </w:r>
      <w:r>
        <w:rPr>
          <w:color w:val="DA1A32"/>
          <w:w w:val="90"/>
        </w:rPr>
        <w:t>professional</w:t>
      </w:r>
      <w:r>
        <w:rPr>
          <w:color w:val="DA1A32"/>
          <w:spacing w:val="-42"/>
          <w:w w:val="90"/>
        </w:rPr>
        <w:t xml:space="preserve"> </w:t>
      </w:r>
      <w:r>
        <w:rPr>
          <w:color w:val="DA1A32"/>
          <w:w w:val="90"/>
        </w:rPr>
        <w:t xml:space="preserve">who </w:t>
      </w:r>
      <w:r>
        <w:rPr>
          <w:color w:val="DA1A32"/>
          <w:w w:val="95"/>
        </w:rPr>
        <w:t>provided assistance in</w:t>
      </w:r>
      <w:r>
        <w:rPr>
          <w:color w:val="DA1A32"/>
          <w:spacing w:val="-49"/>
          <w:w w:val="95"/>
        </w:rPr>
        <w:t xml:space="preserve"> </w:t>
      </w:r>
      <w:r>
        <w:rPr>
          <w:color w:val="DA1A32"/>
          <w:w w:val="95"/>
        </w:rPr>
        <w:t>delivery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176"/>
              <w:ind w:left="11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Multiple</w:t>
            </w:r>
            <w:r>
              <w:rPr>
                <w:rFonts w:ascii="Calibri"/>
                <w:color w:val="FFFFFF"/>
                <w:spacing w:val="-35"/>
                <w:sz w:val="24"/>
              </w:rPr>
              <w:t xml:space="preserve"> </w:t>
            </w:r>
            <w:r>
              <w:rPr>
                <w:rFonts w:ascii="Calibri"/>
                <w:color w:val="FFFFFF"/>
                <w:sz w:val="24"/>
              </w:rPr>
              <w:t>responses</w:t>
            </w:r>
            <w:r>
              <w:rPr>
                <w:rFonts w:ascii="Calibri"/>
                <w:color w:val="FFFFFF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94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Doctor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1,453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257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1,196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93.9%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Nurse or midwife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6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299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26.0%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23.5%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None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6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Relative/friend with no medical training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5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Traditional birth attendant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2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5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5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3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5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4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2"/>
              <w:ind w:left="215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</w:tr>
      <w:tr w:rsidR="00CE62C5">
        <w:trPr>
          <w:trHeight w:val="391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5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1,554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4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4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1,273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2"/>
              <w:ind w:left="51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4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2"/>
              <w:ind w:left="214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line="225" w:lineRule="auto"/>
        <w:ind w:left="679" w:right="588"/>
      </w:pPr>
      <w:r>
        <w:rPr>
          <w:color w:val="414042"/>
          <w:w w:val="90"/>
        </w:rPr>
        <w:t>Majority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delivering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inside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assisted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doctor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nurse.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can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seen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8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8"/>
        </w:rPr>
        <w:t xml:space="preserve"> </w:t>
      </w:r>
      <w:r>
        <w:rPr>
          <w:color w:val="414042"/>
          <w:w w:val="76"/>
        </w:rPr>
        <w:t>99%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8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8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8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hin</w:t>
      </w:r>
      <w:r>
        <w:rPr>
          <w:color w:val="414042"/>
          <w:spacing w:val="-18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8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68"/>
        </w:rPr>
        <w:t>l.</w:t>
      </w:r>
    </w:p>
    <w:p w:rsidR="00CE62C5" w:rsidRDefault="00280DE0">
      <w:pPr>
        <w:pStyle w:val="BodyText"/>
        <w:spacing w:before="107" w:after="32"/>
        <w:ind w:left="679"/>
      </w:pPr>
      <w:r>
        <w:rPr>
          <w:color w:val="DA1A32"/>
          <w:w w:val="95"/>
        </w:rPr>
        <w:t>Table 55: Place of delivery for all last- born child born in UAE</w:t>
      </w:r>
    </w:p>
    <w:tbl>
      <w:tblPr>
        <w:tblW w:w="0" w:type="auto"/>
        <w:tblInd w:w="69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4533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5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Place of delivery</w:t>
            </w:r>
          </w:p>
        </w:tc>
        <w:tc>
          <w:tcPr>
            <w:tcW w:w="907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13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3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814" w:type="dxa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8"/>
              <w:ind w:left="5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 w:line="261" w:lineRule="auto"/>
              <w:ind w:left="113" w:right="135"/>
              <w:jc w:val="left"/>
              <w:rPr>
                <w:sz w:val="24"/>
              </w:rPr>
            </w:pPr>
            <w:r>
              <w:rPr>
                <w:color w:val="58595B"/>
                <w:spacing w:val="-9"/>
                <w:w w:val="85"/>
                <w:sz w:val="24"/>
              </w:rPr>
              <w:t>T</w:t>
            </w:r>
            <w:r>
              <w:rPr>
                <w:color w:val="58595B"/>
                <w:spacing w:val="-9"/>
                <w:w w:val="91"/>
                <w:sz w:val="24"/>
              </w:rPr>
              <w:t>O</w:t>
            </w:r>
            <w:r>
              <w:rPr>
                <w:color w:val="58595B"/>
                <w:spacing w:val="-18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92"/>
                <w:sz w:val="24"/>
              </w:rPr>
              <w:t>A</w:t>
            </w:r>
            <w:r>
              <w:rPr>
                <w:color w:val="58595B"/>
                <w:w w:val="74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8"/>
                <w:w w:val="93"/>
                <w:sz w:val="24"/>
              </w:rPr>
              <w:t>W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spacing w:val="-5"/>
                <w:w w:val="89"/>
                <w:sz w:val="24"/>
              </w:rPr>
              <w:t>r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4"/>
                <w:sz w:val="24"/>
              </w:rPr>
              <w:t>ing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90"/>
                <w:sz w:val="24"/>
              </w:rPr>
              <w:t>d</w:t>
            </w:r>
            <w:r>
              <w:rPr>
                <w:color w:val="58595B"/>
                <w:spacing w:val="3"/>
                <w:w w:val="89"/>
                <w:sz w:val="24"/>
              </w:rPr>
              <w:t>o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14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 xml:space="preserve">, </w:t>
            </w:r>
            <w:r>
              <w:rPr>
                <w:color w:val="58595B"/>
                <w:w w:val="90"/>
                <w:sz w:val="24"/>
              </w:rPr>
              <w:t>nurse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midwife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0"/>
                <w:sz w:val="24"/>
              </w:rPr>
              <w:t>UAE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for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their</w:t>
            </w:r>
            <w:r>
              <w:rPr>
                <w:color w:val="58595B"/>
                <w:spacing w:val="-37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last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pregnancy </w:t>
            </w:r>
            <w:r>
              <w:rPr>
                <w:color w:val="58595B"/>
                <w:w w:val="95"/>
                <w:sz w:val="24"/>
              </w:rPr>
              <w:t>&amp; delivered in</w:t>
            </w:r>
            <w:r>
              <w:rPr>
                <w:color w:val="58595B"/>
                <w:spacing w:val="-49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UAE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2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1,556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281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1,275</w:t>
            </w:r>
          </w:p>
        </w:tc>
      </w:tr>
      <w:tr w:rsidR="00CE62C5">
        <w:trPr>
          <w:trHeight w:val="59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166"/>
              <w:ind w:left="215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16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16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100%</w:t>
            </w:r>
          </w:p>
        </w:tc>
      </w:tr>
      <w:tr w:rsidR="00CE62C5">
        <w:trPr>
          <w:trHeight w:val="434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04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 xml:space="preserve">Hospital &amp; Health Facility Based Deliveries </w:t>
            </w:r>
            <w:r>
              <w:rPr>
                <w:color w:val="58595B"/>
                <w:w w:val="85"/>
                <w:sz w:val="24"/>
              </w:rPr>
              <w:t xml:space="preserve">(District/regional Governmental hospital, private </w:t>
            </w:r>
            <w:r>
              <w:rPr>
                <w:color w:val="58595B"/>
                <w:sz w:val="24"/>
              </w:rPr>
              <w:t>hospital &amp; other health facilities)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224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1,543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216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8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1,265</w:t>
            </w:r>
          </w:p>
        </w:tc>
      </w:tr>
      <w:tr w:rsidR="00CE62C5">
        <w:trPr>
          <w:trHeight w:val="632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184"/>
              <w:ind w:left="19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99.2%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184"/>
              <w:ind w:left="216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18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99.2%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Home Based Deliveries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8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19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0.64%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0.6%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0.7%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Other type of health facility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2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198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0.47%</w:t>
            </w:r>
          </w:p>
        </w:tc>
      </w:tr>
    </w:tbl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spacing w:before="7"/>
        <w:rPr>
          <w:sz w:val="15"/>
        </w:rPr>
      </w:pPr>
      <w:r>
        <w:pict>
          <v:shape id="_x0000_s1063" type="#_x0000_t202" style="position:absolute;margin-left:540.65pt;margin-top:11.45pt;width:22pt;height:21.15pt;z-index:-251377664;mso-wrap-distance-left:0;mso-wrap-distance-right:0;mso-position-horizontal-relative:page" filled="f" strokecolor="#bcbec0" strokeweight="1pt">
            <v:textbox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103</w:t>
                  </w:r>
                </w:p>
              </w:txbxContent>
            </v:textbox>
            <w10:wrap type="topAndBottom" anchorx="page"/>
          </v:shape>
        </w:pict>
      </w:r>
    </w:p>
    <w:p w:rsidR="00CE62C5" w:rsidRDefault="00CE62C5">
      <w:pPr>
        <w:rPr>
          <w:sz w:val="15"/>
        </w:rPr>
        <w:sectPr w:rsidR="00CE62C5">
          <w:footerReference w:type="default" r:id="rId143"/>
          <w:pgSz w:w="11910" w:h="16840"/>
          <w:pgMar w:top="1120" w:right="540" w:bottom="280" w:left="1020" w:header="0" w:footer="0" w:gutter="0"/>
          <w:cols w:space="720"/>
        </w:sectPr>
      </w:pPr>
    </w:p>
    <w:p w:rsidR="00CE62C5" w:rsidRDefault="00280DE0">
      <w:pPr>
        <w:pStyle w:val="BodyText"/>
        <w:spacing w:before="58" w:after="22" w:line="249" w:lineRule="auto"/>
        <w:ind w:left="113" w:right="1358"/>
      </w:pPr>
      <w:r>
        <w:rPr>
          <w:color w:val="DA1A32"/>
          <w:spacing w:val="-20"/>
          <w:w w:val="85"/>
        </w:rPr>
        <w:t>T</w:t>
      </w:r>
      <w:r>
        <w:rPr>
          <w:color w:val="DA1A32"/>
          <w:spacing w:val="-1"/>
          <w:w w:val="73"/>
        </w:rPr>
        <w:t>a</w:t>
      </w:r>
      <w:r>
        <w:rPr>
          <w:color w:val="DA1A32"/>
          <w:spacing w:val="1"/>
          <w:w w:val="88"/>
        </w:rPr>
        <w:t>b</w:t>
      </w:r>
      <w:r>
        <w:rPr>
          <w:color w:val="DA1A32"/>
          <w:spacing w:val="1"/>
          <w:w w:val="89"/>
        </w:rPr>
        <w:t>l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w w:val="73"/>
        </w:rPr>
        <w:t>56: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70"/>
        </w:rPr>
        <w:t>R</w:t>
      </w:r>
      <w:r>
        <w:rPr>
          <w:color w:val="DA1A32"/>
          <w:w w:val="75"/>
        </w:rPr>
        <w:t>e</w:t>
      </w:r>
      <w:r>
        <w:rPr>
          <w:color w:val="DA1A32"/>
          <w:spacing w:val="-2"/>
          <w:w w:val="64"/>
        </w:rPr>
        <w:t>s</w:t>
      </w:r>
      <w:r>
        <w:rPr>
          <w:color w:val="DA1A32"/>
          <w:spacing w:val="3"/>
          <w:w w:val="90"/>
        </w:rPr>
        <w:t>p</w:t>
      </w:r>
      <w:r>
        <w:rPr>
          <w:color w:val="DA1A32"/>
          <w:w w:val="89"/>
        </w:rPr>
        <w:t>on</w:t>
      </w:r>
      <w:r>
        <w:rPr>
          <w:color w:val="DA1A32"/>
          <w:spacing w:val="1"/>
          <w:w w:val="90"/>
        </w:rPr>
        <w:t>d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2"/>
          <w:w w:val="116"/>
        </w:rPr>
        <w:t>t</w:t>
      </w:r>
      <w:r>
        <w:rPr>
          <w:color w:val="DA1A32"/>
          <w:w w:val="64"/>
        </w:rPr>
        <w:t>s</w:t>
      </w:r>
      <w:r>
        <w:rPr>
          <w:color w:val="DA1A32"/>
          <w:spacing w:val="-16"/>
        </w:rPr>
        <w:t xml:space="preserve"> </w:t>
      </w:r>
      <w:r>
        <w:rPr>
          <w:color w:val="DA1A32"/>
          <w:w w:val="90"/>
        </w:rPr>
        <w:t>wh</w:t>
      </w:r>
      <w:r>
        <w:rPr>
          <w:color w:val="DA1A32"/>
          <w:w w:val="89"/>
        </w:rPr>
        <w:t>o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73"/>
        </w:rPr>
        <w:t>a</w:t>
      </w:r>
      <w:r>
        <w:rPr>
          <w:color w:val="DA1A32"/>
          <w:spacing w:val="-3"/>
          <w:w w:val="89"/>
        </w:rPr>
        <w:t>n</w:t>
      </w:r>
      <w:r>
        <w:rPr>
          <w:color w:val="DA1A32"/>
          <w:spacing w:val="-1"/>
          <w:w w:val="64"/>
        </w:rPr>
        <w:t>s</w:t>
      </w:r>
      <w:r>
        <w:rPr>
          <w:color w:val="DA1A32"/>
          <w:w w:val="90"/>
        </w:rPr>
        <w:t>w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-5"/>
          <w:w w:val="89"/>
        </w:rPr>
        <w:t>r</w:t>
      </w:r>
      <w:r>
        <w:rPr>
          <w:color w:val="DA1A32"/>
          <w:spacing w:val="1"/>
          <w:w w:val="75"/>
        </w:rPr>
        <w:t>e</w:t>
      </w:r>
      <w:r>
        <w:rPr>
          <w:color w:val="DA1A32"/>
          <w:w w:val="77"/>
        </w:rPr>
        <w:t>d,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4"/>
          <w:w w:val="88"/>
        </w:rPr>
        <w:t>“</w:t>
      </w:r>
      <w:r>
        <w:rPr>
          <w:color w:val="DA1A32"/>
          <w:spacing w:val="-1"/>
          <w:w w:val="92"/>
        </w:rPr>
        <w:t>A</w:t>
      </w:r>
      <w:r>
        <w:rPr>
          <w:color w:val="DA1A32"/>
          <w:spacing w:val="-2"/>
          <w:w w:val="88"/>
        </w:rPr>
        <w:t>f</w:t>
      </w:r>
      <w:r>
        <w:rPr>
          <w:color w:val="DA1A32"/>
          <w:spacing w:val="-4"/>
          <w:w w:val="116"/>
        </w:rPr>
        <w:t>t</w:t>
      </w:r>
      <w:r>
        <w:rPr>
          <w:color w:val="DA1A32"/>
          <w:spacing w:val="-2"/>
          <w:w w:val="75"/>
        </w:rPr>
        <w:t>e</w:t>
      </w:r>
      <w:r>
        <w:rPr>
          <w:color w:val="DA1A32"/>
          <w:w w:val="89"/>
        </w:rPr>
        <w:t>r</w:t>
      </w:r>
      <w:r>
        <w:rPr>
          <w:color w:val="DA1A32"/>
          <w:spacing w:val="-16"/>
        </w:rPr>
        <w:t xml:space="preserve"> </w:t>
      </w:r>
      <w:r>
        <w:rPr>
          <w:color w:val="DA1A32"/>
          <w:w w:val="81"/>
        </w:rPr>
        <w:t>y</w:t>
      </w:r>
      <w:r>
        <w:rPr>
          <w:color w:val="DA1A32"/>
          <w:w w:val="89"/>
        </w:rPr>
        <w:t>our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90"/>
        </w:rPr>
        <w:t>d</w:t>
      </w:r>
      <w:r>
        <w:rPr>
          <w:color w:val="DA1A32"/>
          <w:spacing w:val="-3"/>
          <w:w w:val="75"/>
        </w:rPr>
        <w:t>e</w:t>
      </w:r>
      <w:r>
        <w:rPr>
          <w:color w:val="DA1A32"/>
          <w:w w:val="89"/>
        </w:rPr>
        <w:t>l</w:t>
      </w:r>
      <w:r>
        <w:rPr>
          <w:color w:val="DA1A32"/>
          <w:spacing w:val="-2"/>
          <w:w w:val="89"/>
        </w:rPr>
        <w:t>i</w:t>
      </w:r>
      <w:r>
        <w:rPr>
          <w:color w:val="DA1A32"/>
          <w:w w:val="83"/>
        </w:rPr>
        <w:t>v</w:t>
      </w:r>
      <w:r>
        <w:rPr>
          <w:color w:val="DA1A32"/>
          <w:spacing w:val="-2"/>
          <w:w w:val="75"/>
        </w:rPr>
        <w:t>e</w:t>
      </w:r>
      <w:r>
        <w:rPr>
          <w:color w:val="DA1A32"/>
          <w:spacing w:val="5"/>
          <w:w w:val="89"/>
        </w:rPr>
        <w:t>r</w:t>
      </w:r>
      <w:r>
        <w:rPr>
          <w:color w:val="DA1A32"/>
          <w:spacing w:val="-10"/>
          <w:w w:val="81"/>
        </w:rPr>
        <w:t>y</w:t>
      </w:r>
      <w:r>
        <w:rPr>
          <w:color w:val="DA1A32"/>
          <w:w w:val="51"/>
        </w:rPr>
        <w:t>,</w:t>
      </w:r>
      <w:r>
        <w:rPr>
          <w:color w:val="DA1A32"/>
          <w:spacing w:val="-16"/>
        </w:rPr>
        <w:t xml:space="preserve"> </w:t>
      </w:r>
      <w:r>
        <w:rPr>
          <w:color w:val="DA1A32"/>
          <w:w w:val="90"/>
        </w:rPr>
        <w:t>did</w:t>
      </w:r>
      <w:r>
        <w:rPr>
          <w:color w:val="DA1A32"/>
          <w:spacing w:val="-16"/>
        </w:rPr>
        <w:t xml:space="preserve"> </w:t>
      </w:r>
      <w:r>
        <w:rPr>
          <w:color w:val="DA1A32"/>
          <w:w w:val="81"/>
        </w:rPr>
        <w:t>y</w:t>
      </w:r>
      <w:r>
        <w:rPr>
          <w:color w:val="DA1A32"/>
          <w:w w:val="89"/>
        </w:rPr>
        <w:t>ou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3"/>
          <w:w w:val="64"/>
        </w:rPr>
        <w:t>s</w:t>
      </w:r>
      <w:r>
        <w:rPr>
          <w:color w:val="DA1A32"/>
          <w:spacing w:val="1"/>
          <w:w w:val="75"/>
        </w:rPr>
        <w:t>e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w w:val="73"/>
        </w:rPr>
        <w:t>a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1"/>
          <w:w w:val="90"/>
        </w:rPr>
        <w:t>d</w:t>
      </w:r>
      <w:r>
        <w:rPr>
          <w:color w:val="DA1A32"/>
          <w:spacing w:val="3"/>
          <w:w w:val="89"/>
        </w:rPr>
        <w:t>o</w:t>
      </w:r>
      <w:r>
        <w:rPr>
          <w:color w:val="DA1A32"/>
          <w:w w:val="82"/>
        </w:rPr>
        <w:t>c</w:t>
      </w:r>
      <w:r>
        <w:rPr>
          <w:color w:val="DA1A32"/>
          <w:spacing w:val="-4"/>
          <w:w w:val="116"/>
        </w:rPr>
        <w:t>t</w:t>
      </w:r>
      <w:r>
        <w:rPr>
          <w:color w:val="DA1A32"/>
          <w:w w:val="89"/>
        </w:rPr>
        <w:t>o</w:t>
      </w:r>
      <w:r>
        <w:rPr>
          <w:color w:val="DA1A32"/>
          <w:spacing w:val="-14"/>
          <w:w w:val="89"/>
        </w:rPr>
        <w:t>r</w:t>
      </w:r>
      <w:r>
        <w:rPr>
          <w:color w:val="DA1A32"/>
          <w:w w:val="51"/>
        </w:rPr>
        <w:t>,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nu</w:t>
      </w:r>
      <w:r>
        <w:rPr>
          <w:color w:val="DA1A32"/>
          <w:spacing w:val="-2"/>
          <w:w w:val="89"/>
        </w:rPr>
        <w:t>r</w:t>
      </w:r>
      <w:r>
        <w:rPr>
          <w:color w:val="DA1A32"/>
          <w:spacing w:val="3"/>
          <w:w w:val="64"/>
        </w:rPr>
        <w:t>s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w w:val="89"/>
        </w:rPr>
        <w:t>or</w:t>
      </w:r>
      <w:r>
        <w:rPr>
          <w:color w:val="DA1A32"/>
          <w:spacing w:val="-16"/>
        </w:rPr>
        <w:t xml:space="preserve"> </w:t>
      </w:r>
      <w:r>
        <w:rPr>
          <w:color w:val="DA1A32"/>
          <w:w w:val="92"/>
        </w:rPr>
        <w:t>mi</w:t>
      </w:r>
      <w:r>
        <w:rPr>
          <w:color w:val="DA1A32"/>
          <w:spacing w:val="-3"/>
          <w:w w:val="90"/>
        </w:rPr>
        <w:t>d</w:t>
      </w:r>
      <w:r>
        <w:rPr>
          <w:color w:val="DA1A32"/>
          <w:spacing w:val="-1"/>
          <w:w w:val="90"/>
        </w:rPr>
        <w:t>w</w:t>
      </w:r>
      <w:r>
        <w:rPr>
          <w:color w:val="DA1A32"/>
          <w:w w:val="88"/>
        </w:rPr>
        <w:t>i</w:t>
      </w:r>
      <w:r>
        <w:rPr>
          <w:color w:val="DA1A32"/>
          <w:spacing w:val="-2"/>
          <w:w w:val="88"/>
        </w:rPr>
        <w:t>f</w:t>
      </w:r>
      <w:r>
        <w:rPr>
          <w:color w:val="DA1A32"/>
          <w:w w:val="75"/>
        </w:rPr>
        <w:t>e</w:t>
      </w:r>
      <w:r>
        <w:rPr>
          <w:color w:val="DA1A32"/>
          <w:spacing w:val="-16"/>
        </w:rPr>
        <w:t xml:space="preserve"> </w:t>
      </w:r>
      <w:r>
        <w:rPr>
          <w:color w:val="DA1A32"/>
          <w:spacing w:val="-2"/>
          <w:w w:val="88"/>
        </w:rPr>
        <w:t>f</w:t>
      </w:r>
      <w:r>
        <w:rPr>
          <w:color w:val="DA1A32"/>
          <w:w w:val="89"/>
        </w:rPr>
        <w:t xml:space="preserve">or </w:t>
      </w:r>
      <w:r>
        <w:rPr>
          <w:color w:val="DA1A32"/>
          <w:w w:val="95"/>
        </w:rPr>
        <w:t>post-natal care in</w:t>
      </w:r>
      <w:r>
        <w:rPr>
          <w:color w:val="DA1A32"/>
          <w:spacing w:val="-46"/>
          <w:w w:val="95"/>
        </w:rPr>
        <w:t xml:space="preserve"> </w:t>
      </w:r>
      <w:r>
        <w:rPr>
          <w:color w:val="DA1A32"/>
          <w:spacing w:val="-3"/>
          <w:w w:val="95"/>
        </w:rPr>
        <w:t>UAE?”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018"/>
                <w:tab w:val="left" w:pos="7594"/>
              </w:tabs>
              <w:spacing w:before="148"/>
              <w:ind w:left="466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280DE0">
            <w:pPr>
              <w:pStyle w:val="TableParagraph"/>
              <w:spacing w:before="124" w:line="261" w:lineRule="auto"/>
              <w:ind w:left="113" w:right="109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number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women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aged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15-49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years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with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a </w:t>
            </w:r>
            <w:r>
              <w:rPr>
                <w:color w:val="58595B"/>
                <w:w w:val="95"/>
                <w:sz w:val="24"/>
              </w:rPr>
              <w:t>live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birth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last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5</w:t>
            </w:r>
            <w:r>
              <w:rPr>
                <w:color w:val="58595B"/>
                <w:spacing w:val="-18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1,511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272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1,240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4" w:right="49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100.00%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100.00%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30" w:line="261" w:lineRule="auto"/>
              <w:ind w:left="113"/>
              <w:jc w:val="left"/>
              <w:rPr>
                <w:sz w:val="24"/>
              </w:rPr>
            </w:pPr>
            <w:r>
              <w:rPr>
                <w:color w:val="58595B"/>
                <w:spacing w:val="-21"/>
                <w:w w:val="81"/>
                <w:sz w:val="24"/>
              </w:rPr>
              <w:t>Y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5"/>
                <w:sz w:val="24"/>
              </w:rPr>
              <w:t>I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3"/>
                <w:sz w:val="24"/>
              </w:rPr>
              <w:t>a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90"/>
                <w:sz w:val="24"/>
              </w:rPr>
              <w:t>d</w:t>
            </w:r>
            <w:r>
              <w:rPr>
                <w:color w:val="58595B"/>
                <w:spacing w:val="3"/>
                <w:w w:val="89"/>
                <w:sz w:val="24"/>
              </w:rPr>
              <w:t>o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14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nu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mi</w:t>
            </w:r>
            <w:r>
              <w:rPr>
                <w:color w:val="58595B"/>
                <w:spacing w:val="-3"/>
                <w:w w:val="90"/>
                <w:sz w:val="24"/>
              </w:rPr>
              <w:t>d</w:t>
            </w:r>
            <w:r>
              <w:rPr>
                <w:color w:val="58595B"/>
                <w:spacing w:val="-1"/>
                <w:w w:val="90"/>
                <w:sz w:val="24"/>
              </w:rPr>
              <w:t>w</w:t>
            </w:r>
            <w:r>
              <w:rPr>
                <w:color w:val="58595B"/>
                <w:w w:val="88"/>
                <w:sz w:val="24"/>
              </w:rPr>
              <w:t>i</w:t>
            </w:r>
            <w:r>
              <w:rPr>
                <w:color w:val="58595B"/>
                <w:spacing w:val="-2"/>
                <w:w w:val="88"/>
                <w:sz w:val="24"/>
              </w:rPr>
              <w:t>f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88"/>
                <w:sz w:val="24"/>
              </w:rPr>
              <w:t>f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3"/>
                <w:w w:val="70"/>
                <w:sz w:val="24"/>
              </w:rPr>
              <w:t>P</w:t>
            </w:r>
            <w:r>
              <w:rPr>
                <w:color w:val="58595B"/>
                <w:spacing w:val="1"/>
                <w:w w:val="91"/>
                <w:sz w:val="24"/>
              </w:rPr>
              <w:t>N</w:t>
            </w:r>
            <w:r>
              <w:rPr>
                <w:color w:val="58595B"/>
                <w:w w:val="80"/>
                <w:sz w:val="24"/>
              </w:rPr>
              <w:t>C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 xml:space="preserve">in </w:t>
            </w:r>
            <w:r>
              <w:rPr>
                <w:color w:val="58595B"/>
                <w:spacing w:val="-4"/>
                <w:w w:val="90"/>
                <w:sz w:val="24"/>
              </w:rPr>
              <w:t>UAE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1,324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1,093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87.6%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84.9%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88.2%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30" w:line="261" w:lineRule="auto"/>
              <w:ind w:left="113" w:right="286"/>
              <w:jc w:val="left"/>
              <w:rPr>
                <w:sz w:val="24"/>
              </w:rPr>
            </w:pPr>
            <w:r>
              <w:rPr>
                <w:color w:val="58595B"/>
                <w:spacing w:val="1"/>
                <w:w w:val="91"/>
                <w:sz w:val="24"/>
              </w:rPr>
              <w:t>N</w:t>
            </w:r>
            <w:r>
              <w:rPr>
                <w:color w:val="58595B"/>
                <w:spacing w:val="-3"/>
                <w:w w:val="89"/>
                <w:sz w:val="24"/>
              </w:rPr>
              <w:t>o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5"/>
                <w:sz w:val="24"/>
              </w:rPr>
              <w:t>I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did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n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116"/>
                <w:sz w:val="24"/>
              </w:rPr>
              <w:t>t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spacing w:val="1"/>
                <w:w w:val="75"/>
                <w:sz w:val="24"/>
              </w:rPr>
              <w:t>e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89"/>
                <w:sz w:val="24"/>
              </w:rPr>
              <w:t>n</w:t>
            </w:r>
            <w:r>
              <w:rPr>
                <w:color w:val="58595B"/>
                <w:w w:val="81"/>
                <w:sz w:val="24"/>
              </w:rPr>
              <w:t>y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1"/>
                <w:w w:val="90"/>
                <w:sz w:val="24"/>
              </w:rPr>
              <w:t>d</w:t>
            </w:r>
            <w:r>
              <w:rPr>
                <w:color w:val="58595B"/>
                <w:spacing w:val="3"/>
                <w:w w:val="89"/>
                <w:sz w:val="24"/>
              </w:rPr>
              <w:t>o</w:t>
            </w:r>
            <w:r>
              <w:rPr>
                <w:color w:val="58595B"/>
                <w:w w:val="82"/>
                <w:sz w:val="24"/>
              </w:rPr>
              <w:t>c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14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,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nu</w:t>
            </w:r>
            <w:r>
              <w:rPr>
                <w:color w:val="58595B"/>
                <w:spacing w:val="-2"/>
                <w:w w:val="89"/>
                <w:sz w:val="24"/>
              </w:rPr>
              <w:t>r</w:t>
            </w:r>
            <w:r>
              <w:rPr>
                <w:color w:val="58595B"/>
                <w:spacing w:val="3"/>
                <w:w w:val="64"/>
                <w:sz w:val="24"/>
              </w:rPr>
              <w:t>s</w:t>
            </w:r>
            <w:r>
              <w:rPr>
                <w:color w:val="58595B"/>
                <w:w w:val="75"/>
                <w:sz w:val="24"/>
              </w:rPr>
              <w:t>e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or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mi</w:t>
            </w:r>
            <w:r>
              <w:rPr>
                <w:color w:val="58595B"/>
                <w:spacing w:val="-3"/>
                <w:w w:val="90"/>
                <w:sz w:val="24"/>
              </w:rPr>
              <w:t>d</w:t>
            </w:r>
            <w:r>
              <w:rPr>
                <w:color w:val="58595B"/>
                <w:spacing w:val="-1"/>
                <w:w w:val="90"/>
                <w:sz w:val="24"/>
              </w:rPr>
              <w:t>w</w:t>
            </w:r>
            <w:r>
              <w:rPr>
                <w:color w:val="58595B"/>
                <w:w w:val="88"/>
                <w:sz w:val="24"/>
              </w:rPr>
              <w:t>i</w:t>
            </w:r>
            <w:r>
              <w:rPr>
                <w:color w:val="58595B"/>
                <w:spacing w:val="-2"/>
                <w:w w:val="88"/>
                <w:sz w:val="24"/>
              </w:rPr>
              <w:t>f</w:t>
            </w:r>
            <w:r>
              <w:rPr>
                <w:color w:val="58595B"/>
                <w:w w:val="75"/>
                <w:sz w:val="24"/>
              </w:rPr>
              <w:t xml:space="preserve">e </w:t>
            </w:r>
            <w:r>
              <w:rPr>
                <w:color w:val="58595B"/>
                <w:w w:val="95"/>
                <w:sz w:val="24"/>
              </w:rPr>
              <w:t>for PNC in</w:t>
            </w:r>
            <w:r>
              <w:rPr>
                <w:color w:val="58595B"/>
                <w:spacing w:val="-47"/>
                <w:w w:val="95"/>
                <w:sz w:val="24"/>
              </w:rPr>
              <w:t xml:space="preserve"> </w:t>
            </w:r>
            <w:r>
              <w:rPr>
                <w:color w:val="58595B"/>
                <w:spacing w:val="-4"/>
                <w:w w:val="95"/>
                <w:sz w:val="24"/>
              </w:rPr>
              <w:t>UAE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187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147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12.4%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15.1%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11.9%</w:t>
            </w:r>
          </w:p>
        </w:tc>
      </w:tr>
    </w:tbl>
    <w:p w:rsidR="00CE62C5" w:rsidRDefault="00280DE0">
      <w:pPr>
        <w:pStyle w:val="BodyText"/>
        <w:spacing w:before="168" w:line="225" w:lineRule="auto"/>
        <w:ind w:left="114" w:right="1149"/>
      </w:pPr>
      <w:r>
        <w:rPr>
          <w:color w:val="414042"/>
          <w:w w:val="90"/>
        </w:rPr>
        <w:t>More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99%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delivering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inside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delivered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inside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hospital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 xml:space="preserve">87%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90"/>
        </w:rPr>
        <w:t>w</w:t>
      </w:r>
      <w:r>
        <w:rPr>
          <w:color w:val="414042"/>
          <w:spacing w:val="-1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nu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13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3"/>
        </w:rPr>
        <w:t xml:space="preserve"> </w:t>
      </w:r>
      <w:r>
        <w:rPr>
          <w:color w:val="414042"/>
          <w:w w:val="92"/>
        </w:rPr>
        <w:t>mi</w:t>
      </w:r>
      <w:r>
        <w:rPr>
          <w:color w:val="414042"/>
          <w:spacing w:val="-3"/>
          <w:w w:val="90"/>
        </w:rPr>
        <w:t>d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8"/>
        </w:rPr>
        <w:t>i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3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5"/>
          <w:w w:val="64"/>
        </w:rPr>
        <w:t>E</w:t>
      </w:r>
      <w:r>
        <w:rPr>
          <w:color w:val="414042"/>
          <w:w w:val="51"/>
        </w:rPr>
        <w:t>.</w:t>
      </w: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4"/>
          <w:tab w:val="left" w:pos="835"/>
        </w:tabs>
        <w:spacing w:before="98"/>
        <w:ind w:left="834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Birth Weight of Last-Born</w:t>
      </w:r>
      <w:r>
        <w:rPr>
          <w:rFonts w:ascii="Calibri"/>
          <w:b/>
          <w:color w:val="AD833B"/>
          <w:spacing w:val="-21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Child</w:t>
      </w:r>
    </w:p>
    <w:p w:rsidR="00CE62C5" w:rsidRDefault="00280DE0">
      <w:pPr>
        <w:pStyle w:val="BodyText"/>
        <w:spacing w:before="170" w:after="32"/>
        <w:ind w:left="114"/>
      </w:pPr>
      <w:r>
        <w:rPr>
          <w:color w:val="DA1A32"/>
          <w:w w:val="95"/>
        </w:rPr>
        <w:t>Table 57: Birth weight of last-born children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566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6018"/>
                <w:tab w:val="left" w:pos="7594"/>
              </w:tabs>
              <w:spacing w:before="148"/>
              <w:ind w:left="4664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51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280DE0">
            <w:pPr>
              <w:pStyle w:val="TableParagraph"/>
              <w:spacing w:before="172" w:line="261" w:lineRule="auto"/>
              <w:ind w:left="113" w:right="660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number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of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last-born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children</w:t>
            </w:r>
            <w:r>
              <w:rPr>
                <w:color w:val="58595B"/>
                <w:spacing w:val="-38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among </w:t>
            </w:r>
            <w:r>
              <w:rPr>
                <w:color w:val="58595B"/>
                <w:w w:val="95"/>
                <w:sz w:val="24"/>
              </w:rPr>
              <w:t>women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in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the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last</w:t>
            </w:r>
            <w:r>
              <w:rPr>
                <w:color w:val="58595B"/>
                <w:spacing w:val="-20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5</w:t>
            </w:r>
            <w:r>
              <w:rPr>
                <w:color w:val="58595B"/>
                <w:spacing w:val="-21"/>
                <w:w w:val="95"/>
                <w:sz w:val="24"/>
              </w:rPr>
              <w:t xml:space="preserve">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1,996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238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9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1,758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3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Low birth weight (Below 2500grams)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331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57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273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16.6%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24.1%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15.5%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169" w:line="261" w:lineRule="auto"/>
              <w:ind w:left="113" w:right="725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Normal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birth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weight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(2500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grams</w:t>
            </w:r>
            <w:r>
              <w:rPr>
                <w:color w:val="58595B"/>
                <w:spacing w:val="-4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to</w:t>
            </w:r>
            <w:r>
              <w:rPr>
                <w:color w:val="58595B"/>
                <w:spacing w:val="-41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4500 </w:t>
            </w:r>
            <w:r>
              <w:rPr>
                <w:color w:val="58595B"/>
                <w:sz w:val="24"/>
              </w:rPr>
              <w:t>grams)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1,644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178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1,466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9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82.4%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9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83.4%</w:t>
            </w:r>
          </w:p>
        </w:tc>
      </w:tr>
      <w:tr w:rsidR="00CE62C5">
        <w:trPr>
          <w:trHeight w:val="44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Above normal (more than 4500 grams)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</w:t>
            </w:r>
          </w:p>
        </w:tc>
      </w:tr>
      <w:tr w:rsidR="00CE62C5">
        <w:trPr>
          <w:trHeight w:val="44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93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1.1%</w:t>
            </w:r>
          </w:p>
        </w:tc>
      </w:tr>
    </w:tbl>
    <w:p w:rsidR="00CE62C5" w:rsidRDefault="00280DE0">
      <w:pPr>
        <w:pStyle w:val="BodyText"/>
        <w:spacing w:before="229" w:line="225" w:lineRule="auto"/>
        <w:ind w:left="114" w:right="1425"/>
      </w:pPr>
      <w:r>
        <w:rPr>
          <w:color w:val="414042"/>
          <w:w w:val="90"/>
        </w:rPr>
        <w:t>Among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delivered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inside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spacing w:val="-4"/>
          <w:w w:val="90"/>
        </w:rPr>
        <w:t>UAE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survey,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1996 women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recall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having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weight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last-borne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children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being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checked.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these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1996 last-borne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children,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331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(16.6%)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children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had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weights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below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2500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grams,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below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ff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7"/>
        </w:rPr>
        <w:t>-</w:t>
      </w:r>
      <w:r>
        <w:rPr>
          <w:color w:val="414042"/>
          <w:spacing w:val="1"/>
          <w:w w:val="87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7"/>
        </w:rPr>
        <w:t>-</w:t>
      </w:r>
      <w:r>
        <w:rPr>
          <w:color w:val="414042"/>
          <w:spacing w:val="1"/>
          <w:w w:val="87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 weight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among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OECD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countries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per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report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published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World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Bank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UNICEF.</w:t>
      </w:r>
    </w:p>
    <w:p w:rsidR="00CE62C5" w:rsidRDefault="00CE62C5">
      <w:pPr>
        <w:spacing w:line="225" w:lineRule="auto"/>
        <w:sectPr w:rsidR="00CE62C5">
          <w:footerReference w:type="even" r:id="rId144"/>
          <w:pgSz w:w="11910" w:h="16840"/>
          <w:pgMar w:top="1020" w:right="540" w:bottom="920" w:left="1020" w:header="0" w:footer="721" w:gutter="0"/>
          <w:pgNumType w:start="104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62" type="#_x0000_t202" style="position:absolute;margin-left:24.45pt;margin-top:540.65pt;width:21.15pt;height:22pt;z-index:25194086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105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2"/>
        <w:ind w:left="113"/>
      </w:pPr>
      <w:r>
        <w:rPr>
          <w:color w:val="DA1A32"/>
          <w:w w:val="95"/>
        </w:rPr>
        <w:t>Table 58: Type of deliveries for the youngest 4 children</w:t>
      </w:r>
    </w:p>
    <w:tbl>
      <w:tblPr>
        <w:tblW w:w="0" w:type="auto"/>
        <w:tblInd w:w="123" w:type="dxa"/>
        <w:tblBorders>
          <w:top w:val="single" w:sz="2" w:space="0" w:color="FFFFFF"/>
          <w:left w:val="single" w:sz="2" w:space="0" w:color="FFFFFF"/>
          <w:bottom w:val="single" w:sz="2" w:space="0" w:color="FFFFFF"/>
          <w:right w:val="single" w:sz="2" w:space="0" w:color="FFFFFF"/>
          <w:insideH w:val="single" w:sz="2" w:space="0" w:color="FFFFFF"/>
          <w:insideV w:val="single" w:sz="2" w:space="0" w:color="FFFFFF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835"/>
        <w:gridCol w:w="1304"/>
        <w:gridCol w:w="1304"/>
        <w:gridCol w:w="1304"/>
        <w:gridCol w:w="1304"/>
        <w:gridCol w:w="1304"/>
        <w:gridCol w:w="1304"/>
        <w:gridCol w:w="1304"/>
        <w:gridCol w:w="1304"/>
        <w:gridCol w:w="1304"/>
      </w:tblGrid>
      <w:tr w:rsidR="00CE62C5">
        <w:trPr>
          <w:trHeight w:val="739"/>
        </w:trPr>
        <w:tc>
          <w:tcPr>
            <w:tcW w:w="4139" w:type="dxa"/>
            <w:gridSpan w:val="2"/>
            <w:vMerge w:val="restart"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before="213" w:line="281" w:lineRule="exact"/>
              <w:ind w:left="77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Order of birth</w:t>
            </w:r>
          </w:p>
          <w:p w:rsidR="00CE62C5" w:rsidRDefault="00280DE0">
            <w:pPr>
              <w:pStyle w:val="TableParagraph"/>
              <w:spacing w:before="61" w:line="163" w:lineRule="auto"/>
              <w:ind w:left="3120" w:right="316" w:hanging="5"/>
              <w:jc w:val="righ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 xml:space="preserve">GROSS </w:t>
            </w:r>
            <w:r>
              <w:rPr>
                <w:rFonts w:ascii="Calibri"/>
                <w:color w:val="FFFFFF"/>
                <w:w w:val="105"/>
                <w:sz w:val="24"/>
              </w:rPr>
              <w:t>TOTAL</w:t>
            </w:r>
          </w:p>
        </w:tc>
        <w:tc>
          <w:tcPr>
            <w:tcW w:w="2608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19"/>
              <w:ind w:left="301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Type of Delivery Total</w:t>
            </w:r>
          </w:p>
        </w:tc>
        <w:tc>
          <w:tcPr>
            <w:tcW w:w="2608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19"/>
              <w:ind w:left="932" w:right="929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110"/>
                <w:sz w:val="24"/>
              </w:rPr>
              <w:t>TOTAL</w:t>
            </w:r>
          </w:p>
        </w:tc>
        <w:tc>
          <w:tcPr>
            <w:tcW w:w="2608" w:type="dxa"/>
            <w:gridSpan w:val="2"/>
            <w:tcBorders>
              <w:top w:val="nil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19"/>
              <w:ind w:left="932" w:right="931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2608" w:type="dxa"/>
            <w:gridSpan w:val="2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19"/>
              <w:ind w:left="733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Non-Emirati</w:t>
            </w:r>
          </w:p>
        </w:tc>
      </w:tr>
      <w:tr w:rsidR="00CE62C5">
        <w:trPr>
          <w:trHeight w:val="1244"/>
        </w:trPr>
        <w:tc>
          <w:tcPr>
            <w:tcW w:w="4139" w:type="dxa"/>
            <w:gridSpan w:val="2"/>
            <w:vMerge/>
            <w:tcBorders>
              <w:top w:val="nil"/>
              <w:left w:val="nil"/>
              <w:bottom w:val="nil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76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Normal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77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Cesarean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79" w:right="177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Emirati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5"/>
              <w:jc w:val="left"/>
              <w:rPr>
                <w:sz w:val="37"/>
              </w:rPr>
            </w:pPr>
          </w:p>
          <w:p w:rsidR="00CE62C5" w:rsidRDefault="00280DE0">
            <w:pPr>
              <w:pStyle w:val="TableParagraph"/>
              <w:spacing w:line="163" w:lineRule="auto"/>
              <w:ind w:left="320" w:firstLine="92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 xml:space="preserve">Non- </w:t>
            </w:r>
            <w:r>
              <w:rPr>
                <w:rFonts w:ascii="Calibri"/>
                <w:color w:val="FFFFFF"/>
                <w:w w:val="95"/>
                <w:sz w:val="24"/>
              </w:rPr>
              <w:t>Emirati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76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Normal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77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Cesarean</w:t>
            </w:r>
          </w:p>
        </w:tc>
        <w:tc>
          <w:tcPr>
            <w:tcW w:w="1304" w:type="dxa"/>
            <w:tcBorders>
              <w:top w:val="nil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76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Normal</w:t>
            </w:r>
          </w:p>
        </w:tc>
        <w:tc>
          <w:tcPr>
            <w:tcW w:w="1304" w:type="dxa"/>
            <w:tcBorders>
              <w:top w:val="nil"/>
              <w:bottom w:val="nil"/>
              <w:right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39"/>
              </w:rPr>
            </w:pPr>
          </w:p>
          <w:p w:rsidR="00CE62C5" w:rsidRDefault="00280DE0">
            <w:pPr>
              <w:pStyle w:val="TableParagraph"/>
              <w:ind w:left="180" w:right="180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sz w:val="24"/>
              </w:rPr>
              <w:t>Cesarean</w:t>
            </w:r>
          </w:p>
        </w:tc>
      </w:tr>
      <w:tr w:rsidR="00CE62C5">
        <w:trPr>
          <w:trHeight w:val="649"/>
        </w:trPr>
        <w:tc>
          <w:tcPr>
            <w:tcW w:w="2835" w:type="dxa"/>
            <w:vMerge w:val="restart"/>
            <w:tcBorders>
              <w:top w:val="nil"/>
              <w:left w:val="single" w:sz="2" w:space="0" w:color="58595B"/>
              <w:bottom w:val="single" w:sz="2" w:space="0" w:color="58595B"/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207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1st order births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right="433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2341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1504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838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290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2052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215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1289</w:t>
            </w:r>
          </w:p>
        </w:tc>
        <w:tc>
          <w:tcPr>
            <w:tcW w:w="1304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4"/>
              <w:ind w:left="180" w:right="17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763</w:t>
            </w:r>
          </w:p>
        </w:tc>
      </w:tr>
      <w:tr w:rsidR="00CE62C5">
        <w:trPr>
          <w:trHeight w:val="646"/>
        </w:trPr>
        <w:tc>
          <w:tcPr>
            <w:tcW w:w="2835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right="40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64%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12%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88%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74.1%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25.9%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62.8%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37.2%</w:t>
            </w:r>
          </w:p>
        </w:tc>
      </w:tr>
      <w:tr w:rsidR="00CE62C5">
        <w:trPr>
          <w:trHeight w:val="646"/>
        </w:trPr>
        <w:tc>
          <w:tcPr>
            <w:tcW w:w="2835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204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2nd order births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right="485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505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314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191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104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401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75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239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162</w:t>
            </w:r>
          </w:p>
        </w:tc>
      </w:tr>
      <w:tr w:rsidR="00CE62C5">
        <w:trPr>
          <w:trHeight w:val="646"/>
        </w:trPr>
        <w:tc>
          <w:tcPr>
            <w:tcW w:w="2835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right="40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62.2%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37.8%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20.6%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79.4%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72.1%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27.9%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59.6%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40.4%</w:t>
            </w:r>
          </w:p>
        </w:tc>
      </w:tr>
      <w:tr w:rsidR="00CE62C5">
        <w:trPr>
          <w:trHeight w:val="646"/>
        </w:trPr>
        <w:tc>
          <w:tcPr>
            <w:tcW w:w="2835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205"/>
              <w:ind w:left="114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3rd order births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5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15</w:t>
            </w:r>
          </w:p>
        </w:tc>
      </w:tr>
      <w:tr w:rsidR="00CE62C5">
        <w:trPr>
          <w:trHeight w:val="646"/>
        </w:trPr>
        <w:tc>
          <w:tcPr>
            <w:tcW w:w="2835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right="40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66.7%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33.3%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33.3%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66.7%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62.5%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37.5%</w:t>
            </w:r>
          </w:p>
        </w:tc>
      </w:tr>
      <w:tr w:rsidR="00CE62C5">
        <w:trPr>
          <w:trHeight w:val="646"/>
        </w:trPr>
        <w:tc>
          <w:tcPr>
            <w:tcW w:w="2835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205"/>
              <w:ind w:left="114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4th order births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4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6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1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92"/>
              <w:ind w:left="5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0</w:t>
            </w:r>
          </w:p>
        </w:tc>
      </w:tr>
      <w:tr w:rsidR="00CE62C5">
        <w:trPr>
          <w:trHeight w:val="646"/>
        </w:trPr>
        <w:tc>
          <w:tcPr>
            <w:tcW w:w="2835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right="406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4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75.0%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304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2"/>
              <w:ind w:left="180" w:right="17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0.0%</w:t>
            </w:r>
          </w:p>
        </w:tc>
      </w:tr>
    </w:tbl>
    <w:p w:rsidR="00CE62C5" w:rsidRDefault="00CE62C5">
      <w:pPr>
        <w:pStyle w:val="BodyText"/>
        <w:spacing w:before="6"/>
        <w:rPr>
          <w:sz w:val="23"/>
        </w:rPr>
      </w:pPr>
    </w:p>
    <w:p w:rsidR="00CE62C5" w:rsidRDefault="00280DE0">
      <w:pPr>
        <w:pStyle w:val="BodyText"/>
        <w:spacing w:before="1" w:line="249" w:lineRule="auto"/>
        <w:ind w:left="114"/>
      </w:pPr>
      <w:r>
        <w:rPr>
          <w:color w:val="414042"/>
          <w:spacing w:val="-4"/>
          <w:w w:val="90"/>
        </w:rPr>
        <w:t>We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recorded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type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deliveries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last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4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children.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can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seen,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majority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deliveries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normal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vaginal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deliveries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proportion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normal </w:t>
      </w:r>
      <w:r>
        <w:rPr>
          <w:color w:val="414042"/>
          <w:w w:val="95"/>
        </w:rPr>
        <w:t>deliveries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higher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among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Emirati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than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17"/>
          <w:w w:val="95"/>
        </w:rPr>
        <w:t xml:space="preserve"> </w:t>
      </w:r>
      <w:r>
        <w:rPr>
          <w:color w:val="414042"/>
          <w:w w:val="95"/>
        </w:rPr>
        <w:t>non-Emirati</w:t>
      </w:r>
      <w:r>
        <w:rPr>
          <w:color w:val="414042"/>
          <w:spacing w:val="-18"/>
          <w:w w:val="95"/>
        </w:rPr>
        <w:t xml:space="preserve"> </w:t>
      </w:r>
      <w:r>
        <w:rPr>
          <w:color w:val="414042"/>
          <w:w w:val="95"/>
        </w:rPr>
        <w:t>women.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5"/>
        <w:rPr>
          <w:sz w:val="20"/>
        </w:rPr>
      </w:pPr>
    </w:p>
    <w:p w:rsidR="00CE62C5" w:rsidRDefault="00280DE0">
      <w:pPr>
        <w:ind w:left="170"/>
        <w:rPr>
          <w:rFonts w:ascii="Bookman Old Style"/>
          <w:sz w:val="16"/>
        </w:rPr>
      </w:pP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145"/>
          <w:pgSz w:w="16840" w:h="11910" w:orient="landscape"/>
          <w:pgMar w:top="1100" w:right="1020" w:bottom="280" w:left="1020" w:header="0" w:footer="0" w:gutter="0"/>
          <w:cols w:space="720"/>
        </w:sectPr>
      </w:pPr>
    </w:p>
    <w:p w:rsidR="00CE62C5" w:rsidRDefault="00280DE0">
      <w:pPr>
        <w:pStyle w:val="BodyText"/>
        <w:spacing w:before="58" w:after="22" w:line="249" w:lineRule="auto"/>
        <w:ind w:left="113" w:right="1164"/>
        <w:jc w:val="both"/>
      </w:pPr>
      <w:r>
        <w:rPr>
          <w:color w:val="DA1A32"/>
          <w:spacing w:val="-4"/>
          <w:w w:val="90"/>
        </w:rPr>
        <w:t>Table</w:t>
      </w:r>
      <w:r>
        <w:rPr>
          <w:color w:val="DA1A32"/>
          <w:spacing w:val="-39"/>
          <w:w w:val="90"/>
        </w:rPr>
        <w:t xml:space="preserve"> </w:t>
      </w:r>
      <w:r>
        <w:rPr>
          <w:color w:val="DA1A32"/>
          <w:w w:val="90"/>
        </w:rPr>
        <w:t>59: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Distribution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of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women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who</w:t>
      </w:r>
      <w:r>
        <w:rPr>
          <w:color w:val="DA1A32"/>
          <w:spacing w:val="-39"/>
          <w:w w:val="90"/>
        </w:rPr>
        <w:t xml:space="preserve"> </w:t>
      </w:r>
      <w:r>
        <w:rPr>
          <w:color w:val="DA1A32"/>
          <w:w w:val="90"/>
        </w:rPr>
        <w:t>had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delivered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a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live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birth</w:t>
      </w:r>
      <w:r>
        <w:rPr>
          <w:color w:val="DA1A32"/>
          <w:spacing w:val="-39"/>
          <w:w w:val="90"/>
        </w:rPr>
        <w:t xml:space="preserve"> </w:t>
      </w:r>
      <w:r>
        <w:rPr>
          <w:color w:val="DA1A32"/>
          <w:w w:val="90"/>
        </w:rPr>
        <w:t>in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5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years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preceding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>the</w:t>
      </w:r>
      <w:r>
        <w:rPr>
          <w:color w:val="DA1A32"/>
          <w:spacing w:val="-39"/>
          <w:w w:val="90"/>
        </w:rPr>
        <w:t xml:space="preserve"> </w:t>
      </w:r>
      <w:r>
        <w:rPr>
          <w:color w:val="DA1A32"/>
          <w:w w:val="90"/>
        </w:rPr>
        <w:t>survey</w:t>
      </w:r>
      <w:r>
        <w:rPr>
          <w:color w:val="DA1A32"/>
          <w:spacing w:val="-38"/>
          <w:w w:val="90"/>
        </w:rPr>
        <w:t xml:space="preserve"> </w:t>
      </w:r>
      <w:r>
        <w:rPr>
          <w:color w:val="DA1A32"/>
          <w:w w:val="90"/>
        </w:rPr>
        <w:t xml:space="preserve">and </w:t>
      </w:r>
      <w:r>
        <w:rPr>
          <w:color w:val="DA1A32"/>
          <w:w w:val="95"/>
        </w:rPr>
        <w:t>had ever breast</w:t>
      </w:r>
      <w:r>
        <w:rPr>
          <w:color w:val="DA1A32"/>
          <w:spacing w:val="-44"/>
          <w:w w:val="95"/>
        </w:rPr>
        <w:t xml:space="preserve"> </w:t>
      </w:r>
      <w:r>
        <w:rPr>
          <w:color w:val="DA1A32"/>
          <w:w w:val="95"/>
        </w:rPr>
        <w:t>fed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453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92"/>
              <w:ind w:left="110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Question:</w:t>
            </w:r>
            <w:r>
              <w:rPr>
                <w:rFonts w:ascii="Calibri"/>
                <w:color w:val="FFFFFF"/>
                <w:spacing w:val="-14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Have</w:t>
            </w:r>
            <w:r>
              <w:rPr>
                <w:rFonts w:ascii="Calibri"/>
                <w:color w:val="FFFFFF"/>
                <w:spacing w:val="-13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</w:t>
            </w:r>
            <w:r>
              <w:rPr>
                <w:rFonts w:ascii="Calibri"/>
                <w:color w:val="FFFFFF"/>
                <w:spacing w:val="-13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ever</w:t>
            </w:r>
            <w:r>
              <w:rPr>
                <w:rFonts w:ascii="Calibri"/>
                <w:color w:val="FFFFFF"/>
                <w:spacing w:val="-14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breastfed</w:t>
            </w:r>
            <w:r>
              <w:rPr>
                <w:rFonts w:ascii="Calibri"/>
                <w:color w:val="FFFFFF"/>
                <w:spacing w:val="-13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your</w:t>
            </w:r>
            <w:r>
              <w:rPr>
                <w:rFonts w:ascii="Calibri"/>
                <w:color w:val="FFFFFF"/>
                <w:spacing w:val="-13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baby?</w:t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37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280DE0">
            <w:pPr>
              <w:pStyle w:val="TableParagraph"/>
              <w:spacing w:before="208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Yes, have ever breast fed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38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2,168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38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259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38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1,910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6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91.8%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89.0%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6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92.2%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6"/>
              <w:ind w:left="56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No, never breast fed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3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193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32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8.2%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11.0%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7.8%</w:t>
            </w:r>
          </w:p>
        </w:tc>
      </w:tr>
      <w:tr w:rsidR="00CE62C5">
        <w:trPr>
          <w:trHeight w:val="335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31" w:line="300" w:lineRule="atLeast"/>
              <w:ind w:left="56" w:right="413"/>
              <w:jc w:val="left"/>
              <w:rPr>
                <w:sz w:val="24"/>
              </w:rPr>
            </w:pPr>
            <w:r>
              <w:rPr>
                <w:color w:val="58595B"/>
                <w:spacing w:val="-5"/>
                <w:w w:val="90"/>
                <w:sz w:val="24"/>
              </w:rPr>
              <w:t>Total</w:t>
            </w:r>
            <w:r>
              <w:rPr>
                <w:color w:val="58595B"/>
                <w:spacing w:val="-3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women</w:t>
            </w:r>
            <w:r>
              <w:rPr>
                <w:color w:val="58595B"/>
                <w:spacing w:val="-2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who</w:t>
            </w:r>
            <w:r>
              <w:rPr>
                <w:color w:val="58595B"/>
                <w:spacing w:val="-3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delivered</w:t>
            </w:r>
            <w:r>
              <w:rPr>
                <w:color w:val="58595B"/>
                <w:spacing w:val="-2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live</w:t>
            </w:r>
            <w:r>
              <w:rPr>
                <w:color w:val="58595B"/>
                <w:spacing w:val="-2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birth</w:t>
            </w:r>
            <w:r>
              <w:rPr>
                <w:color w:val="58595B"/>
                <w:spacing w:val="-30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in</w:t>
            </w:r>
            <w:r>
              <w:rPr>
                <w:color w:val="58595B"/>
                <w:spacing w:val="-2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>last</w:t>
            </w:r>
            <w:r>
              <w:rPr>
                <w:color w:val="58595B"/>
                <w:spacing w:val="-29"/>
                <w:w w:val="90"/>
                <w:sz w:val="24"/>
              </w:rPr>
              <w:t xml:space="preserve"> </w:t>
            </w:r>
            <w:r>
              <w:rPr>
                <w:color w:val="58595B"/>
                <w:w w:val="90"/>
                <w:sz w:val="24"/>
              </w:rPr>
              <w:t xml:space="preserve">5 </w:t>
            </w:r>
            <w:r>
              <w:rPr>
                <w:color w:val="58595B"/>
                <w:w w:val="95"/>
                <w:sz w:val="24"/>
              </w:rPr>
              <w:t>years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2,361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291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2071</w:t>
            </w:r>
          </w:p>
        </w:tc>
      </w:tr>
      <w:tr w:rsidR="00CE62C5">
        <w:trPr>
          <w:trHeight w:val="335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35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35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CE62C5">
      <w:pPr>
        <w:pStyle w:val="BodyText"/>
        <w:spacing w:before="5"/>
        <w:rPr>
          <w:sz w:val="23"/>
        </w:rPr>
      </w:pPr>
    </w:p>
    <w:p w:rsidR="00CE62C5" w:rsidRDefault="00280DE0">
      <w:pPr>
        <w:pStyle w:val="BodyText"/>
        <w:spacing w:before="1" w:line="249" w:lineRule="auto"/>
        <w:ind w:left="113" w:right="1157"/>
        <w:jc w:val="both"/>
      </w:pPr>
      <w:r>
        <w:rPr>
          <w:color w:val="414042"/>
          <w:spacing w:val="-4"/>
          <w:w w:val="90"/>
        </w:rPr>
        <w:t>We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recorded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breast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feeding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other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infant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feeding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practices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ever-married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had delivered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preceding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survey.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2361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history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4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 xml:space="preserve">years </w:t>
      </w:r>
      <w:r>
        <w:rPr>
          <w:color w:val="414042"/>
          <w:w w:val="95"/>
        </w:rPr>
        <w:t>preceding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survey,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about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92%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women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(2168)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had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ever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breast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fed.</w:t>
      </w:r>
    </w:p>
    <w:p w:rsidR="00CE62C5" w:rsidRDefault="00CE62C5">
      <w:pPr>
        <w:pStyle w:val="BodyText"/>
        <w:spacing w:before="3"/>
        <w:rPr>
          <w:sz w:val="25"/>
        </w:rPr>
      </w:pPr>
    </w:p>
    <w:p w:rsidR="00CE62C5" w:rsidRDefault="00280DE0">
      <w:pPr>
        <w:pStyle w:val="BodyText"/>
        <w:spacing w:after="33"/>
        <w:ind w:left="113"/>
        <w:jc w:val="both"/>
      </w:pPr>
      <w:r>
        <w:rPr>
          <w:color w:val="DA1A32"/>
          <w:w w:val="95"/>
        </w:rPr>
        <w:t>Table 60: Distribution of women who had ever breast fed and currently breast feeding their children</w:t>
      </w:r>
    </w:p>
    <w:tbl>
      <w:tblPr>
        <w:tblW w:w="0" w:type="auto"/>
        <w:tblInd w:w="123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453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92"/>
              <w:ind w:left="5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Question: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spacing w:val="-2"/>
                <w:w w:val="95"/>
                <w:sz w:val="24"/>
              </w:rPr>
              <w:t>Are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</w:t>
            </w:r>
            <w:r>
              <w:rPr>
                <w:rFonts w:ascii="Calibri"/>
                <w:color w:val="FFFFFF"/>
                <w:spacing w:val="-10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still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breastfeeding</w:t>
            </w:r>
            <w:r>
              <w:rPr>
                <w:rFonts w:ascii="Calibri"/>
                <w:color w:val="FFFFFF"/>
                <w:spacing w:val="-10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your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baby?</w:t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366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Yes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52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795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5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119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52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677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36.5%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5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45.7%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5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35.3%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No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1,381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50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1,240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63.5%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54.3%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64.7%</w:t>
            </w:r>
          </w:p>
        </w:tc>
      </w:tr>
      <w:tr w:rsidR="00CE62C5">
        <w:trPr>
          <w:trHeight w:val="363"/>
        </w:trPr>
        <w:tc>
          <w:tcPr>
            <w:tcW w:w="4533" w:type="dxa"/>
            <w:vMerge w:val="restart"/>
          </w:tcPr>
          <w:p w:rsidR="00CE62C5" w:rsidRDefault="00280DE0">
            <w:pPr>
              <w:pStyle w:val="TableParagraph"/>
              <w:spacing w:before="234"/>
              <w:ind w:left="113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2,176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259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1,917</w:t>
            </w:r>
          </w:p>
        </w:tc>
      </w:tr>
      <w:tr w:rsidR="00CE62C5">
        <w:trPr>
          <w:trHeight w:val="363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49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49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before="227" w:line="225" w:lineRule="auto"/>
        <w:ind w:left="113" w:right="1158"/>
        <w:jc w:val="both"/>
      </w:pPr>
      <w:r>
        <w:rPr>
          <w:color w:val="414042"/>
          <w:w w:val="90"/>
        </w:rPr>
        <w:t>Among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live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birth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preceding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15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history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6"/>
          <w:w w:val="90"/>
        </w:rPr>
        <w:t xml:space="preserve"> </w:t>
      </w:r>
      <w:r>
        <w:rPr>
          <w:color w:val="414042"/>
          <w:w w:val="90"/>
        </w:rPr>
        <w:t xml:space="preserve">ever-breast </w:t>
      </w:r>
      <w:r>
        <w:rPr>
          <w:color w:val="414042"/>
          <w:w w:val="85"/>
        </w:rPr>
        <w:t>feeding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children,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795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(36.5%)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currently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breast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feeding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children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4"/>
          <w:w w:val="85"/>
        </w:rPr>
        <w:t xml:space="preserve"> </w:t>
      </w:r>
      <w:r>
        <w:rPr>
          <w:color w:val="414042"/>
          <w:w w:val="85"/>
        </w:rPr>
        <w:t>1381</w:t>
      </w:r>
      <w:r>
        <w:rPr>
          <w:color w:val="414042"/>
          <w:spacing w:val="-23"/>
          <w:w w:val="85"/>
        </w:rPr>
        <w:t xml:space="preserve"> </w:t>
      </w:r>
      <w:r>
        <w:rPr>
          <w:color w:val="414042"/>
          <w:w w:val="85"/>
        </w:rPr>
        <w:t xml:space="preserve">women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29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86"/>
        </w:rPr>
        <w:t>din</w:t>
      </w:r>
      <w:r>
        <w:rPr>
          <w:color w:val="414042"/>
          <w:spacing w:val="5"/>
          <w:w w:val="86"/>
        </w:rPr>
        <w:t>g</w:t>
      </w:r>
      <w:r>
        <w:rPr>
          <w:color w:val="414042"/>
          <w:w w:val="51"/>
        </w:rPr>
        <w:t>.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92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w w:val="79"/>
        </w:rPr>
        <w:t>795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29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10"/>
          <w:w w:val="116"/>
        </w:rPr>
        <w:t>t</w:t>
      </w:r>
      <w:r>
        <w:rPr>
          <w:color w:val="414042"/>
          <w:w w:val="87"/>
        </w:rPr>
        <w:t>-</w:t>
      </w:r>
      <w:r>
        <w:rPr>
          <w:color w:val="414042"/>
          <w:spacing w:val="-2"/>
          <w:w w:val="87"/>
        </w:rPr>
        <w:t>f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86"/>
        </w:rPr>
        <w:t>din</w:t>
      </w:r>
      <w:r>
        <w:rPr>
          <w:color w:val="414042"/>
          <w:spacing w:val="6"/>
          <w:w w:val="86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29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29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r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n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5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10"/>
          <w:w w:val="116"/>
        </w:rPr>
        <w:t>t</w:t>
      </w:r>
      <w:r>
        <w:rPr>
          <w:color w:val="414042"/>
          <w:w w:val="87"/>
        </w:rPr>
        <w:t>-</w:t>
      </w:r>
      <w:r>
        <w:rPr>
          <w:color w:val="414042"/>
          <w:spacing w:val="-2"/>
          <w:w w:val="87"/>
        </w:rPr>
        <w:t>f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86"/>
        </w:rPr>
        <w:t>ding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5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5"/>
        </w:rPr>
        <w:t xml:space="preserve"> </w:t>
      </w:r>
      <w:r>
        <w:rPr>
          <w:color w:val="414042"/>
          <w:w w:val="79"/>
        </w:rPr>
        <w:t>6</w:t>
      </w:r>
      <w:r>
        <w:rPr>
          <w:color w:val="414042"/>
          <w:spacing w:val="-15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2"/>
        </w:rPr>
      </w:pPr>
    </w:p>
    <w:p w:rsidR="00CE62C5" w:rsidRDefault="00280DE0">
      <w:pPr>
        <w:pStyle w:val="BodyText"/>
        <w:spacing w:before="1" w:line="225" w:lineRule="auto"/>
        <w:ind w:left="113" w:right="1158"/>
        <w:jc w:val="both"/>
      </w:pPr>
      <w:r>
        <w:rPr>
          <w:color w:val="414042"/>
          <w:spacing w:val="-4"/>
          <w:w w:val="90"/>
        </w:rPr>
        <w:t>We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noted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there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231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currently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breast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feeding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infants</w:t>
      </w:r>
      <w:r>
        <w:rPr>
          <w:color w:val="414042"/>
          <w:spacing w:val="-40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aged</w:t>
      </w:r>
      <w:r>
        <w:rPr>
          <w:color w:val="414042"/>
          <w:spacing w:val="-41"/>
          <w:w w:val="90"/>
        </w:rPr>
        <w:t xml:space="preserve"> </w:t>
      </w:r>
      <w:r>
        <w:rPr>
          <w:color w:val="414042"/>
          <w:w w:val="90"/>
        </w:rPr>
        <w:t>below 6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age.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spacing w:val="-4"/>
          <w:w w:val="90"/>
        </w:rPr>
        <w:t>We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number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further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compute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prevalence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w w:val="90"/>
        </w:rPr>
        <w:t>exclusive</w:t>
      </w:r>
      <w:r>
        <w:rPr>
          <w:color w:val="414042"/>
          <w:spacing w:val="-24"/>
          <w:w w:val="90"/>
        </w:rPr>
        <w:t xml:space="preserve"> </w:t>
      </w:r>
      <w:r>
        <w:rPr>
          <w:color w:val="414042"/>
          <w:spacing w:val="-3"/>
          <w:w w:val="90"/>
        </w:rPr>
        <w:t xml:space="preserve">breast- </w:t>
      </w:r>
      <w:r>
        <w:rPr>
          <w:color w:val="414042"/>
          <w:w w:val="85"/>
        </w:rPr>
        <w:t>feeding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among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infants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less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6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months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age.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steps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details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5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>exclusive</w:t>
      </w:r>
      <w:r>
        <w:rPr>
          <w:color w:val="414042"/>
          <w:spacing w:val="-16"/>
          <w:w w:val="85"/>
        </w:rPr>
        <w:t xml:space="preserve"> </w:t>
      </w:r>
      <w:r>
        <w:rPr>
          <w:color w:val="414042"/>
          <w:w w:val="85"/>
        </w:rPr>
        <w:t xml:space="preserve">breast-feeding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1"/>
          <w:w w:val="77"/>
        </w:rPr>
        <w:t>a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il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9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w w:val="116"/>
        </w:rPr>
        <w:t>t</w:t>
      </w:r>
      <w:r>
        <w:rPr>
          <w:color w:val="414042"/>
          <w:spacing w:val="-9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"/>
        <w:rPr>
          <w:sz w:val="31"/>
        </w:rPr>
      </w:pPr>
    </w:p>
    <w:p w:rsidR="00CE62C5" w:rsidRDefault="00280DE0">
      <w:pPr>
        <w:pStyle w:val="ListParagraph"/>
        <w:numPr>
          <w:ilvl w:val="1"/>
          <w:numId w:val="11"/>
        </w:numPr>
        <w:tabs>
          <w:tab w:val="left" w:pos="833"/>
          <w:tab w:val="left" w:pos="834"/>
        </w:tabs>
        <w:spacing w:before="1"/>
        <w:ind w:left="83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Exclusive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Breast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Feeding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among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Children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Up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to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6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months</w:t>
      </w:r>
    </w:p>
    <w:p w:rsidR="00CE62C5" w:rsidRDefault="00CE62C5">
      <w:pPr>
        <w:pStyle w:val="BodyText"/>
        <w:spacing w:before="4"/>
        <w:rPr>
          <w:rFonts w:ascii="Calibri"/>
          <w:b/>
        </w:rPr>
      </w:pPr>
    </w:p>
    <w:p w:rsidR="00CE62C5" w:rsidRDefault="00280DE0">
      <w:pPr>
        <w:pStyle w:val="BodyText"/>
        <w:spacing w:line="225" w:lineRule="auto"/>
        <w:ind w:left="113" w:right="1157"/>
        <w:jc w:val="both"/>
      </w:pPr>
      <w:r>
        <w:rPr>
          <w:color w:val="414042"/>
          <w:spacing w:val="-4"/>
          <w:w w:val="90"/>
        </w:rPr>
        <w:t>We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have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used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definition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Exclusive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breastfeeding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rate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0-5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age,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defined as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spacing w:val="-3"/>
          <w:w w:val="90"/>
        </w:rPr>
        <w:t>“Percentage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infants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0–5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(&lt;6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months)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fed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exclusively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breast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spacing w:val="-3"/>
          <w:w w:val="90"/>
        </w:rPr>
        <w:t>milk”.</w:t>
      </w:r>
    </w:p>
    <w:p w:rsidR="00CE62C5" w:rsidRDefault="00280DE0">
      <w:pPr>
        <w:pStyle w:val="BodyText"/>
        <w:spacing w:before="1" w:line="225" w:lineRule="auto"/>
        <w:ind w:left="113" w:right="1157"/>
        <w:jc w:val="both"/>
      </w:pPr>
      <w:r>
        <w:rPr>
          <w:color w:val="414042"/>
          <w:w w:val="81"/>
        </w:rPr>
        <w:t>The</w:t>
      </w:r>
      <w:r>
        <w:rPr>
          <w:color w:val="414042"/>
          <w:spacing w:val="-1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4"/>
          <w:w w:val="116"/>
        </w:rPr>
        <w:t>t</w:t>
      </w:r>
      <w:r>
        <w:rPr>
          <w:color w:val="414042"/>
          <w:w w:val="51"/>
        </w:rPr>
        <w:t>: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6"/>
          <w:w w:val="7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85"/>
        </w:rPr>
        <w:t>0–5</w:t>
      </w:r>
      <w:r>
        <w:rPr>
          <w:color w:val="414042"/>
          <w:spacing w:val="-11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milk on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previous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day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=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(infants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0–5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age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received</w:t>
      </w:r>
      <w:r>
        <w:rPr>
          <w:color w:val="414042"/>
          <w:spacing w:val="-25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breast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milk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previous day/infants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0–5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age)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x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100.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Current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status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data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used.</w:t>
      </w:r>
      <w:r>
        <w:rPr>
          <w:color w:val="414042"/>
          <w:spacing w:val="-32"/>
          <w:w w:val="90"/>
        </w:rPr>
        <w:t xml:space="preserve"> </w:t>
      </w:r>
      <w:r>
        <w:rPr>
          <w:color w:val="414042"/>
          <w:w w:val="90"/>
        </w:rPr>
        <w:t>Vitamins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minerals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>drops,</w:t>
      </w:r>
      <w:r>
        <w:rPr>
          <w:color w:val="414042"/>
          <w:spacing w:val="-31"/>
          <w:w w:val="90"/>
        </w:rPr>
        <w:t xml:space="preserve"> </w:t>
      </w:r>
      <w:r>
        <w:rPr>
          <w:color w:val="414042"/>
          <w:w w:val="90"/>
        </w:rPr>
        <w:t xml:space="preserve">or </w:t>
      </w:r>
      <w:r>
        <w:rPr>
          <w:color w:val="414042"/>
          <w:w w:val="95"/>
        </w:rPr>
        <w:t xml:space="preserve">medicines </w:t>
      </w:r>
      <w:r>
        <w:rPr>
          <w:color w:val="414042"/>
          <w:spacing w:val="-3"/>
          <w:w w:val="95"/>
        </w:rPr>
        <w:t xml:space="preserve">are </w:t>
      </w:r>
      <w:r>
        <w:rPr>
          <w:color w:val="414042"/>
          <w:w w:val="95"/>
        </w:rPr>
        <w:t>not</w:t>
      </w:r>
      <w:r>
        <w:rPr>
          <w:color w:val="414042"/>
          <w:spacing w:val="4"/>
          <w:w w:val="95"/>
        </w:rPr>
        <w:t xml:space="preserve"> </w:t>
      </w:r>
      <w:r>
        <w:rPr>
          <w:color w:val="414042"/>
          <w:w w:val="95"/>
        </w:rPr>
        <w:t>counted.</w:t>
      </w:r>
    </w:p>
    <w:p w:rsidR="00CE62C5" w:rsidRDefault="00280DE0">
      <w:pPr>
        <w:pStyle w:val="BodyText"/>
        <w:spacing w:line="264" w:lineRule="exact"/>
        <w:ind w:left="113"/>
        <w:jc w:val="both"/>
      </w:pPr>
      <w:r>
        <w:rPr>
          <w:color w:val="414042"/>
          <w:w w:val="90"/>
        </w:rPr>
        <w:t>The formula is as below:</w:t>
      </w:r>
    </w:p>
    <w:p w:rsidR="00CE62C5" w:rsidRDefault="00CE62C5">
      <w:pPr>
        <w:spacing w:line="264" w:lineRule="exact"/>
        <w:jc w:val="both"/>
        <w:sectPr w:rsidR="00CE62C5">
          <w:footerReference w:type="even" r:id="rId146"/>
          <w:pgSz w:w="11910" w:h="16840"/>
          <w:pgMar w:top="1020" w:right="540" w:bottom="920" w:left="1040" w:header="0" w:footer="721" w:gutter="0"/>
          <w:pgNumType w:start="106"/>
          <w:cols w:space="720"/>
        </w:sectPr>
      </w:pPr>
    </w:p>
    <w:p w:rsidR="00CE62C5" w:rsidRDefault="00280DE0">
      <w:pPr>
        <w:spacing w:before="57" w:line="271" w:lineRule="exact"/>
        <w:ind w:left="333" w:right="267"/>
        <w:jc w:val="center"/>
        <w:rPr>
          <w:rFonts w:ascii="Bookman Old Style"/>
          <w:i/>
          <w:sz w:val="24"/>
        </w:rPr>
      </w:pPr>
      <w:r>
        <w:rPr>
          <w:rFonts w:ascii="Bookman Old Style"/>
          <w:i/>
          <w:color w:val="414042"/>
          <w:w w:val="85"/>
          <w:sz w:val="24"/>
        </w:rPr>
        <w:t>Prevalence of exclusive breast feeding among children upto 6 months</w:t>
      </w:r>
    </w:p>
    <w:p w:rsidR="00CE62C5" w:rsidRDefault="00280DE0">
      <w:pPr>
        <w:spacing w:line="271" w:lineRule="exact"/>
        <w:ind w:left="66"/>
        <w:jc w:val="center"/>
        <w:rPr>
          <w:rFonts w:ascii="Bookman Old Style"/>
          <w:i/>
          <w:sz w:val="24"/>
        </w:rPr>
      </w:pPr>
      <w:r>
        <w:rPr>
          <w:rFonts w:ascii="Bookman Old Style"/>
          <w:i/>
          <w:color w:val="414042"/>
          <w:w w:val="92"/>
          <w:sz w:val="24"/>
        </w:rPr>
        <w:t>=</w:t>
      </w:r>
    </w:p>
    <w:p w:rsidR="00CE62C5" w:rsidRDefault="00280DE0">
      <w:pPr>
        <w:spacing w:before="17"/>
        <w:ind w:left="333" w:right="267"/>
        <w:jc w:val="center"/>
        <w:rPr>
          <w:sz w:val="20"/>
        </w:rPr>
      </w:pPr>
      <w:r>
        <w:rPr>
          <w:color w:val="414042"/>
          <w:w w:val="95"/>
          <w:sz w:val="20"/>
        </w:rPr>
        <w:t>(Number of infants 0-5 months of age (&lt;6 months) who are fed exclusively with breast milk during the previous day)</w:t>
      </w:r>
    </w:p>
    <w:p w:rsidR="00CE62C5" w:rsidRDefault="00280DE0">
      <w:pPr>
        <w:pStyle w:val="BodyText"/>
        <w:spacing w:before="2"/>
        <w:rPr>
          <w:sz w:val="14"/>
        </w:rPr>
      </w:pPr>
      <w:r>
        <w:pict>
          <v:line id="_x0000_s1061" style="position:absolute;z-index:-251374592;mso-wrap-distance-left:0;mso-wrap-distance-right:0;mso-position-horizontal-relative:page" from="94.7pt,10.5pt" to="528.95pt,10.5pt">
            <w10:wrap type="topAndBottom" anchorx="page"/>
          </v:line>
        </w:pict>
      </w:r>
    </w:p>
    <w:p w:rsidR="00CE62C5" w:rsidRDefault="00280DE0">
      <w:pPr>
        <w:spacing w:before="43"/>
        <w:ind w:left="2893"/>
        <w:rPr>
          <w:sz w:val="20"/>
        </w:rPr>
      </w:pPr>
      <w:r>
        <w:rPr>
          <w:color w:val="414042"/>
          <w:w w:val="95"/>
          <w:sz w:val="20"/>
        </w:rPr>
        <w:t>(Total number of children upto 6 months of age in the survey)</w:t>
      </w:r>
    </w:p>
    <w:p w:rsidR="00CE62C5" w:rsidRDefault="00280DE0">
      <w:pPr>
        <w:pStyle w:val="BodyText"/>
        <w:spacing w:before="20"/>
        <w:ind w:left="660"/>
      </w:pP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82"/>
        </w:rPr>
        <w:t>cc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6"/>
        </w:rPr>
        <w:t>din</w:t>
      </w:r>
      <w:r>
        <w:rPr>
          <w:color w:val="414042"/>
          <w:spacing w:val="-1"/>
          <w:w w:val="86"/>
        </w:rPr>
        <w:t>g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90"/>
        </w:rPr>
        <w:t>w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1380"/>
          <w:tab w:val="left" w:pos="1381"/>
        </w:tabs>
        <w:spacing w:before="12" w:line="249" w:lineRule="auto"/>
        <w:ind w:right="592" w:firstLine="0"/>
        <w:rPr>
          <w:sz w:val="24"/>
        </w:rPr>
      </w:pPr>
      <w:r>
        <w:rPr>
          <w:color w:val="414042"/>
          <w:spacing w:val="-4"/>
          <w:w w:val="90"/>
          <w:sz w:val="24"/>
        </w:rPr>
        <w:t>We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collected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date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birth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youngest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child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for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such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women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with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children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below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5</w:t>
      </w:r>
      <w:r>
        <w:rPr>
          <w:color w:val="414042"/>
          <w:spacing w:val="-23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years </w:t>
      </w:r>
      <w:r>
        <w:rPr>
          <w:color w:val="414042"/>
          <w:sz w:val="24"/>
        </w:rPr>
        <w:t xml:space="preserve">living with them in </w:t>
      </w:r>
      <w:r>
        <w:rPr>
          <w:color w:val="414042"/>
          <w:spacing w:val="-4"/>
          <w:sz w:val="24"/>
        </w:rPr>
        <w:t xml:space="preserve">UAE </w:t>
      </w:r>
      <w:r>
        <w:rPr>
          <w:color w:val="414042"/>
          <w:sz w:val="24"/>
        </w:rPr>
        <w:t>=</w:t>
      </w:r>
      <w:r>
        <w:rPr>
          <w:color w:val="414042"/>
          <w:spacing w:val="47"/>
          <w:sz w:val="24"/>
        </w:rPr>
        <w:t xml:space="preserve"> </w:t>
      </w:r>
      <w:r>
        <w:rPr>
          <w:color w:val="414042"/>
          <w:sz w:val="24"/>
        </w:rPr>
        <w:t>2369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1380"/>
          <w:tab w:val="left" w:pos="1381"/>
        </w:tabs>
        <w:spacing w:before="2" w:line="249" w:lineRule="auto"/>
        <w:ind w:right="593" w:firstLine="0"/>
        <w:rPr>
          <w:sz w:val="24"/>
        </w:rPr>
      </w:pPr>
      <w:r>
        <w:rPr>
          <w:color w:val="414042"/>
          <w:spacing w:val="-3"/>
          <w:w w:val="90"/>
          <w:sz w:val="24"/>
        </w:rPr>
        <w:t>From</w:t>
      </w:r>
      <w:r>
        <w:rPr>
          <w:color w:val="414042"/>
          <w:spacing w:val="-2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these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records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date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births</w:t>
      </w:r>
      <w:r>
        <w:rPr>
          <w:color w:val="414042"/>
          <w:spacing w:val="-2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of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all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children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below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5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years,</w:t>
      </w:r>
      <w:r>
        <w:rPr>
          <w:color w:val="414042"/>
          <w:spacing w:val="-2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we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looked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at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all</w:t>
      </w:r>
      <w:r>
        <w:rPr>
          <w:color w:val="414042"/>
          <w:spacing w:val="-20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youngest </w:t>
      </w:r>
      <w:r>
        <w:rPr>
          <w:color w:val="414042"/>
          <w:w w:val="95"/>
          <w:sz w:val="24"/>
        </w:rPr>
        <w:t>children</w:t>
      </w:r>
      <w:r>
        <w:rPr>
          <w:color w:val="414042"/>
          <w:spacing w:val="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records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below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</w:t>
      </w:r>
      <w:r>
        <w:rPr>
          <w:color w:val="414042"/>
          <w:spacing w:val="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age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6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months</w:t>
      </w:r>
      <w:r>
        <w:rPr>
          <w:color w:val="414042"/>
          <w:spacing w:val="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(180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days)</w:t>
      </w:r>
      <w:r>
        <w:rPr>
          <w:color w:val="414042"/>
          <w:spacing w:val="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=</w:t>
      </w:r>
      <w:r>
        <w:rPr>
          <w:color w:val="414042"/>
          <w:spacing w:val="26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231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1380"/>
          <w:tab w:val="left" w:pos="1381"/>
        </w:tabs>
        <w:spacing w:before="2" w:line="249" w:lineRule="auto"/>
        <w:ind w:right="592" w:firstLine="0"/>
        <w:rPr>
          <w:sz w:val="24"/>
        </w:rPr>
      </w:pPr>
      <w:r>
        <w:rPr>
          <w:color w:val="414042"/>
          <w:spacing w:val="-4"/>
          <w:w w:val="95"/>
          <w:sz w:val="24"/>
        </w:rPr>
        <w:t>We</w:t>
      </w:r>
      <w:r>
        <w:rPr>
          <w:color w:val="414042"/>
          <w:spacing w:val="-3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then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reviewed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</w:t>
      </w:r>
      <w:r>
        <w:rPr>
          <w:color w:val="414042"/>
          <w:spacing w:val="-3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number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all</w:t>
      </w:r>
      <w:r>
        <w:rPr>
          <w:color w:val="414042"/>
          <w:spacing w:val="-3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youngest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children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who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were</w:t>
      </w:r>
      <w:r>
        <w:rPr>
          <w:color w:val="414042"/>
          <w:spacing w:val="-3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ever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breastfed</w:t>
      </w:r>
      <w:r>
        <w:rPr>
          <w:color w:val="414042"/>
          <w:spacing w:val="-32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by</w:t>
      </w:r>
      <w:r>
        <w:rPr>
          <w:color w:val="414042"/>
          <w:spacing w:val="-3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their mothers =</w:t>
      </w:r>
      <w:r>
        <w:rPr>
          <w:color w:val="414042"/>
          <w:spacing w:val="2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217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1380"/>
          <w:tab w:val="left" w:pos="1381"/>
        </w:tabs>
        <w:spacing w:before="2" w:line="249" w:lineRule="auto"/>
        <w:ind w:right="590" w:firstLine="0"/>
        <w:rPr>
          <w:sz w:val="24"/>
        </w:rPr>
      </w:pPr>
      <w:r>
        <w:rPr>
          <w:color w:val="414042"/>
          <w:spacing w:val="-3"/>
          <w:w w:val="90"/>
          <w:sz w:val="24"/>
        </w:rPr>
        <w:t>From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above,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we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narrowed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records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to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those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children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who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were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fed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in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the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last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24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 xml:space="preserve">hours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14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how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many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of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them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had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been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exclusively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breastfed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=</w:t>
      </w:r>
      <w:r>
        <w:rPr>
          <w:color w:val="414042"/>
          <w:spacing w:val="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138</w:t>
      </w:r>
    </w:p>
    <w:p w:rsidR="00CE62C5" w:rsidRDefault="00280DE0">
      <w:pPr>
        <w:pStyle w:val="BodyText"/>
        <w:spacing w:before="2"/>
        <w:ind w:left="660"/>
      </w:pPr>
      <w:r>
        <w:rPr>
          <w:color w:val="414042"/>
          <w:w w:val="95"/>
        </w:rPr>
        <w:t>Therefore, the numerator is 138, denominator is 231, and the prevalence was 59.7%</w:t>
      </w:r>
    </w:p>
    <w:p w:rsidR="00CE62C5" w:rsidRDefault="00CE62C5">
      <w:pPr>
        <w:pStyle w:val="BodyText"/>
        <w:spacing w:before="1"/>
        <w:rPr>
          <w:sz w:val="26"/>
        </w:rPr>
      </w:pPr>
    </w:p>
    <w:p w:rsidR="00CE62C5" w:rsidRDefault="00280DE0">
      <w:pPr>
        <w:pStyle w:val="BodyText"/>
        <w:spacing w:after="22" w:line="249" w:lineRule="auto"/>
        <w:ind w:left="660" w:right="806"/>
      </w:pPr>
      <w:r>
        <w:rPr>
          <w:color w:val="DA1A32"/>
          <w:spacing w:val="-4"/>
          <w:w w:val="85"/>
        </w:rPr>
        <w:t xml:space="preserve">Table </w:t>
      </w:r>
      <w:r>
        <w:rPr>
          <w:color w:val="DA1A32"/>
          <w:w w:val="85"/>
        </w:rPr>
        <w:t xml:space="preserve">61: Distribution of ever-married women respondents with infants between 0-6 months of age </w:t>
      </w:r>
      <w:r>
        <w:rPr>
          <w:color w:val="DA1A32"/>
          <w:w w:val="95"/>
        </w:rPr>
        <w:t>and who reported exclusive breast-feeding them</w:t>
      </w:r>
    </w:p>
    <w:tbl>
      <w:tblPr>
        <w:tblW w:w="0" w:type="auto"/>
        <w:tblInd w:w="670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533"/>
        <w:gridCol w:w="907"/>
        <w:gridCol w:w="1814"/>
        <w:gridCol w:w="1814"/>
      </w:tblGrid>
      <w:tr w:rsidR="00CE62C5">
        <w:trPr>
          <w:trHeight w:val="453"/>
        </w:trPr>
        <w:tc>
          <w:tcPr>
            <w:tcW w:w="9068" w:type="dxa"/>
            <w:gridSpan w:val="4"/>
            <w:tcBorders>
              <w:top w:val="nil"/>
              <w:left w:val="nil"/>
              <w:bottom w:val="nil"/>
              <w:right w:val="nil"/>
            </w:tcBorders>
            <w:shd w:val="clear" w:color="auto" w:fill="BB975C"/>
          </w:tcPr>
          <w:p w:rsidR="00CE62C5" w:rsidRDefault="00280DE0">
            <w:pPr>
              <w:pStyle w:val="TableParagraph"/>
              <w:tabs>
                <w:tab w:val="left" w:pos="4664"/>
                <w:tab w:val="left" w:pos="6018"/>
                <w:tab w:val="left" w:pos="7594"/>
              </w:tabs>
              <w:spacing w:before="92"/>
              <w:ind w:left="59"/>
              <w:jc w:val="left"/>
              <w:rPr>
                <w:rFonts w:ascii="Calibri"/>
                <w:sz w:val="24"/>
              </w:rPr>
            </w:pPr>
            <w:r>
              <w:rPr>
                <w:rFonts w:ascii="Calibri"/>
                <w:color w:val="FFFFFF"/>
                <w:w w:val="95"/>
                <w:sz w:val="24"/>
              </w:rPr>
              <w:t>Question: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spacing w:val="-2"/>
                <w:w w:val="95"/>
                <w:sz w:val="24"/>
              </w:rPr>
              <w:t>Are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</w:t>
            </w:r>
            <w:r>
              <w:rPr>
                <w:rFonts w:ascii="Calibri"/>
                <w:color w:val="FFFFFF"/>
                <w:spacing w:val="-10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still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breast</w:t>
            </w:r>
            <w:r>
              <w:rPr>
                <w:rFonts w:ascii="Calibri"/>
                <w:color w:val="FFFFFF"/>
                <w:w w:val="95"/>
                <w:sz w:val="24"/>
              </w:rPr>
              <w:t>feeding</w:t>
            </w:r>
            <w:r>
              <w:rPr>
                <w:rFonts w:ascii="Calibri"/>
                <w:color w:val="FFFFFF"/>
                <w:spacing w:val="-10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your</w:t>
            </w:r>
            <w:r>
              <w:rPr>
                <w:rFonts w:ascii="Calibri"/>
                <w:color w:val="FFFFFF"/>
                <w:spacing w:val="-11"/>
                <w:w w:val="95"/>
                <w:sz w:val="24"/>
              </w:rPr>
              <w:t xml:space="preserve"> </w:t>
            </w:r>
            <w:r>
              <w:rPr>
                <w:rFonts w:ascii="Calibri"/>
                <w:color w:val="FFFFFF"/>
                <w:w w:val="95"/>
                <w:sz w:val="24"/>
              </w:rPr>
              <w:t>baby?</w:t>
            </w:r>
            <w:r>
              <w:rPr>
                <w:rFonts w:ascii="Calibri"/>
                <w:color w:val="FFFFFF"/>
                <w:w w:val="95"/>
                <w:sz w:val="24"/>
              </w:rPr>
              <w:tab/>
            </w:r>
            <w:r>
              <w:rPr>
                <w:rFonts w:ascii="Calibri"/>
                <w:color w:val="FFFFFF"/>
                <w:spacing w:val="-7"/>
                <w:sz w:val="24"/>
              </w:rPr>
              <w:t>TOTAL</w:t>
            </w:r>
            <w:r>
              <w:rPr>
                <w:rFonts w:ascii="Calibri"/>
                <w:color w:val="FFFFFF"/>
                <w:spacing w:val="-7"/>
                <w:sz w:val="24"/>
              </w:rPr>
              <w:tab/>
            </w:r>
            <w:r>
              <w:rPr>
                <w:rFonts w:ascii="Calibri"/>
                <w:color w:val="FFFFFF"/>
                <w:sz w:val="24"/>
              </w:rPr>
              <w:t>Emirati</w:t>
            </w:r>
            <w:r>
              <w:rPr>
                <w:rFonts w:ascii="Calibri"/>
                <w:color w:val="FFFFFF"/>
                <w:sz w:val="24"/>
              </w:rPr>
              <w:tab/>
              <w:t>Non-Emirati</w:t>
            </w:r>
          </w:p>
        </w:tc>
      </w:tr>
      <w:tr w:rsidR="00CE62C5">
        <w:trPr>
          <w:trHeight w:val="411"/>
        </w:trPr>
        <w:tc>
          <w:tcPr>
            <w:tcW w:w="4533" w:type="dxa"/>
            <w:vMerge w:val="restart"/>
            <w:tcBorders>
              <w:top w:val="nil"/>
            </w:tcBorders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89"/>
                <w:sz w:val="24"/>
              </w:rPr>
              <w:t>(</w:t>
            </w:r>
            <w:r>
              <w:rPr>
                <w:color w:val="58595B"/>
                <w:spacing w:val="2"/>
                <w:w w:val="89"/>
                <w:sz w:val="24"/>
              </w:rPr>
              <w:t>D</w:t>
            </w:r>
            <w:r>
              <w:rPr>
                <w:color w:val="58595B"/>
                <w:spacing w:val="-2"/>
                <w:w w:val="75"/>
                <w:sz w:val="24"/>
              </w:rPr>
              <w:t>e</w:t>
            </w:r>
            <w:r>
              <w:rPr>
                <w:color w:val="58595B"/>
                <w:w w:val="89"/>
                <w:sz w:val="24"/>
              </w:rPr>
              <w:t>no</w:t>
            </w:r>
            <w:r>
              <w:rPr>
                <w:color w:val="58595B"/>
                <w:w w:val="91"/>
                <w:sz w:val="24"/>
              </w:rPr>
              <w:t>mi</w:t>
            </w:r>
            <w:r>
              <w:rPr>
                <w:color w:val="58595B"/>
                <w:spacing w:val="-2"/>
                <w:w w:val="91"/>
                <w:sz w:val="24"/>
              </w:rPr>
              <w:t>n</w:t>
            </w:r>
            <w:r>
              <w:rPr>
                <w:color w:val="58595B"/>
                <w:spacing w:val="-4"/>
                <w:w w:val="73"/>
                <w:sz w:val="24"/>
              </w:rPr>
              <w:t>a</w:t>
            </w:r>
            <w:r>
              <w:rPr>
                <w:color w:val="58595B"/>
                <w:spacing w:val="-4"/>
                <w:w w:val="116"/>
                <w:sz w:val="24"/>
              </w:rPr>
              <w:t>t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5"/>
                <w:w w:val="89"/>
                <w:sz w:val="24"/>
              </w:rPr>
              <w:t>r</w:t>
            </w:r>
            <w:r>
              <w:rPr>
                <w:color w:val="58595B"/>
                <w:w w:val="51"/>
                <w:sz w:val="24"/>
              </w:rPr>
              <w:t>: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-20"/>
                <w:w w:val="85"/>
                <w:sz w:val="24"/>
              </w:rPr>
              <w:t>T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spacing w:val="1"/>
                <w:w w:val="116"/>
                <w:sz w:val="24"/>
              </w:rPr>
              <w:t>t</w:t>
            </w:r>
            <w:r>
              <w:rPr>
                <w:color w:val="58595B"/>
                <w:spacing w:val="-1"/>
                <w:w w:val="73"/>
                <w:sz w:val="24"/>
              </w:rPr>
              <w:t>a</w:t>
            </w:r>
            <w:r>
              <w:rPr>
                <w:color w:val="58595B"/>
                <w:w w:val="89"/>
                <w:sz w:val="24"/>
              </w:rPr>
              <w:t>l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89"/>
                <w:sz w:val="24"/>
              </w:rPr>
              <w:t>i</w:t>
            </w:r>
            <w:r>
              <w:rPr>
                <w:color w:val="58595B"/>
                <w:spacing w:val="-2"/>
                <w:w w:val="89"/>
                <w:sz w:val="24"/>
              </w:rPr>
              <w:t>n</w:t>
            </w:r>
            <w:r>
              <w:rPr>
                <w:color w:val="58595B"/>
                <w:spacing w:val="2"/>
                <w:w w:val="88"/>
                <w:sz w:val="24"/>
              </w:rPr>
              <w:t>f</w:t>
            </w:r>
            <w:r>
              <w:rPr>
                <w:color w:val="58595B"/>
                <w:spacing w:val="-2"/>
                <w:w w:val="73"/>
                <w:sz w:val="24"/>
              </w:rPr>
              <w:t>a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2"/>
                <w:w w:val="116"/>
                <w:sz w:val="24"/>
              </w:rPr>
              <w:t>t</w:t>
            </w:r>
            <w:r>
              <w:rPr>
                <w:color w:val="58595B"/>
                <w:w w:val="64"/>
                <w:sz w:val="24"/>
              </w:rPr>
              <w:t>s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spacing w:val="3"/>
                <w:w w:val="88"/>
                <w:sz w:val="24"/>
              </w:rPr>
              <w:t>b</w:t>
            </w:r>
            <w:r>
              <w:rPr>
                <w:color w:val="58595B"/>
                <w:spacing w:val="-3"/>
                <w:w w:val="75"/>
                <w:sz w:val="24"/>
              </w:rPr>
              <w:t>e</w:t>
            </w:r>
            <w:r>
              <w:rPr>
                <w:color w:val="58595B"/>
                <w:spacing w:val="1"/>
                <w:w w:val="89"/>
                <w:sz w:val="24"/>
              </w:rPr>
              <w:t>l</w:t>
            </w:r>
            <w:r>
              <w:rPr>
                <w:color w:val="58595B"/>
                <w:spacing w:val="-1"/>
                <w:w w:val="89"/>
                <w:sz w:val="24"/>
              </w:rPr>
              <w:t>o</w:t>
            </w:r>
            <w:r>
              <w:rPr>
                <w:color w:val="58595B"/>
                <w:w w:val="90"/>
                <w:sz w:val="24"/>
              </w:rPr>
              <w:t>w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79"/>
                <w:sz w:val="24"/>
              </w:rPr>
              <w:t>6</w:t>
            </w:r>
            <w:r>
              <w:rPr>
                <w:color w:val="58595B"/>
                <w:spacing w:val="-16"/>
                <w:sz w:val="24"/>
              </w:rPr>
              <w:t xml:space="preserve"> </w:t>
            </w:r>
            <w:r>
              <w:rPr>
                <w:color w:val="58595B"/>
                <w:w w:val="92"/>
                <w:sz w:val="24"/>
              </w:rPr>
              <w:t>m</w:t>
            </w:r>
            <w:r>
              <w:rPr>
                <w:color w:val="58595B"/>
                <w:w w:val="89"/>
                <w:sz w:val="24"/>
              </w:rPr>
              <w:t>o</w:t>
            </w:r>
            <w:r>
              <w:rPr>
                <w:color w:val="58595B"/>
                <w:spacing w:val="-3"/>
                <w:w w:val="89"/>
                <w:sz w:val="24"/>
              </w:rPr>
              <w:t>n</w:t>
            </w:r>
            <w:r>
              <w:rPr>
                <w:color w:val="58595B"/>
                <w:spacing w:val="-2"/>
                <w:w w:val="116"/>
                <w:sz w:val="24"/>
              </w:rPr>
              <w:t>t</w:t>
            </w:r>
            <w:r>
              <w:rPr>
                <w:color w:val="58595B"/>
                <w:spacing w:val="-3"/>
                <w:w w:val="90"/>
                <w:sz w:val="24"/>
              </w:rPr>
              <w:t>h</w:t>
            </w:r>
            <w:r>
              <w:rPr>
                <w:color w:val="58595B"/>
                <w:w w:val="75"/>
                <w:sz w:val="24"/>
              </w:rPr>
              <w:t>s)</w:t>
            </w:r>
          </w:p>
        </w:tc>
        <w:tc>
          <w:tcPr>
            <w:tcW w:w="907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231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37</w:t>
            </w:r>
          </w:p>
        </w:tc>
        <w:tc>
          <w:tcPr>
            <w:tcW w:w="1814" w:type="dxa"/>
            <w:tcBorders>
              <w:top w:val="nil"/>
            </w:tcBorders>
          </w:tcPr>
          <w:p w:rsidR="00CE62C5" w:rsidRDefault="00280DE0">
            <w:pPr>
              <w:pStyle w:val="TableParagraph"/>
              <w:spacing w:before="75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194</w:t>
            </w:r>
          </w:p>
        </w:tc>
      </w:tr>
      <w:tr w:rsidR="00CE62C5">
        <w:trPr>
          <w:trHeight w:val="391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64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64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Exclusive Breastfed</w:t>
            </w: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138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21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117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59.7%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56.8%</w:t>
            </w:r>
          </w:p>
        </w:tc>
        <w:tc>
          <w:tcPr>
            <w:tcW w:w="1814" w:type="dxa"/>
            <w:shd w:val="clear" w:color="auto" w:fill="F1EAE0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60.3%</w:t>
            </w:r>
          </w:p>
        </w:tc>
      </w:tr>
      <w:tr w:rsidR="00CE62C5">
        <w:trPr>
          <w:trHeight w:val="408"/>
        </w:trPr>
        <w:tc>
          <w:tcPr>
            <w:tcW w:w="4533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13"/>
              <w:jc w:val="left"/>
              <w:rPr>
                <w:sz w:val="24"/>
              </w:rPr>
            </w:pPr>
            <w:r>
              <w:rPr>
                <w:color w:val="58595B"/>
                <w:w w:val="95"/>
                <w:sz w:val="24"/>
              </w:rPr>
              <w:t>Not Exclusive Breastfed</w:t>
            </w: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5" w:right="49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93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</w:t>
            </w:r>
          </w:p>
        </w:tc>
      </w:tr>
      <w:tr w:rsidR="00CE62C5">
        <w:trPr>
          <w:trHeight w:val="408"/>
        </w:trPr>
        <w:tc>
          <w:tcPr>
            <w:tcW w:w="4533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907" w:type="dxa"/>
          </w:tcPr>
          <w:p w:rsidR="00CE62C5" w:rsidRDefault="00280DE0">
            <w:pPr>
              <w:pStyle w:val="TableParagraph"/>
              <w:spacing w:before="73"/>
              <w:ind w:left="54" w:right="49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40.3%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2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43.2%</w:t>
            </w:r>
          </w:p>
        </w:tc>
        <w:tc>
          <w:tcPr>
            <w:tcW w:w="1814" w:type="dxa"/>
          </w:tcPr>
          <w:p w:rsidR="00CE62C5" w:rsidRDefault="00280DE0">
            <w:pPr>
              <w:pStyle w:val="TableParagraph"/>
              <w:spacing w:before="73"/>
              <w:ind w:left="217" w:right="211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39.7%</w:t>
            </w:r>
          </w:p>
        </w:tc>
      </w:tr>
    </w:tbl>
    <w:p w:rsidR="00CE62C5" w:rsidRDefault="00280DE0">
      <w:pPr>
        <w:pStyle w:val="ListParagraph"/>
        <w:numPr>
          <w:ilvl w:val="1"/>
          <w:numId w:val="11"/>
        </w:numPr>
        <w:tabs>
          <w:tab w:val="left" w:pos="1381"/>
          <w:tab w:val="left" w:pos="1382"/>
        </w:tabs>
        <w:spacing w:before="93"/>
        <w:ind w:left="1381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Contraceptive</w:t>
      </w:r>
      <w:r>
        <w:rPr>
          <w:rFonts w:ascii="Calibri"/>
          <w:b/>
          <w:color w:val="AD833B"/>
          <w:spacing w:val="-6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Indicators</w:t>
      </w:r>
    </w:p>
    <w:p w:rsidR="00CE62C5" w:rsidRDefault="00280DE0">
      <w:pPr>
        <w:pStyle w:val="BodyText"/>
        <w:spacing w:before="231" w:after="30"/>
        <w:ind w:left="661"/>
      </w:pPr>
      <w:r>
        <w:rPr>
          <w:color w:val="DA1A32"/>
          <w:w w:val="95"/>
        </w:rPr>
        <w:t>Table 62. Contraceptive prevalence among currently married women</w:t>
      </w:r>
    </w:p>
    <w:tbl>
      <w:tblPr>
        <w:tblW w:w="0" w:type="auto"/>
        <w:tblInd w:w="665" w:type="dxa"/>
        <w:tblBorders>
          <w:top w:val="single" w:sz="2" w:space="0" w:color="F1EAE0"/>
          <w:left w:val="single" w:sz="2" w:space="0" w:color="F1EAE0"/>
          <w:bottom w:val="single" w:sz="2" w:space="0" w:color="F1EAE0"/>
          <w:right w:val="single" w:sz="2" w:space="0" w:color="F1EAE0"/>
          <w:insideH w:val="single" w:sz="2" w:space="0" w:color="F1EAE0"/>
          <w:insideV w:val="single" w:sz="2" w:space="0" w:color="F1EAE0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2268"/>
        <w:gridCol w:w="851"/>
        <w:gridCol w:w="851"/>
        <w:gridCol w:w="851"/>
        <w:gridCol w:w="851"/>
        <w:gridCol w:w="851"/>
        <w:gridCol w:w="851"/>
        <w:gridCol w:w="851"/>
        <w:gridCol w:w="851"/>
      </w:tblGrid>
      <w:tr w:rsidR="00CE62C5">
        <w:trPr>
          <w:trHeight w:val="675"/>
        </w:trPr>
        <w:tc>
          <w:tcPr>
            <w:tcW w:w="2268" w:type="dxa"/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851" w:type="dxa"/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right="181"/>
              <w:jc w:val="righ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TOTAL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200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15 - 19</w:t>
            </w:r>
          </w:p>
          <w:p w:rsidR="00CE62C5" w:rsidRDefault="00280DE0">
            <w:pPr>
              <w:pStyle w:val="TableParagraph"/>
              <w:spacing w:before="93"/>
              <w:ind w:left="253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200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20 - 24</w:t>
            </w:r>
          </w:p>
          <w:p w:rsidR="00CE62C5" w:rsidRDefault="00280DE0">
            <w:pPr>
              <w:pStyle w:val="TableParagraph"/>
              <w:spacing w:before="93"/>
              <w:ind w:left="252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199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25 - 29</w:t>
            </w:r>
          </w:p>
          <w:p w:rsidR="00CE62C5" w:rsidRDefault="00280DE0">
            <w:pPr>
              <w:pStyle w:val="TableParagraph"/>
              <w:spacing w:before="93"/>
              <w:ind w:left="252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198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30 - 34</w:t>
            </w:r>
          </w:p>
          <w:p w:rsidR="00CE62C5" w:rsidRDefault="00280DE0">
            <w:pPr>
              <w:pStyle w:val="TableParagraph"/>
              <w:spacing w:before="93"/>
              <w:ind w:left="251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198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35 - 39</w:t>
            </w:r>
          </w:p>
          <w:p w:rsidR="00CE62C5" w:rsidRDefault="00280DE0">
            <w:pPr>
              <w:pStyle w:val="TableParagraph"/>
              <w:spacing w:before="93"/>
              <w:ind w:left="250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197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40 - 44</w:t>
            </w:r>
          </w:p>
          <w:p w:rsidR="00CE62C5" w:rsidRDefault="00280DE0">
            <w:pPr>
              <w:pStyle w:val="TableParagraph"/>
              <w:spacing w:before="93"/>
              <w:ind w:left="250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  <w:tc>
          <w:tcPr>
            <w:tcW w:w="851" w:type="dxa"/>
            <w:shd w:val="clear" w:color="auto" w:fill="BB975C"/>
          </w:tcPr>
          <w:p w:rsidR="00CE62C5" w:rsidRDefault="00280DE0">
            <w:pPr>
              <w:pStyle w:val="TableParagraph"/>
              <w:spacing w:before="89"/>
              <w:ind w:left="196"/>
              <w:jc w:val="left"/>
              <w:rPr>
                <w:sz w:val="18"/>
              </w:rPr>
            </w:pPr>
            <w:r>
              <w:rPr>
                <w:color w:val="FFFFFF"/>
                <w:w w:val="90"/>
                <w:sz w:val="18"/>
              </w:rPr>
              <w:t>45 - 49</w:t>
            </w:r>
          </w:p>
          <w:p w:rsidR="00CE62C5" w:rsidRDefault="00280DE0">
            <w:pPr>
              <w:pStyle w:val="TableParagraph"/>
              <w:spacing w:before="93"/>
              <w:ind w:left="249"/>
              <w:jc w:val="left"/>
              <w:rPr>
                <w:sz w:val="18"/>
              </w:rPr>
            </w:pPr>
            <w:r>
              <w:rPr>
                <w:color w:val="FFFFFF"/>
                <w:w w:val="85"/>
                <w:sz w:val="18"/>
              </w:rPr>
              <w:t>Years</w:t>
            </w:r>
          </w:p>
        </w:tc>
      </w:tr>
      <w:tr w:rsidR="00CE62C5">
        <w:trPr>
          <w:trHeight w:val="391"/>
        </w:trPr>
        <w:tc>
          <w:tcPr>
            <w:tcW w:w="2268" w:type="dxa"/>
            <w:vMerge w:val="restart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" w:line="300" w:lineRule="exact"/>
              <w:ind w:left="113" w:right="871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 xml:space="preserve">Using Some </w:t>
            </w:r>
            <w:r>
              <w:rPr>
                <w:color w:val="58595B"/>
                <w:w w:val="85"/>
                <w:sz w:val="24"/>
              </w:rPr>
              <w:t xml:space="preserve">Contraceptive </w:t>
            </w:r>
            <w:r>
              <w:rPr>
                <w:color w:val="58595B"/>
                <w:w w:val="95"/>
                <w:sz w:val="24"/>
              </w:rPr>
              <w:t>Methods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66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420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55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16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64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113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136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114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39</w:t>
            </w:r>
          </w:p>
        </w:tc>
        <w:tc>
          <w:tcPr>
            <w:tcW w:w="851" w:type="dxa"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3</w:t>
            </w:r>
          </w:p>
        </w:tc>
      </w:tr>
      <w:tr w:rsidR="00CE62C5">
        <w:trPr>
          <w:trHeight w:val="498"/>
        </w:trPr>
        <w:tc>
          <w:tcPr>
            <w:tcW w:w="2268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right="16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19.5%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2"/>
              <w:rPr>
                <w:sz w:val="24"/>
              </w:rPr>
            </w:pPr>
            <w:r>
              <w:rPr>
                <w:color w:val="58595B"/>
                <w:w w:val="51"/>
                <w:sz w:val="24"/>
              </w:rPr>
              <w:t>.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56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16.0%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right="16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20.2%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55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17.5%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56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22.7%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left="54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21.2%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18"/>
              <w:ind w:right="168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10.7%</w:t>
            </w:r>
          </w:p>
        </w:tc>
      </w:tr>
      <w:tr w:rsidR="00CE62C5">
        <w:trPr>
          <w:trHeight w:val="386"/>
        </w:trPr>
        <w:tc>
          <w:tcPr>
            <w:tcW w:w="2268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107" w:line="261" w:lineRule="auto"/>
              <w:ind w:left="112" w:right="17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 xml:space="preserve">Not Using Any </w:t>
            </w:r>
            <w:r>
              <w:rPr>
                <w:color w:val="58595B"/>
                <w:w w:val="90"/>
                <w:sz w:val="24"/>
              </w:rPr>
              <w:t>Contraceptive Method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right="20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1729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1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56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84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26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448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55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640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55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388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5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143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59"/>
              <w:ind w:left="53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22</w:t>
            </w:r>
          </w:p>
        </w:tc>
      </w:tr>
      <w:tr w:rsidR="00CE62C5">
        <w:trPr>
          <w:trHeight w:val="391"/>
        </w:trPr>
        <w:tc>
          <w:tcPr>
            <w:tcW w:w="2268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164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80.5%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6" w:right="55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84.0%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166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79.8%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82.5%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5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77.3%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left="53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78.8%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</w:tcPr>
          <w:p w:rsidR="00CE62C5" w:rsidRDefault="00280DE0">
            <w:pPr>
              <w:pStyle w:val="TableParagraph"/>
              <w:spacing w:before="64"/>
              <w:ind w:right="169"/>
              <w:jc w:val="right"/>
              <w:rPr>
                <w:sz w:val="24"/>
              </w:rPr>
            </w:pPr>
            <w:r>
              <w:rPr>
                <w:color w:val="58595B"/>
                <w:w w:val="70"/>
                <w:sz w:val="24"/>
              </w:rPr>
              <w:t>89.3%</w:t>
            </w:r>
          </w:p>
        </w:tc>
      </w:tr>
      <w:tr w:rsidR="00CE62C5">
        <w:trPr>
          <w:trHeight w:val="391"/>
        </w:trPr>
        <w:tc>
          <w:tcPr>
            <w:tcW w:w="2268" w:type="dxa"/>
            <w:vMerge w:val="restart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</w:pPr>
          </w:p>
          <w:p w:rsidR="00CE62C5" w:rsidRDefault="00280DE0">
            <w:pPr>
              <w:pStyle w:val="TableParagraph"/>
              <w:spacing w:before="1"/>
              <w:ind w:left="112"/>
              <w:jc w:val="left"/>
              <w:rPr>
                <w:sz w:val="24"/>
              </w:rPr>
            </w:pPr>
            <w:r>
              <w:rPr>
                <w:color w:val="58595B"/>
                <w:sz w:val="24"/>
              </w:rPr>
              <w:t>Total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208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2149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rPr>
                <w:sz w:val="24"/>
              </w:rPr>
            </w:pPr>
            <w:r>
              <w:rPr>
                <w:color w:val="58595B"/>
                <w:w w:val="79"/>
                <w:sz w:val="24"/>
              </w:rPr>
              <w:t>6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100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263"/>
              <w:jc w:val="left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561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776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501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181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1" w:right="56"/>
              <w:rPr>
                <w:sz w:val="24"/>
              </w:rPr>
            </w:pPr>
            <w:r>
              <w:rPr>
                <w:color w:val="58595B"/>
                <w:w w:val="90"/>
                <w:sz w:val="24"/>
              </w:rPr>
              <w:t>25</w:t>
            </w:r>
          </w:p>
        </w:tc>
      </w:tr>
      <w:tr w:rsidR="00CE62C5">
        <w:trPr>
          <w:trHeight w:val="391"/>
        </w:trPr>
        <w:tc>
          <w:tcPr>
            <w:tcW w:w="2268" w:type="dxa"/>
            <w:vMerge/>
            <w:tcBorders>
              <w:top w:val="nil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12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6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5" w:right="56"/>
              <w:rPr>
                <w:sz w:val="24"/>
              </w:rPr>
            </w:pPr>
            <w:r>
              <w:rPr>
                <w:color w:val="58595B"/>
                <w:w w:val="85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14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4" w:right="56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3" w:right="56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left="52" w:right="56"/>
              <w:rPr>
                <w:sz w:val="24"/>
              </w:rPr>
            </w:pPr>
            <w:r>
              <w:rPr>
                <w:color w:val="58595B"/>
                <w:w w:val="80"/>
                <w:sz w:val="24"/>
              </w:rPr>
              <w:t>100.0%</w:t>
            </w:r>
          </w:p>
        </w:tc>
        <w:tc>
          <w:tcPr>
            <w:tcW w:w="851" w:type="dxa"/>
            <w:tcBorders>
              <w:top w:val="single" w:sz="2" w:space="0" w:color="58595B"/>
              <w:left w:val="single" w:sz="2" w:space="0" w:color="58595B"/>
              <w:bottom w:val="single" w:sz="2" w:space="0" w:color="58595B"/>
              <w:right w:val="single" w:sz="2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64"/>
              <w:ind w:right="117"/>
              <w:jc w:val="right"/>
              <w:rPr>
                <w:sz w:val="24"/>
              </w:rPr>
            </w:pPr>
            <w:r>
              <w:rPr>
                <w:color w:val="58595B"/>
                <w:w w:val="75"/>
                <w:sz w:val="24"/>
              </w:rPr>
              <w:t>100.0%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659" w:right="591"/>
        <w:jc w:val="both"/>
      </w:pPr>
      <w:r>
        <w:pict>
          <v:shape id="_x0000_s1060" type="#_x0000_t202" style="position:absolute;left:0;text-align:left;margin-left:546.65pt;margin-top:-30.6pt;width:11.15pt;height:140.65pt;z-index:251943936;mso-position-horizontal-relative:page;mso-position-vertical-relative:text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85"/>
        </w:rPr>
        <w:t>Please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note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only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those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women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currently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married,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ever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given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live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birth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had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>given</w:t>
      </w:r>
      <w:r>
        <w:rPr>
          <w:color w:val="414042"/>
          <w:spacing w:val="-29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30"/>
          <w:w w:val="85"/>
        </w:rPr>
        <w:t xml:space="preserve"> </w:t>
      </w:r>
      <w:r>
        <w:rPr>
          <w:color w:val="414042"/>
          <w:w w:val="85"/>
        </w:rPr>
        <w:t xml:space="preserve">live </w:t>
      </w:r>
      <w:r>
        <w:rPr>
          <w:color w:val="414042"/>
          <w:w w:val="90"/>
        </w:rPr>
        <w:t>birth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last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5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currently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pregnant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answered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question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contraceptive usage.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spacing w:val="-3"/>
          <w:w w:val="90"/>
        </w:rPr>
        <w:t>From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total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pool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7467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ever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married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women,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only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2149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women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fulfilled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>criterion</w:t>
      </w:r>
      <w:r>
        <w:rPr>
          <w:color w:val="414042"/>
          <w:spacing w:val="-28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95"/>
        </w:rPr>
        <w:t>answered this</w:t>
      </w:r>
      <w:r>
        <w:rPr>
          <w:color w:val="414042"/>
          <w:spacing w:val="-34"/>
          <w:w w:val="95"/>
        </w:rPr>
        <w:t xml:space="preserve"> </w:t>
      </w:r>
      <w:r>
        <w:rPr>
          <w:color w:val="414042"/>
          <w:w w:val="95"/>
        </w:rPr>
        <w:t>question</w:t>
      </w:r>
    </w:p>
    <w:p w:rsidR="00CE62C5" w:rsidRDefault="00CE62C5">
      <w:pPr>
        <w:pStyle w:val="BodyText"/>
        <w:spacing w:before="7"/>
        <w:rPr>
          <w:sz w:val="21"/>
        </w:rPr>
      </w:pPr>
    </w:p>
    <w:p w:rsidR="00CE62C5" w:rsidRDefault="00280DE0">
      <w:pPr>
        <w:pStyle w:val="BodyText"/>
        <w:ind w:left="659"/>
      </w:pP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91"/>
        </w:rPr>
        <w:t>fin</w:t>
      </w:r>
      <w:r>
        <w:rPr>
          <w:color w:val="414042"/>
          <w:spacing w:val="-3"/>
          <w:w w:val="91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"/>
        </w:rPr>
        <w:t xml:space="preserve"> </w:t>
      </w:r>
      <w:r>
        <w:rPr>
          <w:color w:val="414042"/>
          <w:w w:val="82"/>
        </w:rPr>
        <w:t>15−49</w:t>
      </w:r>
      <w:r>
        <w:rPr>
          <w:color w:val="414042"/>
          <w:spacing w:val="-1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280DE0">
      <w:pPr>
        <w:pStyle w:val="BodyText"/>
        <w:rPr>
          <w:sz w:val="14"/>
        </w:rPr>
      </w:pPr>
      <w:r>
        <w:pict>
          <v:shape id="_x0000_s1059" type="#_x0000_t202" style="position:absolute;margin-left:540.65pt;margin-top:10.5pt;width:22pt;height:21.15pt;z-index:-251373568;mso-wrap-distance-left:0;mso-wrap-distance-right:0;mso-position-horizontal-relative:page" filled="f" strokecolor="#bcbec0" strokeweight="1pt">
            <v:textbox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107</w:t>
                  </w:r>
                </w:p>
              </w:txbxContent>
            </v:textbox>
            <w10:wrap type="topAndBottom" anchorx="page"/>
          </v:shape>
        </w:pict>
      </w:r>
    </w:p>
    <w:p w:rsidR="00CE62C5" w:rsidRDefault="00CE62C5">
      <w:pPr>
        <w:rPr>
          <w:sz w:val="14"/>
        </w:rPr>
        <w:sectPr w:rsidR="00CE62C5">
          <w:footerReference w:type="default" r:id="rId147"/>
          <w:pgSz w:w="11910" w:h="16840"/>
          <w:pgMar w:top="1280" w:right="540" w:bottom="280" w:left="1040" w:header="0" w:footer="0" w:gutter="0"/>
          <w:cols w:space="720"/>
        </w:sectPr>
      </w:pPr>
    </w:p>
    <w:p w:rsidR="00CE62C5" w:rsidRDefault="00280DE0">
      <w:pPr>
        <w:pStyle w:val="BodyText"/>
        <w:spacing w:before="70"/>
        <w:ind w:left="533"/>
      </w:pPr>
      <w:r>
        <w:pict>
          <v:shape id="_x0000_s1058" type="#_x0000_t202" style="position:absolute;left:0;text-align:left;margin-left:24.45pt;margin-top:35.2pt;width:21.15pt;height:22pt;z-index:25194496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108</w:t>
                  </w:r>
                </w:p>
              </w:txbxContent>
            </v:textbox>
            <w10:wrap anchorx="page" anchory="page"/>
          </v:shape>
        </w:pic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unio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</w:t>
      </w:r>
      <w:r>
        <w:rPr>
          <w:color w:val="414042"/>
          <w:spacing w:val="5"/>
          <w:w w:val="79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or</w:t>
      </w:r>
      <w:r>
        <w:rPr>
          <w:color w:val="414042"/>
          <w:spacing w:val="-3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83"/>
        </w:rPr>
        <w:t>x</w:t>
      </w:r>
      <w:r>
        <w:rPr>
          <w:color w:val="414042"/>
          <w:w w:val="81"/>
        </w:rPr>
        <w:t>u</w:t>
      </w:r>
      <w:r>
        <w:rPr>
          <w:color w:val="414042"/>
          <w:spacing w:val="-1"/>
          <w:w w:val="81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n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w w:val="79"/>
        </w:rPr>
        <w:t>sin</w:t>
      </w:r>
      <w:r>
        <w:rPr>
          <w:color w:val="414042"/>
          <w:spacing w:val="6"/>
          <w:w w:val="79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8"/>
        </w:rPr>
        <w:t>g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1"/>
          <w:w w:val="90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1"/>
          <w:w w:val="64"/>
        </w:rPr>
        <w:t>s</w:t>
      </w:r>
      <w:r>
        <w:rPr>
          <w:color w:val="414042"/>
          <w:w w:val="64"/>
        </w:rPr>
        <w:t>s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3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90"/>
        </w:rPr>
        <w:t>d</w:t>
      </w:r>
      <w:r>
        <w:rPr>
          <w:color w:val="414042"/>
          <w:spacing w:val="-3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77"/>
        </w:rPr>
        <w:t>d.</w:t>
      </w:r>
    </w:p>
    <w:p w:rsidR="00CE62C5" w:rsidRDefault="00CE62C5">
      <w:pPr>
        <w:pStyle w:val="BodyText"/>
        <w:spacing w:before="2"/>
        <w:rPr>
          <w:sz w:val="21"/>
        </w:rPr>
      </w:pPr>
    </w:p>
    <w:p w:rsidR="00CE62C5" w:rsidRDefault="00280DE0">
      <w:pPr>
        <w:pStyle w:val="BodyText"/>
        <w:spacing w:line="268" w:lineRule="exact"/>
        <w:ind w:left="533"/>
      </w:pP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spacing w:val="3"/>
          <w:w w:val="61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i</w:t>
      </w:r>
      <w:r>
        <w:rPr>
          <w:color w:val="414042"/>
          <w:w w:val="82"/>
        </w:rPr>
        <w:t>c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4"/>
        </w:rPr>
        <w:t>ing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90"/>
        </w:rPr>
        <w:t>d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:</w:t>
      </w:r>
    </w:p>
    <w:p w:rsidR="00CE62C5" w:rsidRDefault="00280DE0">
      <w:pPr>
        <w:pStyle w:val="BodyText"/>
        <w:spacing w:before="6" w:line="225" w:lineRule="auto"/>
        <w:ind w:left="533"/>
      </w:pPr>
      <w:r>
        <w:rPr>
          <w:color w:val="414042"/>
          <w:w w:val="68"/>
        </w:rPr>
        <w:t>F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rili</w:t>
      </w:r>
      <w:r>
        <w:rPr>
          <w:color w:val="414042"/>
          <w:w w:val="73"/>
        </w:rPr>
        <w:t>za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w w:val="77"/>
        </w:rPr>
        <w:t>n;</w:t>
      </w:r>
      <w:r>
        <w:rPr>
          <w:color w:val="414042"/>
        </w:rPr>
        <w:t xml:space="preserve"> </w:t>
      </w:r>
      <w:r>
        <w:rPr>
          <w:color w:val="41404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rili</w:t>
      </w:r>
      <w:r>
        <w:rPr>
          <w:color w:val="414042"/>
          <w:w w:val="73"/>
        </w:rPr>
        <w:t>za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w w:val="77"/>
        </w:rPr>
        <w:t>n;</w:t>
      </w:r>
      <w:r>
        <w:rPr>
          <w:color w:val="414042"/>
        </w:rPr>
        <w:t xml:space="preserve"> </w:t>
      </w:r>
      <w:r>
        <w:rPr>
          <w:color w:val="414042"/>
          <w:w w:val="82"/>
        </w:rPr>
        <w:t>IUD;</w:t>
      </w:r>
      <w:r>
        <w:rPr>
          <w:color w:val="414042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nj</w:t>
      </w:r>
      <w:r>
        <w:rPr>
          <w:color w:val="414042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l</w:t>
      </w:r>
      <w:r>
        <w:rPr>
          <w:color w:val="414042"/>
          <w:w w:val="67"/>
        </w:rPr>
        <w:t>e;</w:t>
      </w:r>
      <w:r>
        <w:rPr>
          <w:color w:val="414042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91"/>
        </w:rPr>
        <w:t>mp</w:t>
      </w:r>
      <w:r>
        <w:rPr>
          <w:color w:val="414042"/>
          <w:w w:val="77"/>
        </w:rPr>
        <w:t>la</w:t>
      </w:r>
      <w:r>
        <w:rPr>
          <w:color w:val="414042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;</w:t>
      </w:r>
      <w:r>
        <w:rPr>
          <w:color w:val="414042"/>
        </w:rPr>
        <w:t xml:space="preserve"> </w:t>
      </w:r>
      <w:r>
        <w:rPr>
          <w:color w:val="414042"/>
          <w:w w:val="70"/>
        </w:rPr>
        <w:t>P</w:t>
      </w:r>
      <w:r>
        <w:rPr>
          <w:color w:val="414042"/>
          <w:w w:val="89"/>
        </w:rPr>
        <w:t>ill</w:t>
      </w:r>
      <w:r>
        <w:rPr>
          <w:color w:val="414042"/>
          <w:w w:val="64"/>
        </w:rPr>
        <w:t>s</w:t>
      </w:r>
      <w:r>
        <w:rPr>
          <w:color w:val="414042"/>
          <w:w w:val="51"/>
        </w:rPr>
        <w:t>;</w:t>
      </w:r>
      <w:r>
        <w:rPr>
          <w:color w:val="414042"/>
        </w:rPr>
        <w:t xml:space="preserve"> </w:t>
      </w:r>
      <w:r>
        <w:rPr>
          <w:color w:val="41404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w w:val="82"/>
        </w:rPr>
        <w:t>m;</w:t>
      </w:r>
      <w:r>
        <w:rPr>
          <w:color w:val="414042"/>
        </w:rPr>
        <w:t xml:space="preserve"> </w:t>
      </w:r>
      <w:r>
        <w:rPr>
          <w:color w:val="414042"/>
          <w:w w:val="68"/>
        </w:rPr>
        <w:t>F</w:t>
      </w:r>
      <w:r>
        <w:rPr>
          <w:color w:val="41404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on</w:t>
      </w:r>
      <w:r>
        <w:rPr>
          <w:color w:val="414042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w w:val="82"/>
        </w:rPr>
        <w:t>m;</w:t>
      </w:r>
      <w:r>
        <w:rPr>
          <w:color w:val="414042"/>
        </w:rPr>
        <w:t xml:space="preserve"> </w:t>
      </w:r>
      <w:r>
        <w:rPr>
          <w:color w:val="414042"/>
          <w:w w:val="88"/>
        </w:rPr>
        <w:t>D</w:t>
      </w:r>
      <w:r>
        <w:rPr>
          <w:color w:val="414042"/>
          <w:w w:val="89"/>
        </w:rPr>
        <w:t>i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w w:val="89"/>
        </w:rPr>
        <w:t>hr</w:t>
      </w:r>
      <w:r>
        <w:rPr>
          <w:color w:val="414042"/>
          <w:w w:val="73"/>
        </w:rPr>
        <w:t>a</w:t>
      </w:r>
      <w:r>
        <w:rPr>
          <w:color w:val="414042"/>
          <w:w w:val="78"/>
        </w:rPr>
        <w:t>g</w:t>
      </w:r>
      <w:r>
        <w:rPr>
          <w:color w:val="414042"/>
          <w:w w:val="82"/>
        </w:rPr>
        <w:t>m;</w:t>
      </w:r>
      <w:r>
        <w:rPr>
          <w:color w:val="414042"/>
        </w:rPr>
        <w:t xml:space="preserve"> </w:t>
      </w:r>
      <w:r>
        <w:rPr>
          <w:color w:val="414042"/>
          <w:w w:val="68"/>
        </w:rPr>
        <w:t>F</w:t>
      </w:r>
      <w:r>
        <w:rPr>
          <w:color w:val="414042"/>
          <w:w w:val="89"/>
        </w:rPr>
        <w:t>o</w:t>
      </w:r>
      <w:r>
        <w:rPr>
          <w:color w:val="41404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</w:rPr>
        <w:t xml:space="preserve"> </w:t>
      </w:r>
      <w:r>
        <w:rPr>
          <w:color w:val="414042"/>
          <w:w w:val="118"/>
        </w:rPr>
        <w:t>/</w:t>
      </w:r>
      <w:r>
        <w:rPr>
          <w:color w:val="414042"/>
        </w:rPr>
        <w:t xml:space="preserve"> </w:t>
      </w:r>
      <w:r>
        <w:rPr>
          <w:color w:val="414042"/>
          <w:w w:val="42"/>
        </w:rPr>
        <w:t>J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ll</w:t>
      </w:r>
      <w:r>
        <w:rPr>
          <w:color w:val="414042"/>
          <w:w w:val="81"/>
        </w:rPr>
        <w:t>y</w:t>
      </w:r>
      <w:r>
        <w:rPr>
          <w:color w:val="414042"/>
          <w:w w:val="51"/>
        </w:rPr>
        <w:t>;</w:t>
      </w:r>
      <w:r>
        <w:rPr>
          <w:color w:val="414042"/>
        </w:rPr>
        <w:t xml:space="preserve"> </w:t>
      </w:r>
      <w:r>
        <w:rPr>
          <w:color w:val="414042"/>
          <w:w w:val="74"/>
        </w:rPr>
        <w:t>L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norr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w w:val="77"/>
        </w:rPr>
        <w:t xml:space="preserve">d; </w:t>
      </w:r>
      <w:r>
        <w:rPr>
          <w:color w:val="414042"/>
          <w:w w:val="95"/>
        </w:rPr>
        <w:t xml:space="preserve">Periodic abstinence </w:t>
      </w:r>
      <w:r>
        <w:rPr>
          <w:color w:val="414042"/>
        </w:rPr>
        <w:t xml:space="preserve">/ </w:t>
      </w:r>
      <w:r>
        <w:rPr>
          <w:color w:val="414042"/>
          <w:w w:val="95"/>
        </w:rPr>
        <w:t>Rhythm; Withdrawal</w:t>
      </w:r>
    </w:p>
    <w:p w:rsidR="00CE62C5" w:rsidRDefault="00280DE0">
      <w:pPr>
        <w:pStyle w:val="ListParagraph"/>
        <w:numPr>
          <w:ilvl w:val="1"/>
          <w:numId w:val="11"/>
        </w:numPr>
        <w:tabs>
          <w:tab w:val="left" w:pos="1253"/>
          <w:tab w:val="left" w:pos="1254"/>
        </w:tabs>
        <w:spacing w:before="98"/>
        <w:ind w:left="1253" w:hanging="721"/>
        <w:jc w:val="left"/>
        <w:rPr>
          <w:rFonts w:ascii="Calibri"/>
          <w:b/>
          <w:sz w:val="24"/>
        </w:rPr>
      </w:pPr>
      <w:r>
        <w:rPr>
          <w:rFonts w:ascii="Calibri"/>
          <w:b/>
          <w:color w:val="AD833B"/>
          <w:sz w:val="24"/>
        </w:rPr>
        <w:t>Child Immunization</w:t>
      </w:r>
      <w:r>
        <w:rPr>
          <w:rFonts w:ascii="Calibri"/>
          <w:b/>
          <w:color w:val="AD833B"/>
          <w:spacing w:val="-10"/>
          <w:sz w:val="24"/>
        </w:rPr>
        <w:t xml:space="preserve"> </w:t>
      </w:r>
      <w:r>
        <w:rPr>
          <w:rFonts w:ascii="Calibri"/>
          <w:b/>
          <w:color w:val="AD833B"/>
          <w:sz w:val="24"/>
        </w:rPr>
        <w:t>History</w:t>
      </w:r>
    </w:p>
    <w:p w:rsidR="00CE62C5" w:rsidRDefault="00CE62C5">
      <w:pPr>
        <w:pStyle w:val="BodyText"/>
        <w:spacing w:before="6"/>
        <w:rPr>
          <w:rFonts w:ascii="Calibri"/>
          <w:b/>
          <w:sz w:val="25"/>
        </w:rPr>
      </w:pPr>
    </w:p>
    <w:p w:rsidR="00CE62C5" w:rsidRDefault="00280DE0">
      <w:pPr>
        <w:pStyle w:val="BodyText"/>
        <w:spacing w:after="30"/>
        <w:ind w:left="533"/>
      </w:pPr>
      <w:r>
        <w:rPr>
          <w:color w:val="DA1A32"/>
          <w:w w:val="90"/>
        </w:rPr>
        <w:t>Table 63: Coverage of BCG vaccine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563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7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7" w:line="260" w:lineRule="exact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5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55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691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4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3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5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5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41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Non-</w:t>
            </w:r>
          </w:p>
          <w:p w:rsidR="00CE62C5" w:rsidRDefault="00280DE0">
            <w:pPr>
              <w:pStyle w:val="TableParagraph"/>
              <w:spacing w:before="91"/>
              <w:ind w:left="6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line="285" w:lineRule="auto"/>
              <w:ind w:left="65" w:right="61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5"/>
              </w:rPr>
              <w:t>for BCG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1,510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1,308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103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1"/>
              <w:jc w:val="left"/>
            </w:pPr>
            <w:r>
              <w:rPr>
                <w:color w:val="58595B"/>
                <w:w w:val="90"/>
              </w:rPr>
              <w:t>490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545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99.5%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98.1%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98.3%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88.9%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5"/>
              </w:rPr>
              <w:t>94.5%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3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2"/>
              <w:jc w:val="right"/>
            </w:pPr>
            <w:r>
              <w:rPr>
                <w:color w:val="58595B"/>
                <w:w w:val="70"/>
              </w:rPr>
              <w:t>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11.1%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6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6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295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259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97.9%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91.1%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3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11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343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1"/>
              <w:jc w:val="left"/>
            </w:pPr>
            <w:r>
              <w:rPr>
                <w:color w:val="58595B"/>
                <w:w w:val="90"/>
              </w:rPr>
              <w:t>131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4"/>
              <w:jc w:val="left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97.7%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0"/>
              <w:jc w:val="left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4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8"/>
              <w:ind w:left="124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871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752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9"/>
              <w:jc w:val="left"/>
            </w:pPr>
            <w:r>
              <w:rPr>
                <w:color w:val="58595B"/>
                <w:w w:val="90"/>
              </w:rPr>
              <w:t>262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326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99.6%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99.4%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99.6%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76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CE62C5">
            <w:pPr>
              <w:pStyle w:val="TableParagraph"/>
              <w:jc w:val="left"/>
              <w:rPr>
                <w:rFonts w:ascii="Times New Roman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9"/>
              <w:jc w:val="left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pStyle w:val="BodyText"/>
        <w:spacing w:before="153" w:line="249" w:lineRule="auto"/>
        <w:ind w:left="533" w:right="184"/>
      </w:pP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71"/>
        </w:rPr>
        <w:t>B</w:t>
      </w:r>
      <w:r>
        <w:rPr>
          <w:color w:val="414042"/>
          <w:spacing w:val="-5"/>
          <w:w w:val="80"/>
        </w:rPr>
        <w:t>C</w:t>
      </w:r>
      <w:r>
        <w:rPr>
          <w:color w:val="414042"/>
          <w:w w:val="83"/>
        </w:rPr>
        <w:t>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4"/>
        </w:rPr>
        <w:t>nu</w:t>
      </w:r>
      <w:r>
        <w:rPr>
          <w:color w:val="414042"/>
          <w:spacing w:val="-4"/>
          <w:w w:val="84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8"/>
        </w:rPr>
        <w:t>u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72"/>
        </w:rPr>
        <w:t>s</w:t>
      </w:r>
      <w:r>
        <w:rPr>
          <w:color w:val="414042"/>
          <w:spacing w:val="-3"/>
          <w:w w:val="72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(</w:t>
      </w:r>
      <w:r>
        <w:rPr>
          <w:color w:val="414042"/>
          <w:spacing w:val="1"/>
          <w:w w:val="85"/>
        </w:rPr>
        <w:t>T</w:t>
      </w:r>
      <w:r>
        <w:rPr>
          <w:color w:val="414042"/>
          <w:w w:val="78"/>
        </w:rPr>
        <w:t>B)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sin</w:t>
      </w:r>
      <w:r>
        <w:rPr>
          <w:color w:val="414042"/>
          <w:spacing w:val="-1"/>
          <w:w w:val="79"/>
        </w:rPr>
        <w:t>g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imm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b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71"/>
        </w:rPr>
        <w:t>B</w:t>
      </w:r>
      <w:r>
        <w:rPr>
          <w:color w:val="414042"/>
          <w:spacing w:val="-5"/>
          <w:w w:val="80"/>
        </w:rPr>
        <w:t>C</w:t>
      </w:r>
      <w:r>
        <w:rPr>
          <w:color w:val="414042"/>
          <w:w w:val="83"/>
        </w:rPr>
        <w:t>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 xml:space="preserve">h </w:t>
      </w:r>
      <w:r>
        <w:rPr>
          <w:color w:val="414042"/>
          <w:w w:val="85"/>
        </w:rPr>
        <w:t>a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high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prevalence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TB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prevent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childhood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tuberculous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meningitis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military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/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disseminated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disease.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survey,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both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referring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vaccination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card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well</w:t>
      </w:r>
    </w:p>
    <w:p w:rsidR="00CE62C5" w:rsidRDefault="00CE62C5">
      <w:pPr>
        <w:spacing w:line="249" w:lineRule="auto"/>
        <w:sectPr w:rsidR="00CE62C5">
          <w:footerReference w:type="even" r:id="rId148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19" w:line="249" w:lineRule="auto"/>
        <w:ind w:left="533" w:right="311"/>
      </w:pPr>
      <w:r>
        <w:rPr>
          <w:color w:val="414042"/>
          <w:w w:val="90"/>
        </w:rPr>
        <w:t>as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direct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recall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mother-collected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information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vaccination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status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children.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More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99.2%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children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were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43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single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 xml:space="preserve">BCG. </w:t>
      </w:r>
      <w:r>
        <w:rPr>
          <w:color w:val="DA1A32"/>
          <w:spacing w:val="-4"/>
          <w:w w:val="95"/>
        </w:rPr>
        <w:t>Table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64: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Coverage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of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Hep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B</w:t>
      </w:r>
      <w:r>
        <w:rPr>
          <w:color w:val="DA1A32"/>
          <w:spacing w:val="-15"/>
          <w:w w:val="95"/>
        </w:rPr>
        <w:t xml:space="preserve"> </w:t>
      </w:r>
      <w:r>
        <w:rPr>
          <w:color w:val="DA1A32"/>
          <w:w w:val="95"/>
        </w:rPr>
        <w:t>vaccine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1st</w:t>
      </w:r>
      <w:r>
        <w:rPr>
          <w:color w:val="DA1A32"/>
          <w:spacing w:val="-16"/>
          <w:w w:val="95"/>
        </w:rPr>
        <w:t xml:space="preserve"> </w:t>
      </w:r>
      <w:r>
        <w:rPr>
          <w:color w:val="DA1A32"/>
          <w:w w:val="95"/>
        </w:rPr>
        <w:t>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791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7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40"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786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3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9" w:line="360" w:lineRule="exact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07"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1st dose </w:t>
            </w:r>
            <w:r>
              <w:rPr>
                <w:color w:val="58595B"/>
                <w:w w:val="95"/>
              </w:rPr>
              <w:t>of Hep B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1,511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1,306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104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211"/>
              <w:jc w:val="right"/>
            </w:pPr>
            <w:r>
              <w:rPr>
                <w:color w:val="58595B"/>
                <w:w w:val="75"/>
              </w:rPr>
              <w:t>487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540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3"/>
              <w:jc w:val="right"/>
            </w:pPr>
            <w:r>
              <w:rPr>
                <w:color w:val="58595B"/>
                <w:w w:val="70"/>
              </w:rPr>
              <w:t>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301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98.1%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4"/>
              <w:jc w:val="right"/>
            </w:pPr>
            <w:r>
              <w:rPr>
                <w:color w:val="58595B"/>
                <w:w w:val="70"/>
              </w:rPr>
              <w:t>98.0%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1.9%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74"/>
              <w:jc w:val="right"/>
            </w:pPr>
            <w:r>
              <w:rPr>
                <w:color w:val="58595B"/>
                <w:w w:val="70"/>
              </w:rPr>
              <w:t>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12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98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339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291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213"/>
              <w:jc w:val="right"/>
            </w:pPr>
            <w:r>
              <w:rPr>
                <w:color w:val="58595B"/>
                <w:w w:val="75"/>
              </w:rPr>
              <w:t>130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97.0%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96.5%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5"/>
              <w:jc w:val="right"/>
            </w:pPr>
            <w:r>
              <w:rPr>
                <w:color w:val="58595B"/>
                <w:w w:val="70"/>
              </w:rPr>
              <w:t>98.6%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94.5%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4"/>
              <w:jc w:val="right"/>
            </w:pPr>
            <w:r>
              <w:rPr>
                <w:color w:val="58595B"/>
                <w:w w:val="70"/>
              </w:rPr>
              <w:t>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ind w:left="53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3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14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871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751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213"/>
              <w:jc w:val="right"/>
            </w:pPr>
            <w:r>
              <w:rPr>
                <w:color w:val="58595B"/>
                <w:w w:val="75"/>
              </w:rPr>
              <w:t>259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324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29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8" w:right="17"/>
            </w:pPr>
            <w:r>
              <w:rPr>
                <w:color w:val="58595B"/>
                <w:w w:val="85"/>
              </w:rPr>
              <w:t>99.6%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8" w:right="17"/>
            </w:pPr>
            <w:r>
              <w:rPr>
                <w:color w:val="58595B"/>
                <w:w w:val="85"/>
              </w:rPr>
              <w:t>98.9%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9" w:right="17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26"/>
              <w:jc w:val="right"/>
            </w:pPr>
            <w:r>
              <w:rPr>
                <w:color w:val="58595B"/>
                <w:w w:val="70"/>
              </w:rPr>
              <w:t>97.9%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1" w:right="17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29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7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85"/>
              </w:rPr>
              <w:t>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85"/>
              </w:rPr>
              <w:t>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76"/>
              <w:jc w:val="right"/>
            </w:pPr>
            <w:r>
              <w:rPr>
                <w:color w:val="58595B"/>
                <w:w w:val="70"/>
              </w:rPr>
              <w:t>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pStyle w:val="BodyText"/>
        <w:spacing w:before="180" w:line="192" w:lineRule="auto"/>
        <w:ind w:left="533" w:right="184"/>
      </w:pPr>
      <w:r>
        <w:pict>
          <v:shape id="_x0000_s1057" type="#_x0000_t202" style="position:absolute;left:0;text-align:left;margin-left:24.45pt;margin-top:76.65pt;width:21.15pt;height:22pt;z-index:251945984;mso-position-horizontal-relative:page;mso-position-vertical-relative:text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109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hepatitis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B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vaccine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injection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(or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shot)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generally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arm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three-dose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series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0,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1,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6-month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schedule.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 xml:space="preserve">recommended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r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n</w:t>
      </w:r>
      <w:r>
        <w:rPr>
          <w:color w:val="414042"/>
          <w:spacing w:val="-16"/>
          <w:w w:val="72"/>
        </w:rPr>
        <w:t>’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6"/>
        </w:rPr>
        <w:t>-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92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w w:val="89"/>
        </w:rPr>
        <w:t>w</w:t>
      </w:r>
      <w:r>
        <w:rPr>
          <w:color w:val="414042"/>
          <w:spacing w:val="3"/>
          <w:w w:val="89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o</w:t>
      </w:r>
      <w:r>
        <w:rPr>
          <w:color w:val="414042"/>
          <w:w w:val="82"/>
        </w:rPr>
        <w:t>m;</w:t>
      </w:r>
      <w:r>
        <w:rPr>
          <w:color w:val="414042"/>
          <w:spacing w:val="-16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6"/>
        </w:rPr>
        <w:t>-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92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 xml:space="preserve">t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(o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28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75"/>
        </w:rPr>
        <w:t>s)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4"/>
          <w:w w:val="116"/>
        </w:rPr>
        <w:t>t</w:t>
      </w:r>
      <w:r>
        <w:rPr>
          <w:color w:val="414042"/>
          <w:w w:val="51"/>
        </w:rPr>
        <w:t>;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3</w:t>
      </w:r>
      <w:r>
        <w:rPr>
          <w:color w:val="414042"/>
          <w:spacing w:val="-5"/>
          <w:w w:val="83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6"/>
        </w:rPr>
        <w:t>-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92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4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2"/>
        </w:rPr>
        <w:t>(16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6"/>
        </w:rPr>
        <w:t>k</w:t>
      </w:r>
      <w:r>
        <w:rPr>
          <w:color w:val="414042"/>
          <w:w w:val="75"/>
        </w:rPr>
        <w:t>s)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(o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7"/>
        </w:rPr>
        <w:t>t).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 xml:space="preserve">a </w:t>
      </w:r>
      <w:r>
        <w:rPr>
          <w:color w:val="414042"/>
          <w:w w:val="91"/>
        </w:rPr>
        <w:t>minimum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24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6"/>
        </w:rPr>
        <w:t>k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ol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3</w:t>
      </w:r>
      <w:r>
        <w:rPr>
          <w:color w:val="414042"/>
          <w:spacing w:val="-5"/>
          <w:w w:val="83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-4"/>
          <w:w w:val="88"/>
        </w:rPr>
        <w:t>H</w:t>
      </w:r>
      <w:r>
        <w:rPr>
          <w:color w:val="414042"/>
          <w:spacing w:val="3"/>
          <w:w w:val="61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76"/>
        </w:rPr>
        <w:t>98%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5"/>
          <w:w w:val="90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fi</w:t>
      </w:r>
      <w:r>
        <w:rPr>
          <w:color w:val="414042"/>
          <w:spacing w:val="-2"/>
          <w:w w:val="92"/>
        </w:rPr>
        <w:t>r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16"/>
        </w:rPr>
        <w:t xml:space="preserve"> </w:t>
      </w:r>
      <w:r>
        <w:rPr>
          <w:color w:val="414042"/>
          <w:w w:val="71"/>
        </w:rPr>
        <w:t>B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 xml:space="preserve">n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83"/>
        </w:rPr>
        <w:t>x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3</w:t>
      </w:r>
      <w:r>
        <w:rPr>
          <w:color w:val="414042"/>
          <w:spacing w:val="-5"/>
          <w:w w:val="83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3"/>
        </w:rPr>
        <w:t>W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1"/>
          <w:w w:val="88"/>
        </w:rPr>
        <w:t>b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iou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 xml:space="preserve">e </w:t>
      </w:r>
      <w:r>
        <w:rPr>
          <w:color w:val="414042"/>
          <w:spacing w:val="-2"/>
          <w:w w:val="90"/>
        </w:rPr>
        <w:t>may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(and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which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needs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investigation)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loss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follow-up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subsequent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doses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started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later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childhood,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vaccination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card</w:t>
      </w:r>
    </w:p>
    <w:p w:rsidR="00CE62C5" w:rsidRDefault="00CE62C5">
      <w:pPr>
        <w:spacing w:line="192" w:lineRule="auto"/>
        <w:sectPr w:rsidR="00CE62C5">
          <w:footerReference w:type="default" r:id="rId149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19" w:line="249" w:lineRule="auto"/>
        <w:ind w:left="533" w:right="10626"/>
      </w:pPr>
      <w:r>
        <w:pict>
          <v:shape id="_x0000_s1056" type="#_x0000_t202" style="position:absolute;left:0;text-align:left;margin-left:24.45pt;margin-top:35.2pt;width:21.15pt;height:22pt;z-index:25194700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110</w:t>
                  </w:r>
                </w:p>
              </w:txbxContent>
            </v:textbox>
            <w10:wrap anchorx="page" anchory="page"/>
          </v:shape>
        </w:pic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90"/>
        </w:rPr>
        <w:t>p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 xml:space="preserve">. </w:t>
      </w:r>
      <w:r>
        <w:rPr>
          <w:color w:val="DA1A32"/>
          <w:spacing w:val="-20"/>
          <w:w w:val="85"/>
        </w:rPr>
        <w:t xml:space="preserve"> </w:t>
      </w:r>
      <w:r>
        <w:rPr>
          <w:color w:val="DA1A32"/>
          <w:spacing w:val="-4"/>
          <w:w w:val="85"/>
        </w:rPr>
        <w:t>Table</w:t>
      </w:r>
      <w:r>
        <w:rPr>
          <w:color w:val="DA1A32"/>
          <w:spacing w:val="-28"/>
          <w:w w:val="85"/>
        </w:rPr>
        <w:t xml:space="preserve"> </w:t>
      </w:r>
      <w:r>
        <w:rPr>
          <w:color w:val="DA1A32"/>
          <w:w w:val="85"/>
        </w:rPr>
        <w:t>65:</w:t>
      </w:r>
      <w:r>
        <w:rPr>
          <w:color w:val="DA1A32"/>
          <w:spacing w:val="-27"/>
          <w:w w:val="85"/>
        </w:rPr>
        <w:t xml:space="preserve"> </w:t>
      </w:r>
      <w:r>
        <w:rPr>
          <w:color w:val="DA1A32"/>
          <w:w w:val="85"/>
        </w:rPr>
        <w:t>Coverage</w:t>
      </w:r>
      <w:r>
        <w:rPr>
          <w:color w:val="DA1A32"/>
          <w:spacing w:val="-28"/>
          <w:w w:val="85"/>
        </w:rPr>
        <w:t xml:space="preserve"> </w:t>
      </w:r>
      <w:r>
        <w:rPr>
          <w:color w:val="DA1A32"/>
          <w:w w:val="85"/>
        </w:rPr>
        <w:t>of</w:t>
      </w:r>
      <w:r>
        <w:rPr>
          <w:color w:val="DA1A32"/>
          <w:spacing w:val="-27"/>
          <w:w w:val="85"/>
        </w:rPr>
        <w:t xml:space="preserve"> </w:t>
      </w:r>
      <w:r>
        <w:rPr>
          <w:color w:val="DA1A32"/>
          <w:w w:val="85"/>
        </w:rPr>
        <w:t>Hep</w:t>
      </w:r>
      <w:r>
        <w:rPr>
          <w:color w:val="DA1A32"/>
          <w:spacing w:val="-27"/>
          <w:w w:val="85"/>
        </w:rPr>
        <w:t xml:space="preserve"> </w:t>
      </w:r>
      <w:r>
        <w:rPr>
          <w:color w:val="DA1A32"/>
          <w:w w:val="85"/>
        </w:rPr>
        <w:t>B</w:t>
      </w:r>
      <w:r>
        <w:rPr>
          <w:color w:val="DA1A32"/>
          <w:spacing w:val="-28"/>
          <w:w w:val="85"/>
        </w:rPr>
        <w:t xml:space="preserve"> </w:t>
      </w:r>
      <w:r>
        <w:rPr>
          <w:color w:val="DA1A32"/>
          <w:w w:val="85"/>
        </w:rPr>
        <w:t>vaccine</w:t>
      </w:r>
      <w:r>
        <w:rPr>
          <w:color w:val="DA1A32"/>
          <w:spacing w:val="-27"/>
          <w:w w:val="85"/>
        </w:rPr>
        <w:t xml:space="preserve"> </w:t>
      </w:r>
      <w:r>
        <w:rPr>
          <w:color w:val="DA1A32"/>
          <w:w w:val="85"/>
        </w:rPr>
        <w:t>2nd</w:t>
      </w:r>
      <w:r>
        <w:rPr>
          <w:color w:val="DA1A32"/>
          <w:spacing w:val="-27"/>
          <w:w w:val="85"/>
        </w:rPr>
        <w:t xml:space="preserve"> </w:t>
      </w:r>
      <w:r>
        <w:rPr>
          <w:color w:val="DA1A32"/>
          <w:w w:val="85"/>
        </w:rPr>
        <w:t>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2nd dose </w:t>
            </w:r>
            <w:r>
              <w:rPr>
                <w:color w:val="58595B"/>
                <w:w w:val="95"/>
              </w:rPr>
              <w:t>of Hep B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" w:right="17"/>
            </w:pPr>
            <w:r>
              <w:rPr>
                <w:color w:val="58595B"/>
                <w:w w:val="85"/>
              </w:rPr>
              <w:t>1,464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" w:right="17"/>
            </w:pPr>
            <w:r>
              <w:rPr>
                <w:color w:val="58595B"/>
                <w:w w:val="90"/>
              </w:rPr>
              <w:t>198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3" w:right="17"/>
            </w:pPr>
            <w:r>
              <w:rPr>
                <w:color w:val="58595B"/>
                <w:w w:val="85"/>
              </w:rPr>
              <w:t>1,266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0"/>
              <w:jc w:val="left"/>
            </w:pPr>
            <w:r>
              <w:rPr>
                <w:color w:val="58595B"/>
                <w:w w:val="90"/>
              </w:rPr>
              <w:t>101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211"/>
              <w:jc w:val="right"/>
            </w:pPr>
            <w:r>
              <w:rPr>
                <w:color w:val="58595B"/>
                <w:w w:val="75"/>
              </w:rPr>
              <w:t>479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2"/>
              <w:jc w:val="left"/>
            </w:pPr>
            <w:r>
              <w:rPr>
                <w:color w:val="58595B"/>
                <w:w w:val="90"/>
              </w:rPr>
              <w:t>519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6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5"/>
            </w:pPr>
            <w:r>
              <w:rPr>
                <w:color w:val="58595B"/>
                <w:w w:val="90"/>
              </w:rPr>
              <w:t>157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4"/>
            </w:pPr>
            <w:r>
              <w:rPr>
                <w:color w:val="58595B"/>
                <w:w w:val="90"/>
              </w:rPr>
              <w:t>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1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1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1" w:right="17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" w:right="17"/>
            </w:pPr>
            <w:r>
              <w:rPr>
                <w:color w:val="58595B"/>
                <w:w w:val="85"/>
              </w:rPr>
              <w:t>96.6%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2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132"/>
              <w:jc w:val="left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23"/>
              <w:jc w:val="right"/>
            </w:pPr>
            <w:r>
              <w:rPr>
                <w:color w:val="58595B"/>
                <w:w w:val="70"/>
              </w:rPr>
              <w:t>97.5%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23"/>
              <w:jc w:val="right"/>
            </w:pPr>
            <w:r>
              <w:rPr>
                <w:color w:val="58595B"/>
                <w:w w:val="70"/>
              </w:rPr>
              <w:t>97.6%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right="123"/>
              <w:jc w:val="right"/>
            </w:pPr>
            <w:r>
              <w:rPr>
                <w:color w:val="58595B"/>
                <w:w w:val="70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6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5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4"/>
            </w:pPr>
            <w:r>
              <w:rPr>
                <w:color w:val="58595B"/>
                <w:w w:val="85"/>
              </w:rPr>
              <w:t>89.2%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3"/>
            </w:pPr>
            <w:r>
              <w:rPr>
                <w:color w:val="58595B"/>
                <w:w w:val="85"/>
              </w:rPr>
              <w:t>84.2%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3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2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2"/>
            </w:pPr>
            <w:r>
              <w:rPr>
                <w:color w:val="58595B"/>
                <w:w w:val="85"/>
              </w:rPr>
              <w:t>99.1%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9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4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0"/>
              <w:jc w:val="left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1"/>
              <w:jc w:val="left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2"/>
              <w:jc w:val="right"/>
            </w:pPr>
            <w:r>
              <w:rPr>
                <w:color w:val="58595B"/>
                <w:w w:val="70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272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239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89.7%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84.1%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</w:tcPr>
          <w:p w:rsidR="00CE62C5" w:rsidRDefault="00280DE0">
            <w:pPr>
              <w:pStyle w:val="TableParagraph"/>
              <w:spacing w:before="152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15.9%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72"/>
              <w:jc w:val="right"/>
            </w:pPr>
            <w:r>
              <w:rPr>
                <w:color w:val="58595B"/>
                <w:w w:val="70"/>
              </w:rPr>
              <w:t>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11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340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212"/>
              <w:jc w:val="right"/>
            </w:pPr>
            <w:r>
              <w:rPr>
                <w:color w:val="58595B"/>
                <w:w w:val="75"/>
              </w:rPr>
              <w:t>129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1"/>
              <w:jc w:val="left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97.7%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5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9"/>
              <w:jc w:val="left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4"/>
              <w:jc w:val="right"/>
            </w:pPr>
            <w:r>
              <w:rPr>
                <w:color w:val="58595B"/>
                <w:w w:val="70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1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1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852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733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213"/>
              <w:jc w:val="right"/>
            </w:pPr>
            <w:r>
              <w:rPr>
                <w:color w:val="58595B"/>
                <w:w w:val="75"/>
              </w:rPr>
              <w:t>260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0"/>
              <w:jc w:val="left"/>
            </w:pPr>
            <w:r>
              <w:rPr>
                <w:color w:val="58595B"/>
                <w:w w:val="90"/>
              </w:rPr>
              <w:t>313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97.0%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99.0%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76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95.9%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7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7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8"/>
              <w:jc w:val="left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74"/>
              <w:jc w:val="right"/>
            </w:pPr>
            <w:r>
              <w:rPr>
                <w:color w:val="58595B"/>
                <w:w w:val="70"/>
              </w:rPr>
              <w:t>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50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55" type="#_x0000_t202" style="position:absolute;margin-left:24.45pt;margin-top:540.65pt;width:21.15pt;height:22pt;z-index:25194803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7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111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66: Coverage of Hep B vaccine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3rd dose </w:t>
            </w:r>
            <w:r>
              <w:rPr>
                <w:color w:val="58595B"/>
                <w:w w:val="95"/>
              </w:rPr>
              <w:t>of Hep B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1,416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1,224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462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2"/>
              <w:jc w:val="left"/>
            </w:pPr>
            <w:r>
              <w:rPr>
                <w:color w:val="58595B"/>
                <w:w w:val="90"/>
              </w:rPr>
              <w:t>506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0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0"/>
              <w:jc w:val="left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1"/>
              <w:jc w:val="left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2"/>
              <w:jc w:val="right"/>
            </w:pPr>
            <w:r>
              <w:rPr>
                <w:color w:val="58595B"/>
                <w:w w:val="70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0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4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243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82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90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80.9%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75.0%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59.0%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82.6%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78.7%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61.3%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44.7%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2"/>
              <w:jc w:val="right"/>
            </w:pPr>
            <w:r>
              <w:rPr>
                <w:color w:val="58595B"/>
                <w:w w:val="70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68.8%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19.1%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25.0%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41.0%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17.4%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21.3%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38.7%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31.2%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336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289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127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9"/>
              <w:jc w:val="left"/>
            </w:pPr>
            <w:r>
              <w:rPr>
                <w:color w:val="58595B"/>
                <w:w w:val="90"/>
              </w:rPr>
              <w:t>105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9"/>
              <w:jc w:val="left"/>
            </w:pPr>
            <w:r>
              <w:rPr>
                <w:color w:val="58595B"/>
                <w:w w:val="85"/>
              </w:rPr>
              <w:t>97.9%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7"/>
              <w:jc w:val="left"/>
            </w:pPr>
            <w:r>
              <w:rPr>
                <w:color w:val="58595B"/>
                <w:w w:val="85"/>
              </w:rPr>
              <w:t>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5"/>
              <w:jc w:val="right"/>
            </w:pPr>
            <w:r>
              <w:rPr>
                <w:color w:val="58595B"/>
                <w:w w:val="70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2"/>
              <w:jc w:val="right"/>
            </w:pPr>
            <w:r>
              <w:rPr>
                <w:color w:val="58595B"/>
                <w:w w:val="70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9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19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837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720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253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8"/>
              <w:jc w:val="left"/>
            </w:pPr>
            <w:r>
              <w:rPr>
                <w:color w:val="58595B"/>
                <w:w w:val="90"/>
              </w:rPr>
              <w:t>310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8"/>
              <w:jc w:val="left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7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7"/>
              <w:jc w:val="right"/>
            </w:pPr>
            <w:r>
              <w:rPr>
                <w:color w:val="58595B"/>
                <w:w w:val="70"/>
              </w:rPr>
              <w:t>95.2%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86.4%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0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5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5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5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6"/>
              <w:jc w:val="left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6"/>
              <w:jc w:val="right"/>
            </w:pPr>
            <w:r>
              <w:rPr>
                <w:color w:val="58595B"/>
                <w:w w:val="70"/>
              </w:rPr>
              <w:t>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13.6%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4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default" r:id="rId151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054" type="#_x0000_t202" style="position:absolute;left:0;text-align:left;margin-left:24.45pt;margin-top:35.2pt;width:21.15pt;height:22pt;z-index:25194905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112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67: Coverage of Hep B vaccine 4th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4th dose </w:t>
            </w:r>
            <w:r>
              <w:rPr>
                <w:color w:val="58595B"/>
                <w:w w:val="95"/>
              </w:rPr>
              <w:t>of Hep B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1,343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182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1,161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446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484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89.5%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88.9%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81.3%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86.2%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177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10.6%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10.5%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11.1%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18.7%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13.8%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10.0%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173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69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76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65.2%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65.1%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65.2%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65.8%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69.4%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37.2%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41.3%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59.5%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4"/>
              <w:jc w:val="left"/>
            </w:pPr>
            <w:r>
              <w:rPr>
                <w:color w:val="58595B"/>
                <w:w w:val="85"/>
              </w:rPr>
              <w:t>44.7%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36.4%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61.8%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92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34.8%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34.9%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34.2%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30.6%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62.8%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58.7%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40.5%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3"/>
              <w:jc w:val="left"/>
            </w:pPr>
            <w:r>
              <w:rPr>
                <w:color w:val="58595B"/>
                <w:w w:val="85"/>
              </w:rPr>
              <w:t>55.3%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63.6%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38.2%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330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93.0%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3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8"/>
              <w:jc w:val="left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2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53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3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815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703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250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306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89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94.9%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3"/>
              <w:jc w:val="left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50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8"/>
              <w:jc w:val="left"/>
            </w:pPr>
            <w:r>
              <w:rPr>
                <w:color w:val="58595B"/>
                <w:w w:val="85"/>
              </w:rPr>
              <w:t>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8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85"/>
              </w:rPr>
              <w:t>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2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2" w:right="17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32"/>
              <w:jc w:val="left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4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4" w:right="17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5" w:right="17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52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68: Coverage of DPT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07"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1st dose </w:t>
            </w:r>
            <w:r>
              <w:rPr>
                <w:color w:val="58595B"/>
                <w:w w:val="95"/>
              </w:rPr>
              <w:t>of DPT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1,460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1,263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0"/>
              <w:jc w:val="left"/>
            </w:pPr>
            <w:r>
              <w:rPr>
                <w:color w:val="58595B"/>
                <w:w w:val="90"/>
              </w:rPr>
              <w:t>101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211"/>
              <w:jc w:val="right"/>
            </w:pPr>
            <w:r>
              <w:rPr>
                <w:color w:val="58595B"/>
                <w:w w:val="75"/>
              </w:rPr>
              <w:t>472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532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153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88.2%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82.8%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0"/>
              <w:jc w:val="right"/>
            </w:pPr>
            <w:r>
              <w:rPr>
                <w:color w:val="58595B"/>
                <w:w w:val="70"/>
              </w:rPr>
              <w:t>94.3%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99.1%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0"/>
              <w:jc w:val="left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3"/>
              <w:jc w:val="right"/>
            </w:pPr>
            <w:r>
              <w:rPr>
                <w:color w:val="58595B"/>
                <w:w w:val="70"/>
              </w:rPr>
              <w:t>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11.8%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17.2%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69"/>
              <w:jc w:val="right"/>
            </w:pPr>
            <w:r>
              <w:rPr>
                <w:color w:val="58595B"/>
                <w:w w:val="70"/>
              </w:rPr>
              <w:t>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268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89.8%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4"/>
              <w:jc w:val="right"/>
            </w:pPr>
            <w:r>
              <w:rPr>
                <w:color w:val="58595B"/>
                <w:w w:val="70"/>
              </w:rPr>
              <w:t>88.7%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4"/>
              <w:jc w:val="right"/>
            </w:pPr>
            <w:r>
              <w:rPr>
                <w:color w:val="58595B"/>
                <w:w w:val="70"/>
              </w:rPr>
              <w:t>84.1%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86.6%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4"/>
              <w:jc w:val="left"/>
            </w:pPr>
            <w:r>
              <w:rPr>
                <w:color w:val="58595B"/>
                <w:w w:val="85"/>
              </w:rPr>
              <w:t>69.4%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1"/>
              <w:jc w:val="right"/>
            </w:pPr>
            <w:r>
              <w:rPr>
                <w:color w:val="58595B"/>
                <w:w w:val="70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10.2%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5"/>
              <w:jc w:val="right"/>
            </w:pPr>
            <w:r>
              <w:rPr>
                <w:color w:val="58595B"/>
                <w:w w:val="70"/>
              </w:rPr>
              <w:t>11.3%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5"/>
              <w:jc w:val="right"/>
            </w:pPr>
            <w:r>
              <w:rPr>
                <w:color w:val="58595B"/>
                <w:w w:val="70"/>
              </w:rPr>
              <w:t>15.9%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30.6%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13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339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292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213"/>
              <w:jc w:val="right"/>
            </w:pPr>
            <w:r>
              <w:rPr>
                <w:color w:val="58595B"/>
                <w:w w:val="75"/>
              </w:rPr>
              <w:t>125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97.9%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5"/>
              <w:jc w:val="right"/>
            </w:pPr>
            <w:r>
              <w:rPr>
                <w:color w:val="58595B"/>
                <w:w w:val="70"/>
              </w:rPr>
              <w:t>97.5%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5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96.4%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73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8"/>
              <w:jc w:val="left"/>
            </w:pPr>
            <w:r>
              <w:rPr>
                <w:color w:val="58595B"/>
                <w:w w:val="85"/>
              </w:rPr>
              <w:t>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5"/>
              <w:jc w:val="right"/>
            </w:pPr>
            <w:r>
              <w:rPr>
                <w:color w:val="58595B"/>
                <w:w w:val="70"/>
              </w:rPr>
              <w:t>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78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8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90"/>
              </w:rPr>
              <w:t>854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118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736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214"/>
              <w:jc w:val="right"/>
            </w:pPr>
            <w:r>
              <w:rPr>
                <w:color w:val="58595B"/>
                <w:w w:val="75"/>
              </w:rPr>
              <w:t>259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318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96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9"/>
              <w:jc w:val="left"/>
            </w:pPr>
            <w:r>
              <w:rPr>
                <w:color w:val="58595B"/>
                <w:w w:val="85"/>
              </w:rPr>
              <w:t>98.3%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7"/>
              <w:jc w:val="right"/>
            </w:pPr>
            <w:r>
              <w:rPr>
                <w:color w:val="58595B"/>
                <w:w w:val="70"/>
              </w:rPr>
              <w:t>98.4%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78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7"/>
              <w:jc w:val="left"/>
            </w:pPr>
            <w:r>
              <w:rPr>
                <w:color w:val="58595B"/>
                <w:w w:val="85"/>
              </w:rPr>
              <w:t>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76"/>
              <w:jc w:val="right"/>
            </w:pPr>
            <w:r>
              <w:rPr>
                <w:color w:val="58595B"/>
                <w:w w:val="70"/>
              </w:rPr>
              <w:t>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12.2%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72"/>
              <w:jc w:val="right"/>
            </w:pPr>
            <w:r>
              <w:rPr>
                <w:color w:val="58595B"/>
                <w:w w:val="70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pStyle w:val="BodyText"/>
        <w:spacing w:before="228" w:line="225" w:lineRule="auto"/>
        <w:ind w:left="533" w:right="184"/>
      </w:pPr>
      <w:r>
        <w:pict>
          <v:shape id="_x0000_s1053" type="#_x0000_t202" style="position:absolute;left:0;text-align:left;margin-left:24.45pt;margin-top:67.8pt;width:21.15pt;height:22pt;z-index:251950080;mso-position-horizontal-relative:page;mso-position-vertical-relative:text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113</w:t>
                  </w:r>
                </w:p>
              </w:txbxContent>
            </v:textbox>
            <w10:wrap anchorx="page"/>
          </v:shape>
        </w:pic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90"/>
        </w:rPr>
        <w:t>U</w:t>
      </w:r>
      <w:r>
        <w:rPr>
          <w:color w:val="414042"/>
          <w:w w:val="61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0"/>
        </w:rPr>
        <w:t>C</w:t>
      </w:r>
      <w:r>
        <w:rPr>
          <w:color w:val="414042"/>
          <w:spacing w:val="3"/>
          <w:w w:val="88"/>
        </w:rPr>
        <w:t>D</w:t>
      </w:r>
      <w:r>
        <w:rPr>
          <w:color w:val="414042"/>
          <w:spacing w:val="3"/>
          <w:w w:val="80"/>
        </w:rPr>
        <w:t>C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5"/>
          <w:w w:val="90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5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D</w:t>
      </w:r>
      <w:r>
        <w:rPr>
          <w:color w:val="414042"/>
          <w:w w:val="77"/>
        </w:rPr>
        <w:t>P</w:t>
      </w:r>
      <w:r>
        <w:rPr>
          <w:color w:val="414042"/>
          <w:spacing w:val="-17"/>
          <w:w w:val="77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4"/>
          <w:w w:val="64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5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4"/>
          <w:w w:val="116"/>
        </w:rPr>
        <w:t>t</w:t>
      </w:r>
      <w:r>
        <w:rPr>
          <w:color w:val="414042"/>
          <w:w w:val="51"/>
        </w:rPr>
        <w:t>: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2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4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6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15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83"/>
        </w:rPr>
        <w:t>u</w:t>
      </w:r>
      <w:r>
        <w:rPr>
          <w:color w:val="414042"/>
          <w:spacing w:val="-1"/>
          <w:w w:val="83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18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3"/>
          <w:w w:val="90"/>
        </w:rPr>
        <w:t>h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,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4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83"/>
        </w:rPr>
        <w:t>u</w:t>
      </w:r>
      <w:r>
        <w:rPr>
          <w:color w:val="414042"/>
          <w:spacing w:val="-1"/>
          <w:w w:val="83"/>
        </w:rPr>
        <w:t>g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6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42"/>
        </w:rPr>
        <w:t>J</w:t>
      </w:r>
      <w:r>
        <w:rPr>
          <w:color w:val="414042"/>
          <w:w w:val="89"/>
        </w:rPr>
        <w:t>u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7"/>
        </w:rPr>
        <w:t>li</w:t>
      </w:r>
      <w:r>
        <w:rPr>
          <w:color w:val="414042"/>
          <w:spacing w:val="-4"/>
          <w:w w:val="87"/>
        </w:rPr>
        <w:t>k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0"/>
        </w:rPr>
        <w:t>p</w:t>
      </w:r>
      <w:r>
        <w:rPr>
          <w:color w:val="414042"/>
          <w:spacing w:val="-16"/>
        </w:rPr>
        <w:t xml:space="preserve"> </w:t>
      </w:r>
      <w:r>
        <w:rPr>
          <w:color w:val="414042"/>
          <w:w w:val="71"/>
        </w:rPr>
        <w:t>B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D</w:t>
      </w:r>
      <w:r>
        <w:rPr>
          <w:color w:val="414042"/>
          <w:w w:val="77"/>
        </w:rPr>
        <w:t>PT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5</w:t>
      </w:r>
      <w:r>
        <w:rPr>
          <w:color w:val="414042"/>
          <w:spacing w:val="-2"/>
          <w:w w:val="91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</w:t>
      </w:r>
      <w:r>
        <w:rPr>
          <w:color w:val="414042"/>
          <w:spacing w:val="-2"/>
          <w:w w:val="81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0"/>
        </w:rPr>
        <w:t>p decline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coverage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5th</w:t>
      </w:r>
      <w:r>
        <w:rPr>
          <w:color w:val="414042"/>
          <w:spacing w:val="-8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DPT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vaccine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plausible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reasons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could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detail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not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captured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vaccination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card</w:t>
      </w:r>
      <w:r>
        <w:rPr>
          <w:color w:val="414042"/>
          <w:spacing w:val="-33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  <w:w w:val="95"/>
        </w:rPr>
        <w:t>dose</w:t>
      </w:r>
      <w:r>
        <w:rPr>
          <w:color w:val="414042"/>
          <w:spacing w:val="-16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due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only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after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5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years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age.</w:t>
      </w:r>
    </w:p>
    <w:p w:rsidR="00CE62C5" w:rsidRDefault="00CE62C5">
      <w:pPr>
        <w:spacing w:line="225" w:lineRule="auto"/>
        <w:sectPr w:rsidR="00CE62C5">
          <w:footerReference w:type="default" r:id="rId153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52" type="#_x0000_t202" style="position:absolute;left:0;text-align:left;margin-left:24.45pt;margin-top:35.2pt;width:21.15pt;height:22pt;z-index:25195110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114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69: Coverage of DPT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</w:pPr>
          </w:p>
          <w:p w:rsidR="00CE62C5" w:rsidRDefault="00280DE0">
            <w:pPr>
              <w:pStyle w:val="TableParagraph"/>
              <w:spacing w:line="285" w:lineRule="auto"/>
              <w:ind w:left="326" w:right="86" w:hanging="230"/>
              <w:jc w:val="left"/>
            </w:pPr>
            <w:r>
              <w:rPr>
                <w:color w:val="58595B"/>
                <w:spacing w:val="-4"/>
                <w:w w:val="85"/>
              </w:rPr>
              <w:t xml:space="preserve">Total records </w:t>
            </w:r>
            <w:r>
              <w:rPr>
                <w:color w:val="58595B"/>
                <w:w w:val="95"/>
              </w:rPr>
              <w:t>for</w:t>
            </w:r>
            <w:r>
              <w:rPr>
                <w:color w:val="58595B"/>
                <w:spacing w:val="-19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2nd</w:t>
            </w:r>
          </w:p>
          <w:p w:rsidR="00CE62C5" w:rsidRDefault="00280DE0">
            <w:pPr>
              <w:pStyle w:val="TableParagraph"/>
              <w:spacing w:line="285" w:lineRule="auto"/>
              <w:ind w:left="319" w:right="109" w:hanging="200"/>
              <w:jc w:val="left"/>
            </w:pPr>
            <w:r>
              <w:rPr>
                <w:color w:val="58595B"/>
                <w:w w:val="85"/>
              </w:rPr>
              <w:t>dose of</w:t>
            </w:r>
            <w:r>
              <w:rPr>
                <w:color w:val="58595B"/>
                <w:spacing w:val="-31"/>
                <w:w w:val="85"/>
              </w:rPr>
              <w:t xml:space="preserve"> </w:t>
            </w:r>
            <w:r>
              <w:rPr>
                <w:color w:val="58595B"/>
                <w:spacing w:val="-5"/>
                <w:w w:val="85"/>
              </w:rPr>
              <w:t xml:space="preserve">DPT </w:t>
            </w:r>
            <w:r>
              <w:rPr>
                <w:color w:val="58595B"/>
                <w:w w:val="95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1,436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1,244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211"/>
              <w:jc w:val="right"/>
            </w:pPr>
            <w:r>
              <w:rPr>
                <w:color w:val="58595B"/>
                <w:w w:val="75"/>
              </w:rPr>
              <w:t>469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2"/>
              <w:jc w:val="left"/>
            </w:pPr>
            <w:r>
              <w:rPr>
                <w:color w:val="58595B"/>
                <w:w w:val="90"/>
              </w:rPr>
              <w:t>521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151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80.8%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0"/>
              <w:jc w:val="right"/>
            </w:pPr>
            <w:r>
              <w:rPr>
                <w:color w:val="58595B"/>
                <w:w w:val="70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38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71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0"/>
              <w:jc w:val="left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0"/>
              <w:jc w:val="left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2"/>
              <w:jc w:val="right"/>
            </w:pPr>
            <w:r>
              <w:rPr>
                <w:color w:val="58595B"/>
                <w:w w:val="70"/>
              </w:rPr>
              <w:t>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4"/>
              <w:jc w:val="left"/>
            </w:pPr>
            <w:r>
              <w:rPr>
                <w:color w:val="58595B"/>
                <w:w w:val="85"/>
              </w:rPr>
              <w:t>19.2%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0"/>
              <w:jc w:val="right"/>
            </w:pPr>
            <w:r>
              <w:rPr>
                <w:color w:val="58595B"/>
                <w:w w:val="70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247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83.3%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59.0%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83.1%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81.5%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4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2"/>
              <w:jc w:val="right"/>
            </w:pPr>
            <w:r>
              <w:rPr>
                <w:color w:val="58595B"/>
                <w:w w:val="70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61.8%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2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41.0%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16.9%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3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38.2%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340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294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214"/>
              <w:jc w:val="right"/>
            </w:pPr>
            <w:r>
              <w:rPr>
                <w:color w:val="58595B"/>
                <w:w w:val="75"/>
              </w:rPr>
              <w:t>127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9"/>
              <w:jc w:val="left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97.9%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7"/>
              <w:jc w:val="left"/>
            </w:pPr>
            <w:r>
              <w:rPr>
                <w:color w:val="58595B"/>
                <w:w w:val="85"/>
              </w:rPr>
              <w:t>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6"/>
              <w:jc w:val="right"/>
            </w:pPr>
            <w:r>
              <w:rPr>
                <w:color w:val="58595B"/>
                <w:w w:val="70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7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0"/>
              <w:jc w:val="left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51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1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8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849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732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215"/>
              <w:jc w:val="right"/>
            </w:pPr>
            <w:r>
              <w:rPr>
                <w:color w:val="58595B"/>
                <w:w w:val="75"/>
              </w:rPr>
              <w:t>258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7"/>
              <w:jc w:val="left"/>
            </w:pPr>
            <w:r>
              <w:rPr>
                <w:color w:val="58595B"/>
                <w:w w:val="90"/>
              </w:rPr>
              <w:t>318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96.8%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8"/>
              <w:jc w:val="left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8"/>
              <w:jc w:val="right"/>
            </w:pPr>
            <w:r>
              <w:rPr>
                <w:color w:val="58595B"/>
                <w:w w:val="70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7"/>
              <w:jc w:val="right"/>
            </w:pPr>
            <w:r>
              <w:rPr>
                <w:color w:val="58595B"/>
                <w:w w:val="70"/>
              </w:rPr>
              <w:t>98.0%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7"/>
              <w:jc w:val="right"/>
            </w:pPr>
            <w:r>
              <w:rPr>
                <w:color w:val="58595B"/>
                <w:w w:val="70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4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3" w:right="17"/>
            </w:pPr>
            <w:r>
              <w:rPr>
                <w:color w:val="58595B"/>
                <w:w w:val="85"/>
              </w:rPr>
              <w:t>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4" w:right="17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4" w:right="17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5"/>
              <w:jc w:val="left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78"/>
              <w:jc w:val="right"/>
            </w:pPr>
            <w:r>
              <w:rPr>
                <w:color w:val="58595B"/>
                <w:w w:val="70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6"/>
              <w:jc w:val="left"/>
            </w:pPr>
            <w:r>
              <w:rPr>
                <w:color w:val="58595B"/>
                <w:w w:val="85"/>
              </w:rPr>
              <w:t>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77"/>
              <w:jc w:val="right"/>
            </w:pPr>
            <w:r>
              <w:rPr>
                <w:color w:val="58595B"/>
                <w:w w:val="70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29"/>
              <w:jc w:val="left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74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54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51" type="#_x0000_t202" style="position:absolute;margin-left:24.45pt;margin-top:540.65pt;width:21.15pt;height:22pt;z-index:25195212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115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sz w:val="22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70: Coverage of DPT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3rd dose </w:t>
            </w:r>
            <w:r>
              <w:rPr>
                <w:color w:val="58595B"/>
                <w:w w:val="95"/>
              </w:rPr>
              <w:t>of DPT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1,349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181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1,168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453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491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9"/>
            </w:pPr>
            <w:r>
              <w:rPr>
                <w:color w:val="58595B"/>
                <w:w w:val="90"/>
              </w:rPr>
              <w:t>17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88.6%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86.6%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77.9%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84.8%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0"/>
              <w:jc w:val="right"/>
            </w:pPr>
            <w:r>
              <w:rPr>
                <w:color w:val="58595B"/>
                <w:w w:val="70"/>
              </w:rPr>
              <w:t>77.1%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86.0%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41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11.5%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11.4%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13.4%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16.8%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22.1%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1"/>
              <w:jc w:val="right"/>
            </w:pPr>
            <w:r>
              <w:rPr>
                <w:color w:val="58595B"/>
                <w:w w:val="70"/>
              </w:rPr>
              <w:t>22.9%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14.0%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174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73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65.7%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61.0%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66.4%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59.3%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76.2%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37.2%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66.8%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41.0%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66.0%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5"/>
              <w:jc w:val="left"/>
            </w:pPr>
            <w:r>
              <w:rPr>
                <w:color w:val="58595B"/>
                <w:w w:val="85"/>
              </w:rPr>
              <w:t>44.7%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28.2%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1"/>
              <w:jc w:val="right"/>
            </w:pPr>
            <w:r>
              <w:rPr>
                <w:color w:val="58595B"/>
                <w:w w:val="70"/>
              </w:rPr>
              <w:t>30.0%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61.8%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103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34.3%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40.7%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23.8%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62.8%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33.2%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34.0%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4"/>
              <w:jc w:val="left"/>
            </w:pPr>
            <w:r>
              <w:rPr>
                <w:color w:val="58595B"/>
                <w:w w:val="85"/>
              </w:rPr>
              <w:t>55.3%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71.8%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2"/>
              <w:jc w:val="right"/>
            </w:pPr>
            <w:r>
              <w:rPr>
                <w:color w:val="58595B"/>
                <w:w w:val="70"/>
              </w:rPr>
              <w:t>70.0%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38.2%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329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283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96.8%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95.5%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3"/>
              <w:jc w:val="left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8"/>
              <w:jc w:val="left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8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1"/>
              <w:jc w:val="left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90"/>
              </w:rPr>
              <w:t>823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711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253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90"/>
              </w:rPr>
              <w:t>311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9"/>
            </w:pPr>
            <w:r>
              <w:rPr>
                <w:color w:val="58595B"/>
                <w:w w:val="79"/>
              </w:rPr>
              <w:t>9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9"/>
              <w:jc w:val="left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6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89.1%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80.8%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96.2%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85.2%</w:t>
            </w:r>
          </w:p>
        </w:tc>
      </w:tr>
      <w:tr w:rsidR="00CE62C5">
        <w:trPr>
          <w:trHeight w:val="386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7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6" w:right="17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6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7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8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7"/>
              <w:jc w:val="left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7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10.9%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19.2%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3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14.8%</w:t>
            </w:r>
          </w:p>
        </w:tc>
      </w:tr>
    </w:tbl>
    <w:p w:rsidR="00CE62C5" w:rsidRDefault="00CE62C5">
      <w:pPr>
        <w:sectPr w:rsidR="00CE62C5">
          <w:footerReference w:type="default" r:id="rId155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50" type="#_x0000_t202" style="position:absolute;left:0;text-align:left;margin-left:24.45pt;margin-top:35.2pt;width:21.15pt;height:22pt;z-index:25195315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116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71: Coverage of DPT 4th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4th dose </w:t>
            </w:r>
            <w:r>
              <w:rPr>
                <w:color w:val="58595B"/>
                <w:w w:val="95"/>
              </w:rPr>
              <w:t>of DPT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1,019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874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73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330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353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9"/>
            </w:pPr>
            <w:r>
              <w:rPr>
                <w:color w:val="58595B"/>
                <w:w w:val="90"/>
              </w:rPr>
              <w:t>14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67.4%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66.8%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69.6%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67.4%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68.1%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64.7%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72.7%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68.3%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72.0%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59.4%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72.0%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0"/>
              <w:jc w:val="right"/>
            </w:pPr>
            <w:r>
              <w:rPr>
                <w:color w:val="58595B"/>
                <w:w w:val="70"/>
              </w:rPr>
              <w:t>61.4%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81.9%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74.3%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494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435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159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28.9%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33.2%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30.4%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32.6%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31.9%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35.3%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31.7%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40.6%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28.0%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1"/>
              <w:jc w:val="right"/>
            </w:pPr>
            <w:r>
              <w:rPr>
                <w:color w:val="58595B"/>
                <w:w w:val="70"/>
              </w:rPr>
              <w:t>38.6%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25.7%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66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24.5%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31.3%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20.4%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23.5%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38.5%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29.9%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2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35.1%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17.4%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223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195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68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74.8%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75.5%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68.7%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79.6%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76.5%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61.5%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70.1%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64.9%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82.6%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170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69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50.2%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64.8%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47.8%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63.8%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54.8%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42.8%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32.4%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54.2%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40.8%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56.7%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73.3%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82.6%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168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49.8%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35.2%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52.2%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9"/>
              <w:jc w:val="left"/>
            </w:pPr>
            <w:r>
              <w:rPr>
                <w:color w:val="58595B"/>
                <w:w w:val="85"/>
              </w:rPr>
              <w:t>36.2%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45.2%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57.2%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67.6%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45.8%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29.1%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59.2%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43.3%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4"/>
              <w:jc w:val="right"/>
            </w:pPr>
            <w:r>
              <w:rPr>
                <w:color w:val="58595B"/>
                <w:w w:val="70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17.4%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774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105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90"/>
              </w:rPr>
              <w:t>669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53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230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90"/>
              </w:rPr>
              <w:t>295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4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28"/>
              <w:jc w:val="left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87.0%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27"/>
              <w:jc w:val="right"/>
            </w:pPr>
            <w:r>
              <w:rPr>
                <w:color w:val="58595B"/>
                <w:w w:val="70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90.5%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88.6%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85"/>
              </w:rPr>
              <w:t>82.5%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85"/>
              </w:rPr>
              <w:t>81.6%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85"/>
              </w:rPr>
              <w:t>69.4%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1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24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2" w:right="17"/>
            </w:pPr>
            <w:r>
              <w:rPr>
                <w:color w:val="58595B"/>
                <w:w w:val="85"/>
              </w:rPr>
              <w:t>93.3%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3" w:right="17"/>
            </w:pPr>
            <w:r>
              <w:rPr>
                <w:color w:val="58595B"/>
                <w:w w:val="85"/>
              </w:rPr>
              <w:t>90.1%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9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5" w:right="17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6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6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6" w:right="17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7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18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2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5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28"/>
              <w:jc w:val="left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13.0%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7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85"/>
              </w:rPr>
              <w:t>11.4%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17.5%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8" w:right="17"/>
            </w:pPr>
            <w:r>
              <w:rPr>
                <w:color w:val="58595B"/>
                <w:w w:val="85"/>
              </w:rPr>
              <w:t>18.4%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85"/>
              </w:rPr>
              <w:t>30.6%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right="173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2" w:right="17"/>
            </w:pPr>
            <w:r>
              <w:rPr>
                <w:color w:val="58595B"/>
                <w:w w:val="85"/>
              </w:rPr>
              <w:t>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2" w:right="17"/>
            </w:pPr>
            <w:r>
              <w:rPr>
                <w:color w:val="58595B"/>
                <w:w w:val="85"/>
              </w:rPr>
              <w:t>9.9%</w:t>
            </w:r>
          </w:p>
        </w:tc>
      </w:tr>
    </w:tbl>
    <w:p w:rsidR="00CE62C5" w:rsidRDefault="00CE62C5">
      <w:pPr>
        <w:sectPr w:rsidR="00CE62C5">
          <w:footerReference w:type="even" r:id="rId156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49" type="#_x0000_t202" style="position:absolute;margin-left:24.45pt;margin-top:540.65pt;width:21.15pt;height:22pt;z-index:25195417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117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sz w:val="22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72: Coverage of DPT 5th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5th dose </w:t>
            </w:r>
            <w:r>
              <w:rPr>
                <w:color w:val="58595B"/>
                <w:w w:val="95"/>
              </w:rPr>
              <w:t>of DPT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26.8%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29.5%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1"/>
              <w:jc w:val="right"/>
            </w:pPr>
            <w:r>
              <w:rPr>
                <w:color w:val="58595B"/>
                <w:w w:val="70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1"/>
              <w:jc w:val="right"/>
            </w:pPr>
            <w:r>
              <w:rPr>
                <w:color w:val="58595B"/>
                <w:w w:val="70"/>
              </w:rPr>
              <w:t>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59.2%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34.6%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14.2%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45.1%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85"/>
              </w:rPr>
              <w:t>18.5%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2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1,236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149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1,087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367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1"/>
              <w:jc w:val="left"/>
            </w:pPr>
            <w:r>
              <w:rPr>
                <w:color w:val="58595B"/>
                <w:w w:val="90"/>
              </w:rPr>
              <w:t>522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1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73.2%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2"/>
              <w:jc w:val="left"/>
            </w:pPr>
            <w:r>
              <w:rPr>
                <w:color w:val="58595B"/>
                <w:w w:val="85"/>
              </w:rPr>
              <w:t>70.5%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75.6%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3"/>
              <w:jc w:val="right"/>
            </w:pPr>
            <w:r>
              <w:rPr>
                <w:color w:val="58595B"/>
                <w:w w:val="70"/>
              </w:rPr>
              <w:t>96.2%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40.8%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65.4%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85.8%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54.9%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3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2"/>
            </w:pPr>
            <w:r>
              <w:rPr>
                <w:color w:val="58595B"/>
                <w:w w:val="85"/>
              </w:rPr>
              <w:t>81.5%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1"/>
              <w:jc w:val="left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19.9%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73"/>
              <w:jc w:val="right"/>
            </w:pPr>
            <w:r>
              <w:rPr>
                <w:color w:val="58595B"/>
                <w:w w:val="70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13.1%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53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257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90"/>
              </w:rPr>
              <w:t>79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0"/>
              <w:jc w:val="left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87.5%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80.1%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right="125"/>
              <w:jc w:val="right"/>
            </w:pPr>
            <w:r>
              <w:rPr>
                <w:color w:val="58595B"/>
                <w:w w:val="70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89.7%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5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0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20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6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50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36.6%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16.9%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30"/>
              <w:jc w:val="left"/>
            </w:pPr>
            <w:r>
              <w:rPr>
                <w:color w:val="58595B"/>
                <w:w w:val="85"/>
              </w:rPr>
              <w:t>36.4%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85"/>
              </w:rPr>
              <w:t>21.9%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9"/>
              <w:jc w:val="left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74"/>
              <w:jc w:val="right"/>
            </w:pPr>
            <w:r>
              <w:rPr>
                <w:color w:val="58595B"/>
                <w:w w:val="70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39.3%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19.0%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28.5%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53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90"/>
              </w:rPr>
              <w:t>274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244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8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8"/>
              <w:jc w:val="left"/>
            </w:pPr>
            <w:r>
              <w:rPr>
                <w:color w:val="58595B"/>
                <w:w w:val="90"/>
              </w:rPr>
              <w:t>105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20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6" w:right="17"/>
            </w:pPr>
            <w:r>
              <w:rPr>
                <w:color w:val="58595B"/>
                <w:w w:val="85"/>
              </w:rPr>
              <w:t>63.4%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83.1%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29"/>
              <w:jc w:val="left"/>
            </w:pPr>
            <w:r>
              <w:rPr>
                <w:color w:val="58595B"/>
                <w:w w:val="85"/>
              </w:rPr>
              <w:t>63.6%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7" w:right="17"/>
            </w:pPr>
            <w:r>
              <w:rPr>
                <w:color w:val="58595B"/>
                <w:w w:val="85"/>
              </w:rPr>
              <w:t>78.1%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right="126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19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60.7%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0" w:right="17"/>
            </w:pPr>
            <w:r>
              <w:rPr>
                <w:color w:val="58595B"/>
                <w:w w:val="85"/>
              </w:rPr>
              <w:t>87.4%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81.0%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1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2" w:right="17"/>
            </w:pPr>
            <w:r>
              <w:rPr>
                <w:color w:val="58595B"/>
                <w:w w:val="85"/>
              </w:rPr>
              <w:t>71.5%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4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9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49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19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164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6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133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7" w:right="17"/>
            </w:pPr>
            <w:r>
              <w:rPr>
                <w:color w:val="58595B"/>
                <w:w w:val="90"/>
              </w:rPr>
              <w:t>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20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91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18.9%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26.4%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17.7%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9"/>
              <w:jc w:val="left"/>
            </w:pPr>
            <w:r>
              <w:rPr>
                <w:color w:val="58595B"/>
                <w:w w:val="85"/>
              </w:rPr>
              <w:t>31.3%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27.4%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8"/>
              <w:jc w:val="left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5"/>
              <w:jc w:val="right"/>
            </w:pPr>
            <w:r>
              <w:rPr>
                <w:color w:val="58595B"/>
                <w:w w:val="70"/>
              </w:rPr>
              <w:t>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60.5%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37.0%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53.6%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27.8%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32.6%</w:t>
            </w:r>
          </w:p>
        </w:tc>
      </w:tr>
      <w:tr w:rsidR="00CE62C5">
        <w:trPr>
          <w:trHeight w:val="386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7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7" w:right="17"/>
            </w:pPr>
            <w:r>
              <w:rPr>
                <w:color w:val="58595B"/>
                <w:w w:val="90"/>
              </w:rPr>
              <w:t>705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6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6" w:right="17"/>
            </w:pPr>
            <w:r>
              <w:rPr>
                <w:color w:val="58595B"/>
                <w:w w:val="90"/>
              </w:rPr>
              <w:t>618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7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7" w:right="17"/>
            </w:pPr>
            <w:r>
              <w:rPr>
                <w:color w:val="58595B"/>
                <w:w w:val="90"/>
              </w:rPr>
              <w:t>189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18"/>
              <w:jc w:val="left"/>
            </w:pPr>
            <w:r>
              <w:rPr>
                <w:color w:val="58595B"/>
                <w:w w:val="90"/>
              </w:rPr>
              <w:t>315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19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1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4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</w:tr>
      <w:tr w:rsidR="00CE62C5">
        <w:trPr>
          <w:trHeight w:val="415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81.1%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85"/>
              </w:rPr>
              <w:t>73.6%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82.3%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9"/>
              <w:jc w:val="left"/>
            </w:pPr>
            <w:r>
              <w:rPr>
                <w:color w:val="58595B"/>
                <w:w w:val="85"/>
              </w:rPr>
              <w:t>68.7%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72.6%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6"/>
              <w:jc w:val="right"/>
            </w:pPr>
            <w:r>
              <w:rPr>
                <w:color w:val="58595B"/>
                <w:w w:val="70"/>
              </w:rPr>
              <w:t>93.0%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6"/>
              <w:jc w:val="right"/>
            </w:pPr>
            <w:r>
              <w:rPr>
                <w:color w:val="58595B"/>
                <w:w w:val="70"/>
              </w:rPr>
              <w:t>96.6%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39.5%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63.0%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80.6%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46.4%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94.5%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67.4%</w:t>
            </w:r>
          </w:p>
        </w:tc>
      </w:tr>
    </w:tbl>
    <w:p w:rsidR="00CE62C5" w:rsidRDefault="00CE62C5">
      <w:pPr>
        <w:sectPr w:rsidR="00CE62C5">
          <w:footerReference w:type="default" r:id="rId157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48" type="#_x0000_t202" style="position:absolute;left:0;text-align:left;margin-left:24.45pt;margin-top:35.2pt;width:21.15pt;height:22pt;z-index:25195520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73: Coverage of Hemophilus influenza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961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215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215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215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956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3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285" w:lineRule="auto"/>
              <w:ind w:left="112" w:right="106"/>
            </w:pPr>
            <w:r>
              <w:rPr>
                <w:color w:val="58595B"/>
                <w:w w:val="95"/>
              </w:rPr>
              <w:t xml:space="preserve">Total </w:t>
            </w:r>
            <w:r>
              <w:rPr>
                <w:color w:val="58595B"/>
                <w:w w:val="90"/>
              </w:rPr>
              <w:t xml:space="preserve">records for 1st dose of </w:t>
            </w:r>
            <w:r>
              <w:rPr>
                <w:color w:val="58595B"/>
                <w:w w:val="85"/>
              </w:rPr>
              <w:t xml:space="preserve">Hemophilus </w:t>
            </w:r>
            <w:r>
              <w:rPr>
                <w:color w:val="58595B"/>
                <w:w w:val="90"/>
              </w:rPr>
              <w:t>influenza</w:t>
            </w:r>
          </w:p>
          <w:p w:rsidR="00CE62C5" w:rsidRDefault="00280DE0">
            <w:pPr>
              <w:pStyle w:val="TableParagraph"/>
              <w:spacing w:line="235" w:lineRule="exact"/>
              <w:ind w:left="40" w:right="35"/>
            </w:pPr>
            <w:r>
              <w:rPr>
                <w:color w:val="58595B"/>
                <w:w w:val="9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6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1,373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194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1,179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1"/>
              <w:jc w:val="left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211"/>
              <w:jc w:val="right"/>
            </w:pPr>
            <w:r>
              <w:rPr>
                <w:color w:val="58595B"/>
                <w:w w:val="75"/>
              </w:rPr>
              <w:t>460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473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90"/>
              </w:rPr>
              <w:t>147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90.6%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2"/>
              <w:jc w:val="left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23"/>
              <w:jc w:val="right"/>
            </w:pPr>
            <w:r>
              <w:rPr>
                <w:color w:val="58595B"/>
                <w:w w:val="70"/>
              </w:rPr>
              <w:t>94.7%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23"/>
              <w:jc w:val="right"/>
            </w:pPr>
            <w:r>
              <w:rPr>
                <w:color w:val="58595B"/>
                <w:w w:val="70"/>
              </w:rPr>
              <w:t>96.5%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86.4%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78.1%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87.7%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5"/>
              <w:jc w:val="left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85"/>
              </w:rPr>
              <w:t>98.0%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85"/>
              </w:rPr>
              <w:t>95.8%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133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79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0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" w:right="17"/>
            </w:pPr>
            <w:r>
              <w:rPr>
                <w:color w:val="58595B"/>
                <w:w w:val="85"/>
              </w:rPr>
              <w:t>9.4%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80"/>
              <w:jc w:val="left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right="172"/>
              <w:jc w:val="right"/>
            </w:pPr>
            <w:r>
              <w:rPr>
                <w:color w:val="58595B"/>
                <w:w w:val="70"/>
              </w:rPr>
              <w:t>5.3%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81"/>
              <w:jc w:val="left"/>
            </w:pPr>
            <w:r>
              <w:rPr>
                <w:color w:val="58595B"/>
                <w:w w:val="85"/>
              </w:rPr>
              <w:t>3.5%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4" w:right="17"/>
            </w:pPr>
            <w:r>
              <w:rPr>
                <w:color w:val="58595B"/>
                <w:w w:val="85"/>
              </w:rPr>
              <w:t>13.6%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7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6"/>
            </w:pPr>
            <w:r>
              <w:rPr>
                <w:color w:val="58595B"/>
                <w:w w:val="85"/>
              </w:rPr>
              <w:t>21.9%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5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5"/>
            </w:pPr>
            <w:r>
              <w:rPr>
                <w:color w:val="58595B"/>
                <w:w w:val="85"/>
              </w:rPr>
              <w:t>12.3%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135"/>
              <w:jc w:val="left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4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3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2"/>
            </w:pPr>
            <w:r>
              <w:rPr>
                <w:color w:val="58595B"/>
                <w:w w:val="85"/>
              </w:rPr>
              <w:t>2.0%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5" w:right="11"/>
            </w:pPr>
            <w:r>
              <w:rPr>
                <w:color w:val="58595B"/>
                <w:w w:val="85"/>
              </w:rPr>
              <w:t>4.2%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6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255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223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86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85.3%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2"/>
              <w:jc w:val="left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4"/>
              <w:jc w:val="right"/>
            </w:pPr>
            <w:r>
              <w:rPr>
                <w:color w:val="58595B"/>
                <w:w w:val="70"/>
              </w:rPr>
              <w:t>87.3%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4"/>
              <w:jc w:val="right"/>
            </w:pPr>
            <w:r>
              <w:rPr>
                <w:color w:val="58595B"/>
                <w:w w:val="70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86.6%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43.3%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75.2%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5"/>
              <w:jc w:val="left"/>
            </w:pPr>
            <w:r>
              <w:rPr>
                <w:color w:val="58595B"/>
                <w:w w:val="85"/>
              </w:rPr>
              <w:t>66.1%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5"/>
              </w:rPr>
              <w:t>70.0%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9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14.7%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1"/>
              <w:jc w:val="left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5"/>
              <w:jc w:val="right"/>
            </w:pPr>
            <w:r>
              <w:rPr>
                <w:color w:val="58595B"/>
                <w:w w:val="70"/>
              </w:rPr>
              <w:t>12.7%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4"/>
              <w:jc w:val="right"/>
            </w:pPr>
            <w:r>
              <w:rPr>
                <w:color w:val="58595B"/>
                <w:w w:val="70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13.4%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56.7%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24.8%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4"/>
              <w:jc w:val="left"/>
            </w:pPr>
            <w:r>
              <w:rPr>
                <w:color w:val="58595B"/>
                <w:w w:val="85"/>
              </w:rPr>
              <w:t>33.9%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30.0%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</w:pPr>
          </w:p>
          <w:p w:rsidR="00CE62C5" w:rsidRDefault="00280DE0">
            <w:pPr>
              <w:pStyle w:val="TableParagraph"/>
              <w:ind w:left="213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206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309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264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212"/>
              <w:jc w:val="right"/>
            </w:pPr>
            <w:r>
              <w:rPr>
                <w:color w:val="58595B"/>
                <w:w w:val="75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90.8%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1"/>
              <w:jc w:val="left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25"/>
              <w:jc w:val="right"/>
            </w:pPr>
            <w:r>
              <w:rPr>
                <w:color w:val="58595B"/>
                <w:w w:val="70"/>
              </w:rPr>
              <w:t>96.9%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76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82.5%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4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85.0%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71.4%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9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9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74"/>
              <w:jc w:val="right"/>
            </w:pPr>
            <w:r>
              <w:rPr>
                <w:color w:val="58595B"/>
                <w:w w:val="70"/>
              </w:rPr>
              <w:t>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17.5%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2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15.0%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28.6%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1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1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7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808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8" w:right="17"/>
            </w:pPr>
            <w:r>
              <w:rPr>
                <w:color w:val="58595B"/>
                <w:w w:val="90"/>
              </w:rPr>
              <w:t>116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9" w:right="17"/>
            </w:pPr>
            <w:r>
              <w:rPr>
                <w:color w:val="58595B"/>
                <w:w w:val="90"/>
              </w:rPr>
              <w:t>692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9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right="213"/>
              <w:jc w:val="right"/>
            </w:pPr>
            <w:r>
              <w:rPr>
                <w:color w:val="58595B"/>
                <w:w w:val="75"/>
              </w:rPr>
              <w:t>251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1" w:right="17"/>
            </w:pPr>
            <w:r>
              <w:rPr>
                <w:color w:val="58595B"/>
                <w:w w:val="90"/>
              </w:rPr>
              <w:t>288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3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4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4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8" w:right="17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9" w:right="17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30"/>
              <w:jc w:val="left"/>
            </w:pPr>
            <w:r>
              <w:rPr>
                <w:color w:val="58595B"/>
                <w:w w:val="85"/>
              </w:rPr>
              <w:t>98.7%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right="125"/>
              <w:jc w:val="right"/>
            </w:pPr>
            <w:r>
              <w:rPr>
                <w:color w:val="58595B"/>
                <w:w w:val="70"/>
              </w:rPr>
              <w:t>96.4%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right="125"/>
              <w:jc w:val="right"/>
            </w:pPr>
            <w:r>
              <w:rPr>
                <w:color w:val="58595B"/>
                <w:w w:val="70"/>
              </w:rPr>
              <w:t>98.2%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1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2" w:right="17"/>
            </w:pPr>
            <w:r>
              <w:rPr>
                <w:color w:val="58595B"/>
                <w:w w:val="85"/>
              </w:rPr>
              <w:t>98.0%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3" w:right="17"/>
            </w:pPr>
            <w:r>
              <w:rPr>
                <w:color w:val="58595B"/>
                <w:w w:val="85"/>
              </w:rPr>
              <w:t>88.0%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3" w:right="17"/>
            </w:pPr>
            <w:r>
              <w:rPr>
                <w:color w:val="58595B"/>
                <w:w w:val="85"/>
              </w:rPr>
              <w:t>87.7%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4" w:right="17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33"/>
              <w:jc w:val="left"/>
            </w:pPr>
            <w:r>
              <w:rPr>
                <w:color w:val="58595B"/>
                <w:w w:val="85"/>
              </w:rPr>
              <w:t>75.7%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7"/>
            </w:pPr>
            <w:r>
              <w:rPr>
                <w:color w:val="58595B"/>
                <w:w w:val="85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6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6"/>
            </w:pPr>
            <w:r>
              <w:rPr>
                <w:color w:val="58595B"/>
                <w:w w:val="85"/>
              </w:rPr>
              <w:t>98.4%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5"/>
            </w:pPr>
            <w:r>
              <w:rPr>
                <w:color w:val="58595B"/>
                <w:w w:val="85"/>
              </w:rPr>
              <w:t>92.6%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0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0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6" w:right="17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8"/>
              <w:jc w:val="left"/>
            </w:pPr>
            <w:r>
              <w:rPr>
                <w:color w:val="58595B"/>
                <w:w w:val="85"/>
              </w:rPr>
              <w:t>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right="175"/>
              <w:jc w:val="right"/>
            </w:pPr>
            <w:r>
              <w:rPr>
                <w:color w:val="58595B"/>
                <w:w w:val="70"/>
              </w:rPr>
              <w:t>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8"/>
              <w:jc w:val="left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9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0" w:right="17"/>
            </w:pPr>
            <w:r>
              <w:rPr>
                <w:color w:val="58595B"/>
                <w:w w:val="85"/>
              </w:rPr>
              <w:t>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1" w:right="17"/>
            </w:pPr>
            <w:r>
              <w:rPr>
                <w:color w:val="58595B"/>
                <w:w w:val="85"/>
              </w:rPr>
              <w:t>12.0%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1" w:right="17"/>
            </w:pPr>
            <w:r>
              <w:rPr>
                <w:color w:val="58595B"/>
                <w:w w:val="85"/>
              </w:rPr>
              <w:t>12.3%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2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32"/>
              <w:jc w:val="left"/>
            </w:pPr>
            <w:r>
              <w:rPr>
                <w:color w:val="58595B"/>
                <w:w w:val="85"/>
              </w:rPr>
              <w:t>24.3%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3" w:right="17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4" w:right="17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4" w:right="17"/>
            </w:pPr>
            <w:r>
              <w:rPr>
                <w:color w:val="58595B"/>
                <w:w w:val="85"/>
              </w:rPr>
              <w:t>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7"/>
            </w:pPr>
            <w:r>
              <w:rPr>
                <w:color w:val="58595B"/>
                <w:w w:val="85"/>
              </w:rPr>
              <w:t>7.4%</w:t>
            </w:r>
          </w:p>
        </w:tc>
      </w:tr>
    </w:tbl>
    <w:p w:rsidR="00CE62C5" w:rsidRDefault="00280DE0">
      <w:pPr>
        <w:spacing w:before="203" w:line="218" w:lineRule="auto"/>
        <w:ind w:left="533" w:right="227"/>
        <w:rPr>
          <w:sz w:val="23"/>
        </w:rPr>
      </w:pPr>
      <w:r>
        <w:rPr>
          <w:color w:val="414042"/>
          <w:w w:val="82"/>
          <w:sz w:val="23"/>
        </w:rPr>
        <w:t>Ha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1"/>
          <w:w w:val="90"/>
          <w:sz w:val="23"/>
        </w:rPr>
        <w:t>p</w:t>
      </w:r>
      <w:r>
        <w:rPr>
          <w:color w:val="414042"/>
          <w:w w:val="89"/>
          <w:sz w:val="23"/>
        </w:rPr>
        <w:t>hilu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w w:val="91"/>
          <w:sz w:val="23"/>
        </w:rPr>
        <w:t>flu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1"/>
          <w:w w:val="89"/>
          <w:sz w:val="23"/>
        </w:rPr>
        <w:t>n</w:t>
      </w:r>
      <w:r>
        <w:rPr>
          <w:color w:val="414042"/>
          <w:spacing w:val="4"/>
          <w:w w:val="73"/>
          <w:sz w:val="23"/>
        </w:rPr>
        <w:t>z</w:t>
      </w:r>
      <w:r>
        <w:rPr>
          <w:color w:val="414042"/>
          <w:w w:val="73"/>
          <w:sz w:val="23"/>
        </w:rPr>
        <w:t>a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8"/>
          <w:sz w:val="23"/>
        </w:rPr>
        <w:t>b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(Hib)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3"/>
          <w:w w:val="90"/>
          <w:sz w:val="23"/>
        </w:rPr>
        <w:t>i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89"/>
          <w:sz w:val="23"/>
        </w:rPr>
        <w:t>iou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3"/>
          <w:w w:val="90"/>
          <w:sz w:val="23"/>
        </w:rPr>
        <w:t>i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2"/>
          <w:sz w:val="23"/>
        </w:rPr>
        <w:t>c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u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8"/>
          <w:sz w:val="23"/>
        </w:rPr>
        <w:t>b</w:t>
      </w:r>
      <w:r>
        <w:rPr>
          <w:color w:val="414042"/>
          <w:w w:val="73"/>
          <w:sz w:val="23"/>
        </w:rPr>
        <w:t>a</w:t>
      </w:r>
      <w:r>
        <w:rPr>
          <w:color w:val="414042"/>
          <w:w w:val="82"/>
          <w:sz w:val="23"/>
        </w:rPr>
        <w:t>c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spacing w:val="-1"/>
          <w:w w:val="89"/>
          <w:sz w:val="23"/>
        </w:rPr>
        <w:t>i</w:t>
      </w:r>
      <w:r>
        <w:rPr>
          <w:color w:val="414042"/>
          <w:spacing w:val="5"/>
          <w:w w:val="73"/>
          <w:sz w:val="23"/>
        </w:rPr>
        <w:t>a</w:t>
      </w:r>
      <w:r>
        <w:rPr>
          <w:color w:val="414042"/>
          <w:w w:val="51"/>
          <w:sz w:val="23"/>
        </w:rPr>
        <w:t>.</w:t>
      </w:r>
      <w:r>
        <w:rPr>
          <w:color w:val="414042"/>
          <w:sz w:val="23"/>
        </w:rPr>
        <w:t xml:space="preserve"> </w:t>
      </w:r>
      <w:r>
        <w:rPr>
          <w:color w:val="414042"/>
          <w:spacing w:val="-29"/>
          <w:sz w:val="23"/>
        </w:rPr>
        <w:t xml:space="preserve"> </w:t>
      </w:r>
      <w:r>
        <w:rPr>
          <w:color w:val="414042"/>
          <w:spacing w:val="-3"/>
          <w:w w:val="75"/>
          <w:sz w:val="23"/>
        </w:rPr>
        <w:t>I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u</w:t>
      </w:r>
      <w:r>
        <w:rPr>
          <w:color w:val="414042"/>
          <w:spacing w:val="-2"/>
          <w:w w:val="64"/>
          <w:sz w:val="23"/>
        </w:rPr>
        <w:t>s</w:t>
      </w:r>
      <w:r>
        <w:rPr>
          <w:color w:val="414042"/>
          <w:w w:val="81"/>
          <w:sz w:val="23"/>
        </w:rPr>
        <w:t>u</w:t>
      </w:r>
      <w:r>
        <w:rPr>
          <w:color w:val="414042"/>
          <w:spacing w:val="-1"/>
          <w:w w:val="81"/>
          <w:sz w:val="23"/>
        </w:rPr>
        <w:t>a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92"/>
          <w:sz w:val="23"/>
        </w:rPr>
        <w:t>f</w:t>
      </w:r>
      <w:r>
        <w:rPr>
          <w:color w:val="414042"/>
          <w:spacing w:val="-2"/>
          <w:w w:val="92"/>
          <w:sz w:val="23"/>
        </w:rPr>
        <w:t>f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82"/>
          <w:sz w:val="23"/>
        </w:rPr>
        <w:t>c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5"/>
          <w:w w:val="90"/>
          <w:sz w:val="23"/>
        </w:rPr>
        <w:t>r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un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5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9"/>
          <w:sz w:val="23"/>
        </w:rPr>
        <w:t>ol</w:t>
      </w:r>
      <w:r>
        <w:rPr>
          <w:color w:val="414042"/>
          <w:w w:val="77"/>
          <w:sz w:val="23"/>
        </w:rPr>
        <w:t>d.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5"/>
          <w:sz w:val="23"/>
        </w:rPr>
        <w:t>I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2"/>
          <w:sz w:val="23"/>
        </w:rPr>
        <w:t>c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92"/>
          <w:sz w:val="23"/>
        </w:rPr>
        <w:t>f</w:t>
      </w:r>
      <w:r>
        <w:rPr>
          <w:color w:val="414042"/>
          <w:spacing w:val="-2"/>
          <w:w w:val="92"/>
          <w:sz w:val="23"/>
        </w:rPr>
        <w:t>f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82"/>
          <w:sz w:val="23"/>
        </w:rPr>
        <w:t>c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3"/>
          <w:sz w:val="23"/>
        </w:rPr>
        <w:t>a</w:t>
      </w:r>
      <w:r>
        <w:rPr>
          <w:color w:val="414042"/>
          <w:w w:val="89"/>
          <w:sz w:val="23"/>
        </w:rPr>
        <w:t>du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90"/>
          <w:sz w:val="23"/>
        </w:rPr>
        <w:t>w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1"/>
          <w:w w:val="89"/>
          <w:sz w:val="23"/>
        </w:rPr>
        <w:t>r</w:t>
      </w:r>
      <w:r>
        <w:rPr>
          <w:color w:val="414042"/>
          <w:spacing w:val="1"/>
          <w:w w:val="116"/>
          <w:sz w:val="23"/>
        </w:rPr>
        <w:t>t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89"/>
          <w:sz w:val="23"/>
        </w:rPr>
        <w:t xml:space="preserve">in </w:t>
      </w:r>
      <w:r>
        <w:rPr>
          <w:color w:val="414042"/>
          <w:w w:val="92"/>
          <w:sz w:val="23"/>
        </w:rPr>
        <w:t>m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di</w:t>
      </w:r>
      <w:r>
        <w:rPr>
          <w:color w:val="414042"/>
          <w:spacing w:val="1"/>
          <w:w w:val="82"/>
          <w:sz w:val="23"/>
        </w:rPr>
        <w:t>c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w w:val="89"/>
          <w:sz w:val="23"/>
        </w:rPr>
        <w:t>on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3"/>
          <w:w w:val="90"/>
          <w:sz w:val="23"/>
        </w:rPr>
        <w:t>i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1"/>
          <w:sz w:val="23"/>
        </w:rPr>
        <w:t>The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1"/>
          <w:w w:val="89"/>
          <w:sz w:val="23"/>
        </w:rPr>
        <w:t>r</w:t>
      </w:r>
      <w:r>
        <w:rPr>
          <w:color w:val="414042"/>
          <w:spacing w:val="-3"/>
          <w:w w:val="92"/>
          <w:sz w:val="23"/>
        </w:rPr>
        <w:t>m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64"/>
          <w:sz w:val="23"/>
        </w:rPr>
        <w:t>s</w:t>
      </w:r>
      <w:r>
        <w:rPr>
          <w:color w:val="414042"/>
          <w:w w:val="90"/>
          <w:sz w:val="23"/>
        </w:rPr>
        <w:t>p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w w:val="73"/>
          <w:sz w:val="23"/>
        </w:rPr>
        <w:t>a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w w:val="89"/>
          <w:sz w:val="23"/>
        </w:rPr>
        <w:t>o</w:t>
      </w:r>
      <w:r>
        <w:rPr>
          <w:color w:val="414042"/>
          <w:w w:val="92"/>
          <w:sz w:val="23"/>
        </w:rPr>
        <w:t>m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89"/>
          <w:sz w:val="23"/>
        </w:rPr>
        <w:t>on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5"/>
          <w:sz w:val="23"/>
        </w:rPr>
        <w:t>I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1"/>
          <w:w w:val="89"/>
          <w:sz w:val="23"/>
        </w:rPr>
        <w:t>r</w:t>
      </w:r>
      <w:r>
        <w:rPr>
          <w:color w:val="414042"/>
          <w:spacing w:val="-3"/>
          <w:w w:val="92"/>
          <w:sz w:val="23"/>
        </w:rPr>
        <w:t>m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spacing w:val="1"/>
          <w:w w:val="116"/>
          <w:sz w:val="23"/>
        </w:rPr>
        <w:t>t</w:t>
      </w:r>
      <w:r>
        <w:rPr>
          <w:color w:val="414042"/>
          <w:spacing w:val="-4"/>
          <w:w w:val="73"/>
          <w:sz w:val="23"/>
        </w:rPr>
        <w:t>a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85"/>
          <w:sz w:val="23"/>
        </w:rPr>
        <w:t>d</w:t>
      </w:r>
      <w:r>
        <w:rPr>
          <w:color w:val="414042"/>
          <w:spacing w:val="-15"/>
          <w:w w:val="85"/>
          <w:sz w:val="23"/>
        </w:rPr>
        <w:t>’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no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89"/>
          <w:sz w:val="23"/>
        </w:rPr>
        <w:t>h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p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spacing w:val="1"/>
          <w:w w:val="88"/>
          <w:sz w:val="23"/>
        </w:rPr>
        <w:t>b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1"/>
          <w:w w:val="88"/>
          <w:sz w:val="23"/>
        </w:rPr>
        <w:t>b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90"/>
          <w:sz w:val="23"/>
        </w:rPr>
        <w:t>w</w:t>
      </w:r>
      <w:r>
        <w:rPr>
          <w:color w:val="414042"/>
          <w:w w:val="89"/>
          <w:sz w:val="23"/>
        </w:rPr>
        <w:t>ill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spacing w:val="-4"/>
          <w:w w:val="75"/>
          <w:sz w:val="23"/>
        </w:rPr>
        <w:t>e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2"/>
          <w:sz w:val="23"/>
        </w:rPr>
        <w:t>si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spacing w:val="4"/>
          <w:w w:val="86"/>
          <w:sz w:val="23"/>
        </w:rPr>
        <w:t>k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1"/>
          <w:sz w:val="23"/>
        </w:rPr>
        <w:t>B</w:t>
      </w:r>
      <w:r>
        <w:rPr>
          <w:color w:val="414042"/>
          <w:spacing w:val="-2"/>
          <w:w w:val="89"/>
          <w:sz w:val="23"/>
        </w:rPr>
        <w:t>u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89"/>
          <w:sz w:val="23"/>
        </w:rPr>
        <w:t>o</w:t>
      </w:r>
      <w:r>
        <w:rPr>
          <w:color w:val="414042"/>
          <w:w w:val="92"/>
          <w:sz w:val="23"/>
        </w:rPr>
        <w:t>m</w:t>
      </w:r>
      <w:r>
        <w:rPr>
          <w:color w:val="414042"/>
          <w:spacing w:val="-4"/>
          <w:w w:val="75"/>
          <w:sz w:val="23"/>
        </w:rPr>
        <w:t>e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92"/>
          <w:sz w:val="23"/>
        </w:rPr>
        <w:t>im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1"/>
          <w:w w:val="89"/>
          <w:sz w:val="23"/>
        </w:rPr>
        <w:t>r</w:t>
      </w:r>
      <w:r>
        <w:rPr>
          <w:color w:val="414042"/>
          <w:spacing w:val="-3"/>
          <w:w w:val="92"/>
          <w:sz w:val="23"/>
        </w:rPr>
        <w:t>m</w:t>
      </w:r>
      <w:r>
        <w:rPr>
          <w:color w:val="414042"/>
          <w:w w:val="64"/>
          <w:sz w:val="23"/>
        </w:rPr>
        <w:t xml:space="preserve">s </w:t>
      </w:r>
      <w:r>
        <w:rPr>
          <w:color w:val="414042"/>
          <w:spacing w:val="-2"/>
          <w:w w:val="64"/>
          <w:sz w:val="23"/>
        </w:rPr>
        <w:t>s</w:t>
      </w:r>
      <w:r>
        <w:rPr>
          <w:color w:val="414042"/>
          <w:w w:val="90"/>
          <w:sz w:val="23"/>
        </w:rPr>
        <w:t>p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w w:val="73"/>
          <w:sz w:val="23"/>
        </w:rPr>
        <w:t>a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6"/>
          <w:sz w:val="23"/>
        </w:rPr>
        <w:t>lun</w:t>
      </w:r>
      <w:r>
        <w:rPr>
          <w:color w:val="414042"/>
          <w:spacing w:val="2"/>
          <w:w w:val="86"/>
          <w:sz w:val="23"/>
        </w:rPr>
        <w:t>g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8"/>
          <w:sz w:val="23"/>
        </w:rPr>
        <w:t>b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3"/>
          <w:w w:val="89"/>
          <w:sz w:val="23"/>
        </w:rPr>
        <w:t>oo</w:t>
      </w:r>
      <w:r>
        <w:rPr>
          <w:color w:val="414042"/>
          <w:spacing w:val="-2"/>
          <w:w w:val="90"/>
          <w:sz w:val="23"/>
        </w:rPr>
        <w:t>d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-2"/>
          <w:w w:val="92"/>
          <w:sz w:val="23"/>
        </w:rPr>
        <w:t>m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w w:val="73"/>
          <w:sz w:val="23"/>
        </w:rPr>
        <w:t>a</w:t>
      </w:r>
      <w:r>
        <w:rPr>
          <w:color w:val="414042"/>
          <w:w w:val="86"/>
          <w:sz w:val="23"/>
        </w:rPr>
        <w:t>ding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8"/>
          <w:sz w:val="23"/>
        </w:rPr>
        <w:t>Hib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2"/>
          <w:sz w:val="23"/>
        </w:rPr>
        <w:t>c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u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89"/>
          <w:sz w:val="23"/>
        </w:rPr>
        <w:t>iou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p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spacing w:val="1"/>
          <w:w w:val="88"/>
          <w:sz w:val="23"/>
        </w:rPr>
        <w:t>b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3"/>
          <w:w w:val="92"/>
          <w:sz w:val="23"/>
        </w:rPr>
        <w:t>m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88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8"/>
          <w:sz w:val="23"/>
        </w:rPr>
        <w:t>Hib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in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u</w:t>
      </w:r>
      <w:r>
        <w:rPr>
          <w:color w:val="414042"/>
          <w:spacing w:val="-2"/>
          <w:w w:val="64"/>
          <w:sz w:val="23"/>
        </w:rPr>
        <w:t>s</w:t>
      </w:r>
      <w:r>
        <w:rPr>
          <w:color w:val="414042"/>
          <w:w w:val="81"/>
          <w:sz w:val="23"/>
        </w:rPr>
        <w:t>u</w:t>
      </w:r>
      <w:r>
        <w:rPr>
          <w:color w:val="414042"/>
          <w:spacing w:val="-1"/>
          <w:w w:val="81"/>
          <w:sz w:val="23"/>
        </w:rPr>
        <w:t>a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w w:val="89"/>
          <w:sz w:val="23"/>
        </w:rPr>
        <w:t>o</w:t>
      </w:r>
      <w:r>
        <w:rPr>
          <w:color w:val="414042"/>
          <w:w w:val="92"/>
          <w:sz w:val="23"/>
        </w:rPr>
        <w:t>mm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3"/>
          <w:w w:val="64"/>
          <w:sz w:val="23"/>
        </w:rPr>
        <w:t>s</w:t>
      </w:r>
      <w:r>
        <w:rPr>
          <w:color w:val="414042"/>
          <w:w w:val="51"/>
          <w:sz w:val="23"/>
        </w:rPr>
        <w:t>: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68"/>
          <w:sz w:val="23"/>
        </w:rPr>
        <w:t>F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88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67"/>
          <w:sz w:val="23"/>
        </w:rPr>
        <w:t>e: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2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67"/>
          <w:sz w:val="23"/>
        </w:rPr>
        <w:t xml:space="preserve">e; </w:t>
      </w:r>
      <w:r>
        <w:rPr>
          <w:color w:val="414042"/>
          <w:w w:val="95"/>
          <w:sz w:val="23"/>
        </w:rPr>
        <w:t>Second</w:t>
      </w:r>
      <w:r>
        <w:rPr>
          <w:color w:val="414042"/>
          <w:spacing w:val="-4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Dose: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4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months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age;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third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Dose: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6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months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age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(if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needed,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depending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on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brand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4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vaccine);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and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Final/Booster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Dose: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12-15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months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3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age.</w:t>
      </w:r>
    </w:p>
    <w:p w:rsidR="00CE62C5" w:rsidRDefault="00CE62C5">
      <w:pPr>
        <w:spacing w:line="218" w:lineRule="auto"/>
        <w:rPr>
          <w:sz w:val="23"/>
        </w:rPr>
        <w:sectPr w:rsidR="00CE62C5">
          <w:footerReference w:type="even" r:id="rId158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47" type="#_x0000_t202" style="position:absolute;margin-left:24.45pt;margin-top:540.65pt;width:21.15pt;height:22pt;z-index:25195622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81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119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10"/>
        <w:rPr>
          <w:sz w:val="20"/>
        </w:rPr>
      </w:pPr>
    </w:p>
    <w:p w:rsidR="00CE62C5" w:rsidRDefault="00280DE0">
      <w:pPr>
        <w:spacing w:before="89" w:line="252" w:lineRule="exact"/>
        <w:ind w:left="533"/>
        <w:rPr>
          <w:sz w:val="23"/>
        </w:rPr>
      </w:pPr>
      <w:r>
        <w:rPr>
          <w:color w:val="414042"/>
          <w:w w:val="95"/>
          <w:sz w:val="23"/>
        </w:rPr>
        <w:t>Hib vaccine may be given at the same time as other vaccines.</w:t>
      </w:r>
    </w:p>
    <w:p w:rsidR="00CE62C5" w:rsidRDefault="00280DE0">
      <w:pPr>
        <w:spacing w:before="7" w:line="218" w:lineRule="auto"/>
        <w:ind w:left="533"/>
        <w:rPr>
          <w:sz w:val="23"/>
        </w:rPr>
      </w:pPr>
      <w:r>
        <w:rPr>
          <w:color w:val="414042"/>
          <w:w w:val="85"/>
          <w:sz w:val="23"/>
        </w:rPr>
        <w:t>In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survey,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rates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for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first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of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HiB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vaccine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was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more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than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91%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with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higher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among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Emirati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than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non-Emirati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children.</w:t>
      </w:r>
      <w:r>
        <w:rPr>
          <w:color w:val="414042"/>
          <w:spacing w:val="-14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However,</w:t>
      </w:r>
      <w:r>
        <w:rPr>
          <w:color w:val="414042"/>
          <w:spacing w:val="-13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 xml:space="preserve">the </w:t>
      </w:r>
      <w:r>
        <w:rPr>
          <w:color w:val="414042"/>
          <w:sz w:val="23"/>
        </w:rPr>
        <w:t>coverage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for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later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doses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of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the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vaccines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starts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declining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with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less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than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65%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coverage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rate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for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the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final/booster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dose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of</w:t>
      </w:r>
      <w:r>
        <w:rPr>
          <w:color w:val="414042"/>
          <w:spacing w:val="-39"/>
          <w:sz w:val="23"/>
        </w:rPr>
        <w:t xml:space="preserve"> </w:t>
      </w:r>
      <w:r>
        <w:rPr>
          <w:color w:val="414042"/>
          <w:sz w:val="23"/>
        </w:rPr>
        <w:t>the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HiB</w:t>
      </w:r>
      <w:r>
        <w:rPr>
          <w:color w:val="414042"/>
          <w:spacing w:val="-40"/>
          <w:sz w:val="23"/>
        </w:rPr>
        <w:t xml:space="preserve"> </w:t>
      </w:r>
      <w:r>
        <w:rPr>
          <w:color w:val="414042"/>
          <w:sz w:val="23"/>
        </w:rPr>
        <w:t>vaccine.</w:t>
      </w:r>
    </w:p>
    <w:p w:rsidR="00CE62C5" w:rsidRDefault="00280DE0">
      <w:pPr>
        <w:pStyle w:val="BodyText"/>
        <w:spacing w:before="220" w:after="29"/>
        <w:ind w:left="533"/>
      </w:pPr>
      <w:r>
        <w:rPr>
          <w:color w:val="DA1A32"/>
          <w:w w:val="95"/>
        </w:rPr>
        <w:t>Table 74: Coverage of Haemophilus influenza 2ndt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" w:line="285" w:lineRule="auto"/>
              <w:ind w:left="321" w:hanging="228"/>
              <w:jc w:val="left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5"/>
              </w:rPr>
              <w:t>for 2nd dose of</w:t>
            </w:r>
          </w:p>
          <w:p w:rsidR="00CE62C5" w:rsidRDefault="00280DE0">
            <w:pPr>
              <w:pStyle w:val="TableParagraph"/>
              <w:spacing w:line="285" w:lineRule="auto"/>
              <w:ind w:left="250" w:right="55" w:hanging="177"/>
              <w:jc w:val="left"/>
            </w:pPr>
            <w:r>
              <w:rPr>
                <w:color w:val="58595B"/>
                <w:w w:val="85"/>
              </w:rPr>
              <w:t xml:space="preserve">Haemophilus </w:t>
            </w:r>
            <w:r>
              <w:rPr>
                <w:color w:val="58595B"/>
                <w:w w:val="95"/>
              </w:rPr>
              <w:t>influenza</w:t>
            </w:r>
          </w:p>
          <w:p w:rsidR="00CE62C5" w:rsidRDefault="00280DE0">
            <w:pPr>
              <w:pStyle w:val="TableParagraph"/>
              <w:spacing w:line="238" w:lineRule="exact"/>
              <w:ind w:left="317"/>
              <w:jc w:val="left"/>
            </w:pPr>
            <w:r>
              <w:rPr>
                <w:color w:val="58595B"/>
                <w:w w:val="9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6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1,334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186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1,148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90"/>
              </w:rPr>
              <w:t>96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448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457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90"/>
              </w:rPr>
              <w:t>143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89.1%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3"/>
              <w:jc w:val="left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23"/>
              <w:jc w:val="right"/>
            </w:pPr>
            <w:r>
              <w:rPr>
                <w:color w:val="58595B"/>
                <w:w w:val="70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83.8%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5"/>
              <w:jc w:val="left"/>
            </w:pPr>
            <w:r>
              <w:rPr>
                <w:color w:val="58595B"/>
                <w:w w:val="85"/>
              </w:rPr>
              <w:t>81.5%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163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145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79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0" w:right="17"/>
            </w:pPr>
            <w:r>
              <w:rPr>
                <w:color w:val="58595B"/>
                <w:w w:val="85"/>
              </w:rPr>
              <w:t>10.9%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1" w:right="17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2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80"/>
              <w:jc w:val="left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3" w:right="17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81"/>
              <w:jc w:val="left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4" w:right="17"/>
            </w:pPr>
            <w:r>
              <w:rPr>
                <w:color w:val="58595B"/>
                <w:w w:val="85"/>
              </w:rPr>
              <w:t>16.2%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6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6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5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4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35"/>
              <w:jc w:val="left"/>
            </w:pPr>
            <w:r>
              <w:rPr>
                <w:color w:val="58595B"/>
                <w:w w:val="85"/>
              </w:rPr>
              <w:t>18.5%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3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2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2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25" w:right="11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</w:pPr>
          </w:p>
          <w:p w:rsidR="00CE62C5" w:rsidRDefault="00280DE0">
            <w:pPr>
              <w:pStyle w:val="TableParagraph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6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233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206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78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78.4%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73.1%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2"/>
              <w:jc w:val="left"/>
            </w:pPr>
            <w:r>
              <w:rPr>
                <w:color w:val="58595B"/>
                <w:w w:val="85"/>
              </w:rPr>
              <w:t>71.8%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4"/>
              <w:jc w:val="right"/>
            </w:pPr>
            <w:r>
              <w:rPr>
                <w:color w:val="58595B"/>
                <w:w w:val="70"/>
              </w:rPr>
              <w:t>55.1%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79.1%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80.2%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5"/>
              <w:jc w:val="left"/>
            </w:pPr>
            <w:r>
              <w:rPr>
                <w:color w:val="58595B"/>
                <w:w w:val="85"/>
              </w:rPr>
              <w:t>66.1%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4"/>
            </w:pPr>
            <w:r>
              <w:rPr>
                <w:color w:val="58595B"/>
                <w:w w:val="85"/>
              </w:rPr>
              <w:t>84.4%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5"/>
              </w:rPr>
              <w:t>70.0%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3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2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9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85"/>
              </w:rPr>
              <w:t>21.6%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26.9%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1"/>
              <w:jc w:val="left"/>
            </w:pPr>
            <w:r>
              <w:rPr>
                <w:color w:val="58595B"/>
                <w:w w:val="85"/>
              </w:rPr>
              <w:t>28.2%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right="125"/>
              <w:jc w:val="right"/>
            </w:pPr>
            <w:r>
              <w:rPr>
                <w:color w:val="58595B"/>
                <w:w w:val="70"/>
              </w:rPr>
              <w:t>44.9%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20.9%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19.8%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133"/>
              <w:jc w:val="left"/>
            </w:pPr>
            <w:r>
              <w:rPr>
                <w:color w:val="58595B"/>
                <w:w w:val="85"/>
              </w:rPr>
              <w:t>33.9%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15.6%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30.0%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323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</w:pPr>
          </w:p>
          <w:p w:rsidR="00CE62C5" w:rsidRDefault="00280DE0">
            <w:pPr>
              <w:pStyle w:val="TableParagraph"/>
              <w:ind w:left="212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6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" w:right="17"/>
            </w:pPr>
            <w:r>
              <w:rPr>
                <w:color w:val="58595B"/>
                <w:w w:val="90"/>
              </w:rPr>
              <w:t>305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260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90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" w:right="17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91.5%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0"/>
              <w:jc w:val="left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0" w:right="17"/>
            </w:pPr>
            <w:r>
              <w:rPr>
                <w:color w:val="58595B"/>
                <w:w w:val="85"/>
              </w:rPr>
              <w:t>98.1%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right="125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3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33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7"/>
            </w:pPr>
            <w:r>
              <w:rPr>
                <w:color w:val="58595B"/>
                <w:w w:val="85"/>
              </w:rPr>
              <w:t>90.8%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5"/>
              </w:rPr>
              <w:t>71.4%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0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3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6" w:right="17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" w:right="17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" w:right="17"/>
            </w:pPr>
            <w:r>
              <w:rPr>
                <w:color w:val="58595B"/>
                <w:w w:val="85"/>
              </w:rPr>
              <w:t>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8"/>
              <w:jc w:val="left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" w:right="17"/>
            </w:pPr>
            <w:r>
              <w:rPr>
                <w:color w:val="58595B"/>
                <w:w w:val="85"/>
              </w:rPr>
              <w:t>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9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1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2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181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24" w:right="17"/>
            </w:pPr>
            <w:r>
              <w:rPr>
                <w:color w:val="58595B"/>
                <w:w w:val="85"/>
              </w:rPr>
              <w:t>28.6%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2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21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spacing w:before="6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7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6" w:right="17"/>
            </w:pPr>
            <w:r>
              <w:rPr>
                <w:color w:val="58595B"/>
                <w:w w:val="90"/>
              </w:rPr>
              <w:t>796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114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682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7" w:right="17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8" w:right="17"/>
            </w:pPr>
            <w:r>
              <w:rPr>
                <w:color w:val="58595B"/>
                <w:w w:val="90"/>
              </w:rPr>
              <w:t>247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19" w:right="17"/>
            </w:pPr>
            <w:r>
              <w:rPr>
                <w:color w:val="58595B"/>
                <w:w w:val="90"/>
              </w:rPr>
              <w:t>280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0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0" w:right="17"/>
            </w:pPr>
            <w:r>
              <w:rPr>
                <w:color w:val="58595B"/>
                <w:w w:val="90"/>
              </w:rPr>
              <w:t>96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2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3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1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6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29"/>
              <w:jc w:val="left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94.7%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right="126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9" w:right="17"/>
            </w:pPr>
            <w:r>
              <w:rPr>
                <w:color w:val="58595B"/>
                <w:w w:val="85"/>
              </w:rPr>
              <w:t>85.9%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9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1" w:right="17"/>
            </w:pPr>
            <w:r>
              <w:rPr>
                <w:color w:val="58595B"/>
                <w:w w:val="85"/>
              </w:rPr>
              <w:t>88.2%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1" w:right="17"/>
            </w:pPr>
            <w:r>
              <w:rPr>
                <w:color w:val="58595B"/>
                <w:w w:val="85"/>
              </w:rPr>
              <w:t>86.8%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2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32"/>
              <w:jc w:val="left"/>
            </w:pPr>
            <w:r>
              <w:rPr>
                <w:color w:val="58595B"/>
                <w:w w:val="85"/>
              </w:rPr>
              <w:t>81.5%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3" w:right="17"/>
            </w:pPr>
            <w:r>
              <w:rPr>
                <w:color w:val="58595B"/>
                <w:w w:val="85"/>
              </w:rPr>
              <w:t>95.0%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3" w:right="17"/>
            </w:pPr>
            <w:r>
              <w:rPr>
                <w:color w:val="58595B"/>
                <w:w w:val="85"/>
              </w:rPr>
              <w:t>88.9%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4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1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8" w:line="300" w:lineRule="atLeast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right="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1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6" w:right="17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7"/>
              <w:jc w:val="left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7" w:right="1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8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9" w:right="17"/>
            </w:pPr>
            <w:r>
              <w:rPr>
                <w:color w:val="58595B"/>
                <w:w w:val="85"/>
              </w:rPr>
              <w:t>11.8%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0" w:right="17"/>
            </w:pPr>
            <w:r>
              <w:rPr>
                <w:color w:val="58595B"/>
                <w:w w:val="85"/>
              </w:rPr>
              <w:t>13.2%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131"/>
              <w:jc w:val="left"/>
            </w:pPr>
            <w:r>
              <w:rPr>
                <w:color w:val="58595B"/>
                <w:w w:val="85"/>
              </w:rPr>
              <w:t>18.5%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2" w:right="17"/>
            </w:pPr>
            <w:r>
              <w:rPr>
                <w:color w:val="58595B"/>
                <w:w w:val="85"/>
              </w:rPr>
              <w:t>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3" w:right="17"/>
            </w:pPr>
            <w:r>
              <w:rPr>
                <w:color w:val="58595B"/>
                <w:w w:val="85"/>
              </w:rPr>
              <w:t>11.1%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23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0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default" r:id="rId159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046" type="#_x0000_t202" style="position:absolute;left:0;text-align:left;margin-left:24.45pt;margin-top:35.2pt;width:21.15pt;height:22pt;z-index:25195724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120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75: Coverage of Haemophilus influenza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285" w:lineRule="auto"/>
              <w:ind w:left="324" w:hanging="228"/>
              <w:jc w:val="left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5"/>
              </w:rPr>
              <w:t>for 3rd dose of</w:t>
            </w:r>
          </w:p>
          <w:p w:rsidR="00CE62C5" w:rsidRDefault="00280DE0">
            <w:pPr>
              <w:pStyle w:val="TableParagraph"/>
              <w:spacing w:line="285" w:lineRule="auto"/>
              <w:ind w:left="253" w:right="113" w:hanging="132"/>
              <w:jc w:val="left"/>
            </w:pPr>
            <w:r>
              <w:rPr>
                <w:color w:val="58595B"/>
                <w:w w:val="85"/>
              </w:rPr>
              <w:t xml:space="preserve">Hemophilus </w:t>
            </w:r>
            <w:r>
              <w:rPr>
                <w:color w:val="58595B"/>
                <w:w w:val="90"/>
              </w:rPr>
              <w:t>influenza</w:t>
            </w:r>
          </w:p>
          <w:p w:rsidR="00CE62C5" w:rsidRDefault="00280DE0">
            <w:pPr>
              <w:pStyle w:val="TableParagraph"/>
              <w:spacing w:line="238" w:lineRule="exact"/>
              <w:ind w:left="319"/>
              <w:jc w:val="left"/>
            </w:pPr>
            <w:r>
              <w:rPr>
                <w:color w:val="58595B"/>
                <w:w w:val="9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1,259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90"/>
              </w:rPr>
              <w:t>179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1,080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90"/>
              </w:rPr>
              <w:t>430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434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90"/>
              </w:rPr>
              <w:t>123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3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1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9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84.1%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87.5%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83.6%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3"/>
              <w:jc w:val="left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23"/>
              <w:jc w:val="right"/>
            </w:pPr>
            <w:r>
              <w:rPr>
                <w:color w:val="58595B"/>
                <w:w w:val="70"/>
              </w:rPr>
              <w:t>85.9%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5"/>
              </w:rPr>
              <w:t>81.1%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5"/>
              <w:jc w:val="left"/>
            </w:pPr>
            <w:r>
              <w:rPr>
                <w:color w:val="58595B"/>
                <w:w w:val="85"/>
              </w:rPr>
              <w:t>74.3%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2"/>
            </w:pPr>
            <w:r>
              <w:rPr>
                <w:color w:val="58595B"/>
                <w:w w:val="85"/>
              </w:rPr>
              <w:t>80.8%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2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1"/>
            </w:pPr>
            <w:r>
              <w:rPr>
                <w:color w:val="58595B"/>
                <w:w w:val="85"/>
              </w:rPr>
              <w:t>90.7%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1"/>
            </w:pPr>
            <w:r>
              <w:rPr>
                <w:color w:val="58595B"/>
                <w:w w:val="85"/>
              </w:rPr>
              <w:t>91.1%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spacing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238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90"/>
              </w:rPr>
              <w:t>212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90"/>
              </w:rPr>
              <w:t>108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</w:tr>
      <w:tr w:rsidR="00CE62C5">
        <w:trPr>
          <w:trHeight w:val="589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0" w:right="17"/>
            </w:pPr>
            <w:r>
              <w:rPr>
                <w:color w:val="58595B"/>
                <w:w w:val="85"/>
              </w:rPr>
              <w:t>15.9%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1" w:right="17"/>
            </w:pPr>
            <w:r>
              <w:rPr>
                <w:color w:val="58595B"/>
                <w:w w:val="85"/>
              </w:rPr>
              <w:t>12.5%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2" w:right="17"/>
            </w:pPr>
            <w:r>
              <w:rPr>
                <w:color w:val="58595B"/>
                <w:w w:val="85"/>
              </w:rPr>
              <w:t>16.4%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132"/>
              <w:jc w:val="left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3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right="124"/>
              <w:jc w:val="right"/>
            </w:pPr>
            <w:r>
              <w:rPr>
                <w:color w:val="58595B"/>
                <w:w w:val="70"/>
              </w:rPr>
              <w:t>14.1%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4" w:right="17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7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7"/>
            </w:pPr>
            <w:r>
              <w:rPr>
                <w:color w:val="58595B"/>
                <w:w w:val="85"/>
              </w:rPr>
              <w:t>18.9%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6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5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5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135"/>
              <w:jc w:val="left"/>
            </w:pPr>
            <w:r>
              <w:rPr>
                <w:color w:val="58595B"/>
                <w:w w:val="85"/>
              </w:rPr>
              <w:t>25.7%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4"/>
            </w:pPr>
            <w:r>
              <w:rPr>
                <w:color w:val="58595B"/>
                <w:w w:val="85"/>
              </w:rPr>
              <w:t>19.2%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3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2"/>
            </w:pPr>
            <w:r>
              <w:rPr>
                <w:color w:val="58595B"/>
                <w:w w:val="85"/>
              </w:rPr>
              <w:t>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74"/>
              <w:ind w:left="25" w:right="12"/>
            </w:pPr>
            <w:r>
              <w:rPr>
                <w:color w:val="58595B"/>
                <w:w w:val="85"/>
              </w:rPr>
              <w:t>8.9%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178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155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59.5%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59.5%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59.5%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1"/>
              <w:jc w:val="left"/>
            </w:pPr>
            <w:r>
              <w:rPr>
                <w:color w:val="58595B"/>
                <w:w w:val="85"/>
              </w:rPr>
              <w:t>59.3%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67.9%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right="124"/>
              <w:jc w:val="right"/>
            </w:pPr>
            <w:r>
              <w:rPr>
                <w:color w:val="58595B"/>
                <w:w w:val="70"/>
              </w:rPr>
              <w:t>34.7%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58.5%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85"/>
              </w:rPr>
              <w:t>35.8%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61.9%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4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85"/>
              </w:rPr>
              <w:t>70.0%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4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3"/>
            </w:pPr>
            <w:r>
              <w:rPr>
                <w:color w:val="58595B"/>
                <w:w w:val="85"/>
              </w:rPr>
              <w:t>53.6%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24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90"/>
              </w:rPr>
              <w:t>121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106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85"/>
              </w:rPr>
              <w:t>40.5%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40.5%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40.5%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1"/>
              <w:jc w:val="left"/>
            </w:pPr>
            <w:r>
              <w:rPr>
                <w:color w:val="58595B"/>
                <w:w w:val="85"/>
              </w:rPr>
              <w:t>40.7%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32.1%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right="125"/>
              <w:jc w:val="right"/>
            </w:pPr>
            <w:r>
              <w:rPr>
                <w:color w:val="58595B"/>
                <w:w w:val="70"/>
              </w:rPr>
              <w:t>65.3%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41.5%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64.2%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38.1%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3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30.0%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5"/>
              </w:rPr>
              <w:t>46.4%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302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90"/>
              </w:rPr>
              <w:t>256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121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90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1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91.1%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90.4%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0"/>
              <w:jc w:val="left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96.8%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right="125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33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7"/>
            </w:pPr>
            <w:r>
              <w:rPr>
                <w:color w:val="58595B"/>
                <w:w w:val="85"/>
              </w:rPr>
              <w:t>90.8%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5"/>
              </w:rPr>
              <w:t>71.4%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4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85"/>
              </w:rPr>
              <w:t>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8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85"/>
              </w:rPr>
              <w:t>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181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28.6%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90"/>
              </w:rPr>
              <w:t>779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111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668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90"/>
              </w:rPr>
              <w:t>242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90"/>
              </w:rPr>
              <w:t>280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85"/>
              </w:rPr>
              <w:t>89.9%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89.4%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29"/>
              <w:jc w:val="left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right="126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86.7%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88.2%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82.6%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2"/>
              <w:jc w:val="left"/>
            </w:pPr>
            <w:r>
              <w:rPr>
                <w:color w:val="58595B"/>
                <w:w w:val="85"/>
              </w:rPr>
              <w:t>73.1%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88.9%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24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90"/>
              </w:rPr>
              <w:t>79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85"/>
              </w:rPr>
              <w:t>10.1%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6" w:right="17"/>
            </w:pPr>
            <w:r>
              <w:rPr>
                <w:color w:val="58595B"/>
                <w:w w:val="85"/>
              </w:rPr>
              <w:t>10.6%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7"/>
              <w:jc w:val="left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78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85"/>
              </w:rPr>
              <w:t>13.3%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8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9" w:right="17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11.8%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0" w:right="17"/>
            </w:pPr>
            <w:r>
              <w:rPr>
                <w:color w:val="58595B"/>
                <w:w w:val="85"/>
              </w:rPr>
              <w:t>17.4%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1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131"/>
              <w:jc w:val="left"/>
            </w:pPr>
            <w:r>
              <w:rPr>
                <w:color w:val="58595B"/>
                <w:w w:val="85"/>
              </w:rPr>
              <w:t>26.9%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2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3" w:right="17"/>
            </w:pPr>
            <w:r>
              <w:rPr>
                <w:color w:val="58595B"/>
                <w:w w:val="85"/>
              </w:rPr>
              <w:t>11.1%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24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60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45" type="#_x0000_t202" style="position:absolute;margin-left:24.45pt;margin-top:540.65pt;width:21.15pt;height:22pt;z-index:25195827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121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6"/>
        <w:rPr>
          <w:sz w:val="22"/>
        </w:rPr>
      </w:pPr>
    </w:p>
    <w:p w:rsidR="00CE62C5" w:rsidRDefault="00280DE0">
      <w:pPr>
        <w:pStyle w:val="BodyText"/>
        <w:spacing w:before="88" w:after="29"/>
        <w:ind w:left="533"/>
      </w:pPr>
      <w:r>
        <w:rPr>
          <w:color w:val="DA1A32"/>
          <w:w w:val="95"/>
        </w:rPr>
        <w:t>Table 76: Coverage of Hemophilus influenza 4th (booster)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0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9" w:line="285" w:lineRule="auto"/>
              <w:ind w:left="321" w:hanging="228"/>
              <w:jc w:val="left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5"/>
              </w:rPr>
              <w:t>for 4th dose of</w:t>
            </w:r>
          </w:p>
          <w:p w:rsidR="00CE62C5" w:rsidRDefault="00280DE0">
            <w:pPr>
              <w:pStyle w:val="TableParagraph"/>
              <w:spacing w:line="285" w:lineRule="auto"/>
              <w:ind w:left="251" w:right="113" w:hanging="132"/>
              <w:jc w:val="left"/>
            </w:pPr>
            <w:r>
              <w:rPr>
                <w:color w:val="58595B"/>
                <w:w w:val="85"/>
              </w:rPr>
              <w:t xml:space="preserve">Hemophilus </w:t>
            </w:r>
            <w:r>
              <w:rPr>
                <w:color w:val="58595B"/>
                <w:w w:val="90"/>
              </w:rPr>
              <w:t>influenza</w:t>
            </w:r>
          </w:p>
          <w:p w:rsidR="00CE62C5" w:rsidRDefault="00280DE0">
            <w:pPr>
              <w:pStyle w:val="TableParagraph"/>
              <w:spacing w:line="238" w:lineRule="exact"/>
              <w:ind w:left="317"/>
              <w:jc w:val="left"/>
            </w:pPr>
            <w:r>
              <w:rPr>
                <w:color w:val="58595B"/>
                <w:w w:val="90"/>
              </w:rPr>
              <w:t>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955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140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90"/>
              </w:rPr>
              <w:t>816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335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5"/>
            </w:pPr>
            <w:r>
              <w:rPr>
                <w:color w:val="58595B"/>
                <w:w w:val="90"/>
              </w:rPr>
              <w:t>301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2"/>
            </w:pPr>
            <w:r>
              <w:rPr>
                <w:color w:val="58595B"/>
                <w:w w:val="90"/>
              </w:rPr>
              <w:t>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0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9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8"/>
            </w:pPr>
            <w:r>
              <w:rPr>
                <w:color w:val="58595B"/>
                <w:w w:val="90"/>
              </w:rPr>
              <w:t>13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63.9%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68.5%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63.2%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33"/>
              <w:jc w:val="left"/>
            </w:pPr>
            <w:r>
              <w:rPr>
                <w:color w:val="58595B"/>
                <w:w w:val="85"/>
              </w:rPr>
              <w:t>68.3%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85"/>
              </w:rPr>
              <w:t>69.2%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2"/>
              <w:jc w:val="right"/>
            </w:pPr>
            <w:r>
              <w:rPr>
                <w:color w:val="58595B"/>
                <w:w w:val="70"/>
              </w:rPr>
              <w:t>65.5%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5"/>
            </w:pPr>
            <w:r>
              <w:rPr>
                <w:color w:val="58595B"/>
                <w:w w:val="85"/>
              </w:rPr>
              <w:t>71.4%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5"/>
            </w:pPr>
            <w:r>
              <w:rPr>
                <w:color w:val="58595B"/>
                <w:w w:val="85"/>
              </w:rPr>
              <w:t>68.3%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85"/>
              </w:rPr>
              <w:t>61.4%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3"/>
            </w:pPr>
            <w:r>
              <w:rPr>
                <w:color w:val="58595B"/>
                <w:w w:val="85"/>
              </w:rPr>
              <w:t>59.8%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3"/>
            </w:pPr>
            <w:r>
              <w:rPr>
                <w:color w:val="58595B"/>
                <w:w w:val="85"/>
              </w:rPr>
              <w:t>57.9%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2"/>
            </w:pPr>
            <w:r>
              <w:rPr>
                <w:color w:val="58595B"/>
                <w:w w:val="85"/>
              </w:rPr>
              <w:t>65.0%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0"/>
              <w:jc w:val="right"/>
            </w:pPr>
            <w:r>
              <w:rPr>
                <w:color w:val="58595B"/>
                <w:w w:val="70"/>
              </w:rPr>
              <w:t>61.4%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1"/>
            </w:pPr>
            <w:r>
              <w:rPr>
                <w:color w:val="58595B"/>
                <w:w w:val="85"/>
              </w:rPr>
              <w:t>81.7%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0"/>
            </w:pPr>
            <w:r>
              <w:rPr>
                <w:color w:val="58595B"/>
                <w:w w:val="85"/>
              </w:rPr>
              <w:t>69.2%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11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90"/>
              </w:rPr>
              <w:t>539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475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90"/>
              </w:rPr>
              <w:t>149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242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5"/>
            </w:pPr>
            <w:r>
              <w:rPr>
                <w:color w:val="58595B"/>
                <w:w w:val="79"/>
              </w:rPr>
              <w:t>6</w:t>
            </w:r>
          </w:p>
        </w:tc>
      </w:tr>
      <w:tr w:rsidR="00CE62C5">
        <w:trPr>
          <w:trHeight w:val="55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1" w:right="17"/>
            </w:pPr>
            <w:r>
              <w:rPr>
                <w:color w:val="58595B"/>
                <w:w w:val="85"/>
              </w:rPr>
              <w:t>36.1%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1" w:right="17"/>
            </w:pPr>
            <w:r>
              <w:rPr>
                <w:color w:val="58595B"/>
                <w:w w:val="85"/>
              </w:rPr>
              <w:t>31.5%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2" w:right="17"/>
            </w:pPr>
            <w:r>
              <w:rPr>
                <w:color w:val="58595B"/>
                <w:w w:val="85"/>
              </w:rPr>
              <w:t>36.8%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132"/>
              <w:jc w:val="left"/>
            </w:pPr>
            <w:r>
              <w:rPr>
                <w:color w:val="58595B"/>
                <w:w w:val="85"/>
              </w:rPr>
              <w:t>31.7%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3" w:right="17"/>
            </w:pPr>
            <w:r>
              <w:rPr>
                <w:color w:val="58595B"/>
                <w:w w:val="85"/>
              </w:rPr>
              <w:t>30.8%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right="123"/>
              <w:jc w:val="right"/>
            </w:pPr>
            <w:r>
              <w:rPr>
                <w:color w:val="58595B"/>
                <w:w w:val="70"/>
              </w:rPr>
              <w:t>34.5%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4" w:right="17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7"/>
            </w:pPr>
            <w:r>
              <w:rPr>
                <w:color w:val="58595B"/>
                <w:w w:val="85"/>
              </w:rPr>
              <w:t>28.6%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7"/>
            </w:pPr>
            <w:r>
              <w:rPr>
                <w:color w:val="58595B"/>
                <w:w w:val="85"/>
              </w:rPr>
              <w:t>31.7%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6"/>
            </w:pPr>
            <w:r>
              <w:rPr>
                <w:color w:val="58595B"/>
                <w:w w:val="85"/>
              </w:rPr>
              <w:t>38.6%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5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5"/>
            </w:pPr>
            <w:r>
              <w:rPr>
                <w:color w:val="58595B"/>
                <w:w w:val="85"/>
              </w:rPr>
              <w:t>40.2%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4"/>
            </w:pPr>
            <w:r>
              <w:rPr>
                <w:color w:val="58595B"/>
                <w:w w:val="85"/>
              </w:rPr>
              <w:t>42.1%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4"/>
            </w:pPr>
            <w:r>
              <w:rPr>
                <w:color w:val="58595B"/>
                <w:w w:val="85"/>
              </w:rPr>
              <w:t>35.0%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right="121"/>
              <w:jc w:val="right"/>
            </w:pPr>
            <w:r>
              <w:rPr>
                <w:color w:val="58595B"/>
                <w:w w:val="70"/>
              </w:rPr>
              <w:t>38.6%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3"/>
            </w:pPr>
            <w:r>
              <w:rPr>
                <w:color w:val="58595B"/>
                <w:w w:val="85"/>
              </w:rPr>
              <w:t>18.3%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157"/>
              <w:ind w:left="25" w:right="12"/>
            </w:pPr>
            <w:r>
              <w:rPr>
                <w:color w:val="58595B"/>
                <w:w w:val="85"/>
              </w:rPr>
              <w:t>30.8%</w:t>
            </w:r>
          </w:p>
        </w:tc>
      </w:tr>
      <w:tr w:rsidR="00CE62C5">
        <w:trPr>
          <w:trHeight w:val="403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41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85"/>
              </w:rPr>
              <w:t>24.4%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22.0%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24.7%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31"/>
              <w:jc w:val="left"/>
            </w:pPr>
            <w:r>
              <w:rPr>
                <w:color w:val="58595B"/>
                <w:w w:val="85"/>
              </w:rPr>
              <w:t>22.3%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36.3%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26.7%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24.1%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85"/>
              </w:rPr>
              <w:t>44.4%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15.6%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right="122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4"/>
            </w:pPr>
            <w:r>
              <w:rPr>
                <w:color w:val="58595B"/>
                <w:w w:val="85"/>
              </w:rPr>
              <w:t>26.1%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5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224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195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95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75.6%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85"/>
              </w:rPr>
              <w:t>78.0%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85"/>
              </w:rPr>
              <w:t>75.3%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30"/>
              <w:jc w:val="left"/>
            </w:pPr>
            <w:r>
              <w:rPr>
                <w:color w:val="58595B"/>
                <w:w w:val="85"/>
              </w:rPr>
              <w:t>77.7%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63.7%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73.3%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75.9%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55.6%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84.4%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right="122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5"/>
            </w:pPr>
            <w:r>
              <w:rPr>
                <w:color w:val="58595B"/>
                <w:w w:val="85"/>
              </w:rPr>
              <w:t>73.9%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41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156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126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47.1%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85"/>
              </w:rPr>
              <w:t>62.3%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30"/>
              <w:jc w:val="left"/>
            </w:pPr>
            <w:r>
              <w:rPr>
                <w:color w:val="58595B"/>
                <w:w w:val="85"/>
              </w:rPr>
              <w:t>62.8%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59.3%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5"/>
              <w:jc w:val="right"/>
            </w:pPr>
            <w:r>
              <w:rPr>
                <w:color w:val="58595B"/>
                <w:w w:val="70"/>
              </w:rPr>
              <w:t>45.2%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22.4%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44.2%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85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3"/>
              <w:jc w:val="right"/>
            </w:pPr>
            <w:r>
              <w:rPr>
                <w:color w:val="58595B"/>
                <w:w w:val="70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81.1%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85"/>
              </w:rPr>
              <w:t>75.6%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35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175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157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52.9%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37.7%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29"/>
              <w:jc w:val="left"/>
            </w:pPr>
            <w:r>
              <w:rPr>
                <w:color w:val="58595B"/>
                <w:w w:val="85"/>
              </w:rPr>
              <w:t>37.2%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8" w:right="17"/>
            </w:pPr>
            <w:r>
              <w:rPr>
                <w:color w:val="58595B"/>
                <w:w w:val="85"/>
              </w:rPr>
              <w:t>40.7%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6"/>
              <w:jc w:val="right"/>
            </w:pPr>
            <w:r>
              <w:rPr>
                <w:color w:val="58595B"/>
                <w:w w:val="70"/>
              </w:rPr>
              <w:t>54.8%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85"/>
              </w:rPr>
              <w:t>77.6%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55.8%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right="123"/>
              <w:jc w:val="right"/>
            </w:pPr>
            <w:r>
              <w:rPr>
                <w:color w:val="58595B"/>
                <w:w w:val="70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18.9%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85"/>
              </w:rPr>
              <w:t>24.4%</w:t>
            </w:r>
          </w:p>
        </w:tc>
      </w:tr>
      <w:tr w:rsidR="00CE62C5">
        <w:trPr>
          <w:trHeight w:val="400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2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6" w:right="17"/>
            </w:pPr>
            <w:r>
              <w:rPr>
                <w:color w:val="58595B"/>
                <w:w w:val="90"/>
              </w:rPr>
              <w:t>727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6" w:right="17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625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90"/>
              </w:rPr>
              <w:t>225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261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39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83.6%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29"/>
              <w:jc w:val="left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86.4%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right="126"/>
              <w:jc w:val="right"/>
            </w:pPr>
            <w:r>
              <w:rPr>
                <w:color w:val="58595B"/>
                <w:w w:val="70"/>
              </w:rPr>
              <w:t>92.3%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8" w:right="17"/>
            </w:pPr>
            <w:r>
              <w:rPr>
                <w:color w:val="58595B"/>
                <w:w w:val="85"/>
              </w:rPr>
              <w:t>80.8%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9" w:right="17"/>
            </w:pPr>
            <w:r>
              <w:rPr>
                <w:color w:val="58595B"/>
                <w:w w:val="85"/>
              </w:rPr>
              <w:t>85.2%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9" w:right="17"/>
            </w:pPr>
            <w:r>
              <w:rPr>
                <w:color w:val="58595B"/>
                <w:w w:val="85"/>
              </w:rPr>
              <w:t>87.6%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0" w:right="17"/>
            </w:pPr>
            <w:r>
              <w:rPr>
                <w:color w:val="58595B"/>
                <w:w w:val="85"/>
              </w:rPr>
              <w:t>73.2%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0" w:right="17"/>
            </w:pPr>
            <w:r>
              <w:rPr>
                <w:color w:val="58595B"/>
                <w:w w:val="85"/>
              </w:rPr>
              <w:t>78.6%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1" w:right="17"/>
            </w:pPr>
            <w:r>
              <w:rPr>
                <w:color w:val="58595B"/>
                <w:w w:val="85"/>
              </w:rPr>
              <w:t>81.9%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1" w:right="17"/>
            </w:pPr>
            <w:r>
              <w:rPr>
                <w:color w:val="58595B"/>
                <w:w w:val="85"/>
              </w:rPr>
              <w:t>65.2%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2" w:right="17"/>
            </w:pPr>
            <w:r>
              <w:rPr>
                <w:color w:val="58595B"/>
                <w:w w:val="85"/>
              </w:rPr>
              <w:t>90.6%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right="124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3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4" w:right="17"/>
            </w:pPr>
            <w:r>
              <w:rPr>
                <w:color w:val="58595B"/>
                <w:w w:val="85"/>
              </w:rPr>
              <w:t>90.1%</w:t>
            </w:r>
          </w:p>
        </w:tc>
      </w:tr>
      <w:tr w:rsidR="00CE62C5">
        <w:trPr>
          <w:trHeight w:val="39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2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90"/>
              </w:rPr>
              <w:t>140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9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9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16.4%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28"/>
              <w:jc w:val="left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6" w:right="17"/>
            </w:pPr>
            <w:r>
              <w:rPr>
                <w:color w:val="58595B"/>
                <w:w w:val="85"/>
              </w:rPr>
              <w:t>13.6%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7"/>
              <w:jc w:val="left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19.2%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7" w:right="17"/>
            </w:pPr>
            <w:r>
              <w:rPr>
                <w:color w:val="58595B"/>
                <w:w w:val="85"/>
              </w:rPr>
              <w:t>14.8%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8" w:right="17"/>
            </w:pPr>
            <w:r>
              <w:rPr>
                <w:color w:val="58595B"/>
                <w:w w:val="85"/>
              </w:rPr>
              <w:t>12.4%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8" w:right="17"/>
            </w:pPr>
            <w:r>
              <w:rPr>
                <w:color w:val="58595B"/>
                <w:w w:val="85"/>
              </w:rPr>
              <w:t>26.8%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19" w:right="17"/>
            </w:pPr>
            <w:r>
              <w:rPr>
                <w:color w:val="58595B"/>
                <w:w w:val="85"/>
              </w:rPr>
              <w:t>21.4%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0" w:right="17"/>
            </w:pPr>
            <w:r>
              <w:rPr>
                <w:color w:val="58595B"/>
                <w:w w:val="85"/>
              </w:rPr>
              <w:t>18.1%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0" w:right="17"/>
            </w:pPr>
            <w:r>
              <w:rPr>
                <w:color w:val="58595B"/>
                <w:w w:val="85"/>
              </w:rPr>
              <w:t>34.8%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1" w:right="17"/>
            </w:pPr>
            <w:r>
              <w:rPr>
                <w:color w:val="58595B"/>
                <w:w w:val="85"/>
              </w:rPr>
              <w:t>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right="173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2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8"/>
              <w:ind w:left="23" w:right="17"/>
            </w:pPr>
            <w:r>
              <w:rPr>
                <w:color w:val="58595B"/>
                <w:w w:val="85"/>
              </w:rPr>
              <w:t>9.9%</w:t>
            </w:r>
          </w:p>
        </w:tc>
      </w:tr>
    </w:tbl>
    <w:p w:rsidR="00CE62C5" w:rsidRDefault="00CE62C5">
      <w:pPr>
        <w:sectPr w:rsidR="00CE62C5">
          <w:footerReference w:type="default" r:id="rId161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59" w:after="29"/>
        <w:ind w:left="533"/>
      </w:pPr>
      <w:r>
        <w:pict>
          <v:shape id="_x0000_s1044" type="#_x0000_t202" style="position:absolute;left:0;text-align:left;margin-left:24.45pt;margin-top:35.2pt;width:21.15pt;height:22pt;z-index:25195929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122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77: Coverage of IPV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06"/>
        </w:trPr>
        <w:tc>
          <w:tcPr>
            <w:tcW w:w="1247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3" w:line="300" w:lineRule="atLeast"/>
              <w:ind w:left="86" w:right="79" w:firstLine="10"/>
              <w:jc w:val="both"/>
            </w:pPr>
            <w:r>
              <w:rPr>
                <w:color w:val="58595B"/>
                <w:spacing w:val="-4"/>
                <w:w w:val="85"/>
              </w:rPr>
              <w:t>Total</w:t>
            </w:r>
            <w:r>
              <w:rPr>
                <w:color w:val="58595B"/>
                <w:spacing w:val="-18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 xml:space="preserve">records </w:t>
            </w:r>
            <w:r>
              <w:rPr>
                <w:color w:val="58595B"/>
                <w:w w:val="95"/>
              </w:rPr>
              <w:t>for</w:t>
            </w:r>
            <w:r>
              <w:rPr>
                <w:color w:val="58595B"/>
                <w:spacing w:val="-38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1st</w:t>
            </w:r>
            <w:r>
              <w:rPr>
                <w:color w:val="58595B"/>
                <w:spacing w:val="-37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 xml:space="preserve">dose </w:t>
            </w:r>
            <w:r>
              <w:rPr>
                <w:color w:val="58595B"/>
                <w:w w:val="90"/>
              </w:rPr>
              <w:t xml:space="preserve">of injectable </w:t>
            </w:r>
            <w:r>
              <w:rPr>
                <w:color w:val="58595B"/>
                <w:w w:val="85"/>
              </w:rPr>
              <w:t>polio</w:t>
            </w:r>
            <w:r>
              <w:rPr>
                <w:color w:val="58595B"/>
                <w:spacing w:val="-4"/>
                <w:w w:val="85"/>
              </w:rPr>
              <w:t xml:space="preserve"> </w:t>
            </w:r>
            <w:r>
              <w:rPr>
                <w:color w:val="58595B"/>
                <w:spacing w:val="-3"/>
                <w:w w:val="85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9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1,437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90"/>
              </w:rPr>
              <w:t>196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85"/>
              </w:rPr>
              <w:t>1,241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1"/>
              <w:jc w:val="left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90"/>
              </w:rPr>
              <w:t>459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2"/>
              <w:jc w:val="left"/>
            </w:pPr>
            <w:r>
              <w:rPr>
                <w:color w:val="58595B"/>
                <w:w w:val="90"/>
              </w:rPr>
              <w:t>525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90"/>
              </w:rPr>
              <w:t>155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1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9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85"/>
              </w:rPr>
              <w:t>94.7%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32"/>
              <w:jc w:val="left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85"/>
              </w:rPr>
              <w:t>94.3%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right="123"/>
              <w:jc w:val="right"/>
            </w:pPr>
            <w:r>
              <w:rPr>
                <w:color w:val="58595B"/>
                <w:w w:val="70"/>
              </w:rPr>
              <w:t>95.5%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right="123"/>
              <w:jc w:val="right"/>
            </w:pPr>
            <w:r>
              <w:rPr>
                <w:color w:val="58595B"/>
                <w:w w:val="70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85"/>
              </w:rPr>
              <w:t>97.2%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85"/>
              </w:rPr>
              <w:t>84.4%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5"/>
              </w:rPr>
              <w:t>94.9%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77.8%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2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2"/>
            </w:pPr>
            <w:r>
              <w:rPr>
                <w:color w:val="58595B"/>
                <w:w w:val="85"/>
              </w:rPr>
              <w:t>87.0%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1"/>
            </w:pPr>
            <w:r>
              <w:rPr>
                <w:color w:val="58595B"/>
                <w:w w:val="85"/>
              </w:rPr>
              <w:t>97.9%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" w:line="300" w:lineRule="exac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90"/>
              </w:rPr>
              <w:t>78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90"/>
              </w:rPr>
              <w:t>70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5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80"/>
              <w:jc w:val="left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85"/>
              </w:rPr>
              <w:t>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81"/>
              <w:jc w:val="left"/>
            </w:pPr>
            <w:r>
              <w:rPr>
                <w:color w:val="58595B"/>
                <w:w w:val="85"/>
              </w:rPr>
              <w:t>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right="172"/>
              <w:jc w:val="right"/>
            </w:pPr>
            <w:r>
              <w:rPr>
                <w:color w:val="58595B"/>
                <w:w w:val="70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15.6%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5"/>
              </w:rPr>
              <w:t>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22.2%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2"/>
            </w:pPr>
            <w:r>
              <w:rPr>
                <w:color w:val="58595B"/>
                <w:w w:val="85"/>
              </w:rPr>
              <w:t>13.0%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1"/>
            </w:pPr>
            <w:r>
              <w:rPr>
                <w:color w:val="58595B"/>
                <w:w w:val="85"/>
              </w:rPr>
              <w:t>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5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89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90"/>
              </w:rPr>
              <w:t>264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90"/>
              </w:rPr>
              <w:t>232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22"/>
              <w:jc w:val="left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5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32"/>
              <w:jc w:val="left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85"/>
              </w:rPr>
              <w:t>86.3%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right="123"/>
              <w:jc w:val="right"/>
            </w:pPr>
            <w:r>
              <w:rPr>
                <w:color w:val="58595B"/>
                <w:w w:val="70"/>
              </w:rPr>
              <w:t>78.5%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right="123"/>
              <w:jc w:val="right"/>
            </w:pPr>
            <w:r>
              <w:rPr>
                <w:color w:val="58595B"/>
                <w:w w:val="70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85"/>
              </w:rPr>
              <w:t>66.7%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80.1%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2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2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5" w:line="300" w:lineRule="exac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0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0" w:right="17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31"/>
              <w:jc w:val="left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85"/>
              </w:rPr>
              <w:t>13.7%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right="124"/>
              <w:jc w:val="right"/>
            </w:pPr>
            <w:r>
              <w:rPr>
                <w:color w:val="58595B"/>
                <w:w w:val="70"/>
              </w:rPr>
              <w:t>21.5%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right="172"/>
              <w:jc w:val="right"/>
            </w:pPr>
            <w:r>
              <w:rPr>
                <w:color w:val="58595B"/>
                <w:w w:val="70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33.3%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5"/>
            </w:pPr>
            <w:r>
              <w:rPr>
                <w:color w:val="58595B"/>
                <w:w w:val="85"/>
              </w:rPr>
              <w:t>19.9%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4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5" w:right="13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6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213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89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9" w:right="17"/>
            </w:pPr>
            <w:r>
              <w:rPr>
                <w:color w:val="58595B"/>
                <w:w w:val="90"/>
              </w:rPr>
              <w:t>328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0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90"/>
              </w:rPr>
              <w:t>283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20"/>
              <w:jc w:val="left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9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0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0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131"/>
              <w:jc w:val="left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1" w:right="17"/>
            </w:pPr>
            <w:r>
              <w:rPr>
                <w:color w:val="58595B"/>
                <w:w w:val="85"/>
              </w:rPr>
              <w:t>96.5%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24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right="124"/>
              <w:jc w:val="right"/>
            </w:pPr>
            <w:r>
              <w:rPr>
                <w:color w:val="58595B"/>
                <w:w w:val="70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7"/>
            </w:pPr>
            <w:r>
              <w:rPr>
                <w:color w:val="58595B"/>
                <w:w w:val="85"/>
              </w:rPr>
              <w:t>89.9%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5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5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4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2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5" w:line="300" w:lineRule="exact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8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0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7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8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8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79"/>
              <w:jc w:val="left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9" w:right="17"/>
            </w:pPr>
            <w:r>
              <w:rPr>
                <w:color w:val="58595B"/>
                <w:w w:val="85"/>
              </w:rPr>
              <w:t>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79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right="173"/>
              <w:jc w:val="right"/>
            </w:pPr>
            <w:r>
              <w:rPr>
                <w:color w:val="58595B"/>
                <w:w w:val="70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3" w:right="17"/>
            </w:pPr>
            <w:r>
              <w:rPr>
                <w:color w:val="58595B"/>
                <w:w w:val="85"/>
              </w:rPr>
              <w:t>10.1%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4" w:right="17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25" w:right="16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5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88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90"/>
              </w:rPr>
              <w:t>845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8" w:right="17"/>
            </w:pPr>
            <w:r>
              <w:rPr>
                <w:color w:val="58595B"/>
                <w:w w:val="90"/>
              </w:rPr>
              <w:t>726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8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9" w:right="17"/>
            </w:pPr>
            <w:r>
              <w:rPr>
                <w:color w:val="58595B"/>
                <w:w w:val="90"/>
              </w:rPr>
              <w:t>251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19"/>
              <w:jc w:val="left"/>
            </w:pPr>
            <w:r>
              <w:rPr>
                <w:color w:val="58595B"/>
                <w:w w:val="90"/>
              </w:rPr>
              <w:t>316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2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5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3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8" w:right="17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30"/>
              <w:jc w:val="left"/>
            </w:pPr>
            <w:r>
              <w:rPr>
                <w:color w:val="58595B"/>
                <w:w w:val="85"/>
              </w:rPr>
              <w:t>99.3%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9" w:right="17"/>
            </w:pPr>
            <w:r>
              <w:rPr>
                <w:color w:val="58595B"/>
                <w:w w:val="85"/>
              </w:rPr>
              <w:t>96.2%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right="125"/>
              <w:jc w:val="right"/>
            </w:pPr>
            <w:r>
              <w:rPr>
                <w:color w:val="58595B"/>
                <w:w w:val="70"/>
              </w:rPr>
              <w:t>97.0%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2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3" w:right="17"/>
            </w:pPr>
            <w:r>
              <w:rPr>
                <w:color w:val="58595B"/>
                <w:w w:val="85"/>
              </w:rPr>
              <w:t>86.9%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4" w:right="17"/>
            </w:pPr>
            <w:r>
              <w:rPr>
                <w:color w:val="58595B"/>
                <w:w w:val="85"/>
              </w:rPr>
              <w:t>92.2%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4" w:right="17"/>
            </w:pPr>
            <w:r>
              <w:rPr>
                <w:color w:val="58595B"/>
                <w:w w:val="85"/>
              </w:rPr>
              <w:t>75.4%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6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5" w:line="300" w:lineRule="exac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7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8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9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21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6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3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06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78"/>
              <w:jc w:val="left"/>
            </w:pPr>
            <w:r>
              <w:rPr>
                <w:color w:val="58595B"/>
                <w:w w:val="85"/>
              </w:rPr>
              <w:t>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8" w:right="17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right="174"/>
              <w:jc w:val="right"/>
            </w:pPr>
            <w:r>
              <w:rPr>
                <w:color w:val="58595B"/>
                <w:w w:val="70"/>
              </w:rPr>
              <w:t>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2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3" w:right="17"/>
            </w:pPr>
            <w:r>
              <w:rPr>
                <w:color w:val="58595B"/>
                <w:w w:val="85"/>
              </w:rPr>
              <w:t>13.1%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3" w:right="17"/>
            </w:pPr>
            <w:r>
              <w:rPr>
                <w:color w:val="58595B"/>
                <w:w w:val="85"/>
              </w:rPr>
              <w:t>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4" w:right="17"/>
            </w:pPr>
            <w:r>
              <w:rPr>
                <w:color w:val="58595B"/>
                <w:w w:val="85"/>
              </w:rPr>
              <w:t>24.6%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25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32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spacing w:before="215" w:line="228" w:lineRule="auto"/>
        <w:ind w:left="533" w:right="103"/>
        <w:rPr>
          <w:sz w:val="23"/>
        </w:rPr>
      </w:pPr>
      <w:r>
        <w:rPr>
          <w:color w:val="414042"/>
          <w:spacing w:val="-18"/>
          <w:w w:val="85"/>
          <w:sz w:val="23"/>
        </w:rPr>
        <w:t>T</w:t>
      </w:r>
      <w:r>
        <w:rPr>
          <w:color w:val="414042"/>
          <w:w w:val="90"/>
          <w:sz w:val="23"/>
        </w:rPr>
        <w:t>w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in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u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8"/>
          <w:sz w:val="23"/>
        </w:rPr>
        <w:t>f</w:t>
      </w:r>
      <w:r>
        <w:rPr>
          <w:color w:val="414042"/>
          <w:w w:val="89"/>
          <w:sz w:val="23"/>
        </w:rPr>
        <w:t>or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78"/>
          <w:sz w:val="23"/>
        </w:rPr>
        <w:t>g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w w:val="89"/>
          <w:sz w:val="23"/>
        </w:rPr>
        <w:t>lio</w:t>
      </w:r>
      <w:r>
        <w:rPr>
          <w:color w:val="414042"/>
          <w:spacing w:val="-3"/>
          <w:w w:val="92"/>
          <w:sz w:val="23"/>
        </w:rPr>
        <w:t>m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3"/>
          <w:w w:val="75"/>
          <w:sz w:val="23"/>
        </w:rPr>
        <w:t>e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3"/>
          <w:w w:val="64"/>
          <w:sz w:val="23"/>
        </w:rPr>
        <w:t>s</w:t>
      </w:r>
      <w:r>
        <w:rPr>
          <w:color w:val="414042"/>
          <w:w w:val="51"/>
          <w:sz w:val="23"/>
        </w:rPr>
        <w:t>: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w w:val="73"/>
          <w:sz w:val="23"/>
        </w:rPr>
        <w:t>a</w:t>
      </w:r>
      <w:r>
        <w:rPr>
          <w:color w:val="414042"/>
          <w:w w:val="82"/>
          <w:sz w:val="23"/>
        </w:rPr>
        <w:t>c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w w:val="89"/>
          <w:sz w:val="23"/>
        </w:rPr>
        <w:t>li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spacing w:val="-1"/>
          <w:w w:val="83"/>
          <w:sz w:val="23"/>
        </w:rPr>
        <w:t>v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89"/>
          <w:sz w:val="23"/>
        </w:rPr>
        <w:t>u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8"/>
          <w:sz w:val="23"/>
        </w:rPr>
        <w:t>g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inj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82"/>
          <w:sz w:val="23"/>
        </w:rPr>
        <w:t>c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4"/>
          <w:sz w:val="23"/>
        </w:rPr>
        <w:t>(</w:t>
      </w:r>
      <w:r>
        <w:rPr>
          <w:color w:val="414042"/>
          <w:spacing w:val="1"/>
          <w:w w:val="84"/>
          <w:sz w:val="23"/>
        </w:rPr>
        <w:t>I</w:t>
      </w:r>
      <w:r>
        <w:rPr>
          <w:color w:val="414042"/>
          <w:w w:val="78"/>
          <w:sz w:val="23"/>
        </w:rPr>
        <w:t>P</w:t>
      </w:r>
      <w:r>
        <w:rPr>
          <w:color w:val="414042"/>
          <w:spacing w:val="-3"/>
          <w:w w:val="78"/>
          <w:sz w:val="23"/>
        </w:rPr>
        <w:t>V</w:t>
      </w:r>
      <w:r>
        <w:rPr>
          <w:color w:val="414042"/>
          <w:w w:val="92"/>
          <w:sz w:val="23"/>
        </w:rPr>
        <w:t>)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w w:val="77"/>
          <w:sz w:val="23"/>
        </w:rPr>
        <w:t>e-</w:t>
      </w:r>
      <w:r>
        <w:rPr>
          <w:color w:val="414042"/>
          <w:spacing w:val="-3"/>
          <w:w w:val="77"/>
          <w:sz w:val="23"/>
        </w:rPr>
        <w:t>a</w:t>
      </w:r>
      <w:r>
        <w:rPr>
          <w:color w:val="414042"/>
          <w:spacing w:val="-5"/>
          <w:w w:val="116"/>
          <w:sz w:val="23"/>
        </w:rPr>
        <w:t>t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4"/>
          <w:sz w:val="23"/>
        </w:rPr>
        <w:t>nu</w:t>
      </w:r>
      <w:r>
        <w:rPr>
          <w:color w:val="414042"/>
          <w:spacing w:val="-3"/>
          <w:w w:val="84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3"/>
          <w:w w:val="90"/>
          <w:sz w:val="23"/>
        </w:rPr>
        <w:t>p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w w:val="89"/>
          <w:sz w:val="23"/>
        </w:rPr>
        <w:t>li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spacing w:val="-1"/>
          <w:w w:val="83"/>
          <w:sz w:val="23"/>
        </w:rPr>
        <w:t>v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89"/>
          <w:sz w:val="23"/>
        </w:rPr>
        <w:t>u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8"/>
          <w:sz w:val="23"/>
        </w:rPr>
        <w:t>g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2"/>
          <w:w w:val="89"/>
          <w:sz w:val="23"/>
        </w:rPr>
        <w:t>u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2"/>
          <w:sz w:val="23"/>
        </w:rPr>
        <w:t>c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 oral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polio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vaccine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(OPV).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World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Health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Organization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recommends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all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children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must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fully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vaccinated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against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polio.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In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countries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with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&gt;90%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primary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 xml:space="preserve">immunization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r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90"/>
          <w:sz w:val="23"/>
        </w:rPr>
        <w:t>w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-1"/>
          <w:w w:val="64"/>
          <w:sz w:val="23"/>
        </w:rPr>
        <w:t>s</w:t>
      </w:r>
      <w:r>
        <w:rPr>
          <w:color w:val="414042"/>
          <w:w w:val="86"/>
          <w:sz w:val="23"/>
        </w:rPr>
        <w:t>k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1"/>
          <w:sz w:val="23"/>
        </w:rPr>
        <w:t>im</w:t>
      </w:r>
      <w:r>
        <w:rPr>
          <w:color w:val="414042"/>
          <w:spacing w:val="3"/>
          <w:w w:val="91"/>
          <w:sz w:val="23"/>
        </w:rPr>
        <w:t>p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1"/>
          <w:w w:val="89"/>
          <w:sz w:val="23"/>
        </w:rPr>
        <w:t>r</w:t>
      </w:r>
      <w:r>
        <w:rPr>
          <w:color w:val="414042"/>
          <w:spacing w:val="1"/>
          <w:w w:val="116"/>
          <w:sz w:val="23"/>
        </w:rPr>
        <w:t>t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93"/>
          <w:sz w:val="23"/>
        </w:rPr>
        <w:t>W</w:t>
      </w:r>
      <w:r>
        <w:rPr>
          <w:color w:val="414042"/>
          <w:spacing w:val="1"/>
          <w:w w:val="88"/>
          <w:sz w:val="23"/>
        </w:rPr>
        <w:t>H</w:t>
      </w:r>
      <w:r>
        <w:rPr>
          <w:color w:val="414042"/>
          <w:w w:val="91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90"/>
          <w:sz w:val="23"/>
        </w:rPr>
        <w:t>h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w w:val="89"/>
          <w:sz w:val="23"/>
        </w:rPr>
        <w:t>o</w:t>
      </w:r>
      <w:r>
        <w:rPr>
          <w:color w:val="414042"/>
          <w:w w:val="92"/>
          <w:sz w:val="23"/>
        </w:rPr>
        <w:t>mm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on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90"/>
          <w:sz w:val="23"/>
        </w:rPr>
        <w:t>w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75"/>
          <w:sz w:val="23"/>
        </w:rPr>
        <w:t>I</w:t>
      </w:r>
      <w:r>
        <w:rPr>
          <w:color w:val="414042"/>
          <w:w w:val="78"/>
          <w:sz w:val="23"/>
        </w:rPr>
        <w:t>PV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spacing w:val="1"/>
          <w:w w:val="116"/>
          <w:sz w:val="23"/>
        </w:rPr>
        <w:t>t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1"/>
          <w:w w:val="89"/>
          <w:sz w:val="23"/>
        </w:rPr>
        <w:t>r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4"/>
          <w:sz w:val="23"/>
        </w:rPr>
        <w:t>ing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2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8"/>
          <w:sz w:val="23"/>
        </w:rPr>
        <w:t>f</w:t>
      </w:r>
      <w:r>
        <w:rPr>
          <w:color w:val="414042"/>
          <w:spacing w:val="1"/>
          <w:w w:val="89"/>
          <w:sz w:val="23"/>
        </w:rPr>
        <w:t>o</w:t>
      </w:r>
      <w:r>
        <w:rPr>
          <w:color w:val="414042"/>
          <w:w w:val="89"/>
          <w:sz w:val="23"/>
        </w:rPr>
        <w:t>l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90"/>
          <w:sz w:val="23"/>
        </w:rPr>
        <w:t>w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90"/>
          <w:sz w:val="23"/>
        </w:rPr>
        <w:t>w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1"/>
          <w:sz w:val="23"/>
        </w:rPr>
        <w:t>O</w:t>
      </w:r>
      <w:r>
        <w:rPr>
          <w:color w:val="414042"/>
          <w:w w:val="78"/>
          <w:sz w:val="23"/>
        </w:rPr>
        <w:t>PV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90"/>
          <w:sz w:val="23"/>
        </w:rPr>
        <w:t>w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 xml:space="preserve">s </w:t>
      </w:r>
      <w:r>
        <w:rPr>
          <w:color w:val="414042"/>
          <w:w w:val="90"/>
          <w:sz w:val="23"/>
        </w:rPr>
        <w:t>separated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by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4–8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weeks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depending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on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risk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of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exposure.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In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spacing w:val="-4"/>
          <w:w w:val="90"/>
          <w:sz w:val="23"/>
        </w:rPr>
        <w:t>UAE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National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Immunization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schedule,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currently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both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IPV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and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OPV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spacing w:val="-3"/>
          <w:w w:val="90"/>
          <w:sz w:val="23"/>
        </w:rPr>
        <w:t>are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used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in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line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with</w:t>
      </w:r>
      <w:r>
        <w:rPr>
          <w:color w:val="414042"/>
          <w:spacing w:val="-28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29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 xml:space="preserve">WHO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w w:val="89"/>
          <w:sz w:val="23"/>
        </w:rPr>
        <w:t>o</w:t>
      </w:r>
      <w:r>
        <w:rPr>
          <w:color w:val="414042"/>
          <w:w w:val="92"/>
          <w:sz w:val="23"/>
        </w:rPr>
        <w:t>mm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92"/>
          <w:sz w:val="23"/>
        </w:rPr>
        <w:t>A</w:t>
      </w:r>
      <w:r>
        <w:rPr>
          <w:color w:val="414042"/>
          <w:w w:val="90"/>
          <w:sz w:val="23"/>
        </w:rPr>
        <w:t>pp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-2"/>
          <w:w w:val="89"/>
          <w:sz w:val="23"/>
        </w:rPr>
        <w:t>o</w:t>
      </w:r>
      <w:r>
        <w:rPr>
          <w:color w:val="414042"/>
          <w:spacing w:val="-2"/>
          <w:w w:val="83"/>
          <w:sz w:val="23"/>
        </w:rPr>
        <w:t>x</w:t>
      </w:r>
      <w:r>
        <w:rPr>
          <w:color w:val="414042"/>
          <w:w w:val="92"/>
          <w:sz w:val="23"/>
        </w:rPr>
        <w:t>i</w:t>
      </w:r>
      <w:r>
        <w:rPr>
          <w:color w:val="414042"/>
          <w:spacing w:val="-2"/>
          <w:w w:val="92"/>
          <w:sz w:val="23"/>
        </w:rPr>
        <w:t>m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3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6"/>
          <w:sz w:val="23"/>
        </w:rPr>
        <w:t>95%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5"/>
          <w:w w:val="90"/>
          <w:sz w:val="23"/>
        </w:rPr>
        <w:t>r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w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fi</w:t>
      </w:r>
      <w:r>
        <w:rPr>
          <w:color w:val="414042"/>
          <w:spacing w:val="-2"/>
          <w:w w:val="92"/>
          <w:sz w:val="23"/>
        </w:rPr>
        <w:t>r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75"/>
          <w:sz w:val="23"/>
        </w:rPr>
        <w:t>I</w:t>
      </w:r>
      <w:r>
        <w:rPr>
          <w:color w:val="414042"/>
          <w:w w:val="78"/>
          <w:sz w:val="23"/>
        </w:rPr>
        <w:t>PV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6"/>
          <w:sz w:val="23"/>
        </w:rPr>
        <w:t>92%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5"/>
          <w:w w:val="90"/>
          <w:sz w:val="23"/>
        </w:rPr>
        <w:t>r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88"/>
          <w:sz w:val="23"/>
        </w:rPr>
        <w:t>b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4"/>
          <w:sz w:val="23"/>
        </w:rPr>
        <w:t>2n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1"/>
          <w:sz w:val="23"/>
        </w:rPr>
        <w:t>The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1"/>
          <w:w w:val="89"/>
          <w:sz w:val="23"/>
        </w:rPr>
        <w:t>o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r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r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8"/>
          <w:sz w:val="23"/>
        </w:rPr>
        <w:t>f</w:t>
      </w:r>
      <w:r>
        <w:rPr>
          <w:color w:val="414042"/>
          <w:w w:val="89"/>
          <w:sz w:val="23"/>
        </w:rPr>
        <w:t>or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fi</w:t>
      </w:r>
      <w:r>
        <w:rPr>
          <w:color w:val="414042"/>
          <w:spacing w:val="-2"/>
          <w:w w:val="92"/>
          <w:sz w:val="23"/>
        </w:rPr>
        <w:t>r</w:t>
      </w:r>
      <w:r>
        <w:rPr>
          <w:color w:val="414042"/>
          <w:spacing w:val="-3"/>
          <w:w w:val="64"/>
          <w:sz w:val="23"/>
        </w:rPr>
        <w:t>s</w:t>
      </w:r>
      <w:r>
        <w:rPr>
          <w:color w:val="414042"/>
          <w:w w:val="116"/>
          <w:sz w:val="23"/>
        </w:rPr>
        <w:t xml:space="preserve">t </w:t>
      </w:r>
      <w:r>
        <w:rPr>
          <w:color w:val="414042"/>
          <w:w w:val="95"/>
          <w:sz w:val="23"/>
        </w:rPr>
        <w:t>dose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OPV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was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also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more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than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90%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with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the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coverage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decreasing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for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the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2nd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and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3rd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dose</w:t>
      </w:r>
      <w:r>
        <w:rPr>
          <w:color w:val="414042"/>
          <w:spacing w:val="-20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of</w:t>
      </w:r>
      <w:r>
        <w:rPr>
          <w:color w:val="414042"/>
          <w:spacing w:val="-19"/>
          <w:w w:val="95"/>
          <w:sz w:val="23"/>
        </w:rPr>
        <w:t xml:space="preserve"> </w:t>
      </w:r>
      <w:r>
        <w:rPr>
          <w:color w:val="414042"/>
          <w:spacing w:val="-5"/>
          <w:w w:val="95"/>
          <w:sz w:val="23"/>
        </w:rPr>
        <w:t>OPV.</w:t>
      </w:r>
    </w:p>
    <w:p w:rsidR="00CE62C5" w:rsidRDefault="00CE62C5">
      <w:pPr>
        <w:spacing w:line="228" w:lineRule="auto"/>
        <w:rPr>
          <w:sz w:val="23"/>
        </w:rPr>
        <w:sectPr w:rsidR="00CE62C5">
          <w:footerReference w:type="even" r:id="rId162"/>
          <w:pgSz w:w="16840" w:h="11910" w:orient="landscape"/>
          <w:pgMar w:top="100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43" type="#_x0000_t202" style="position:absolute;margin-left:24.45pt;margin-top:540.65pt;width:21.15pt;height:22pt;z-index:25196032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123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78: Coverage of IPV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85" w:lineRule="auto"/>
              <w:ind w:left="86" w:right="79" w:firstLine="10"/>
              <w:jc w:val="both"/>
            </w:pPr>
            <w:r>
              <w:rPr>
                <w:color w:val="58595B"/>
                <w:spacing w:val="-4"/>
                <w:w w:val="85"/>
              </w:rPr>
              <w:t>Total</w:t>
            </w:r>
            <w:r>
              <w:rPr>
                <w:color w:val="58595B"/>
                <w:spacing w:val="-18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 xml:space="preserve">records </w:t>
            </w:r>
            <w:r>
              <w:rPr>
                <w:color w:val="58595B"/>
                <w:w w:val="90"/>
              </w:rPr>
              <w:t>for</w:t>
            </w:r>
            <w:r>
              <w:rPr>
                <w:color w:val="58595B"/>
                <w:spacing w:val="-28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2nd</w:t>
            </w:r>
            <w:r>
              <w:rPr>
                <w:color w:val="58595B"/>
                <w:spacing w:val="-27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 xml:space="preserve">dose of injectable </w:t>
            </w:r>
            <w:r>
              <w:rPr>
                <w:color w:val="58595B"/>
                <w:w w:val="85"/>
              </w:rPr>
              <w:t>polio</w:t>
            </w:r>
            <w:r>
              <w:rPr>
                <w:color w:val="58595B"/>
                <w:spacing w:val="-4"/>
                <w:w w:val="85"/>
              </w:rPr>
              <w:t xml:space="preserve"> </w:t>
            </w:r>
            <w:r>
              <w:rPr>
                <w:color w:val="58595B"/>
                <w:spacing w:val="-3"/>
                <w:w w:val="85"/>
              </w:rPr>
              <w:t>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1,409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188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1,220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466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2"/>
              <w:jc w:val="left"/>
            </w:pPr>
            <w:r>
              <w:rPr>
                <w:color w:val="58595B"/>
                <w:w w:val="90"/>
              </w:rPr>
              <w:t>505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90"/>
              </w:rPr>
              <w:t>148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1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93.0%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2"/>
              <w:jc w:val="left"/>
            </w:pPr>
            <w:r>
              <w:rPr>
                <w:color w:val="58595B"/>
                <w:w w:val="85"/>
              </w:rPr>
              <w:t>92.3%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3"/>
              <w:jc w:val="right"/>
            </w:pPr>
            <w:r>
              <w:rPr>
                <w:color w:val="58595B"/>
                <w:w w:val="70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3"/>
              <w:jc w:val="right"/>
            </w:pPr>
            <w:r>
              <w:rPr>
                <w:color w:val="58595B"/>
                <w:w w:val="70"/>
              </w:rPr>
              <w:t>92.1%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95.2%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87.2%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76.3%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2"/>
            </w:pPr>
            <w:r>
              <w:rPr>
                <w:color w:val="58595B"/>
                <w:w w:val="85"/>
              </w:rPr>
              <w:t>84.1%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2"/>
            </w:pPr>
            <w:r>
              <w:rPr>
                <w:color w:val="58595B"/>
                <w:w w:val="85"/>
              </w:rPr>
              <w:t>89.1%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1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108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0"/>
              <w:jc w:val="left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0"/>
              <w:jc w:val="left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72"/>
              <w:jc w:val="right"/>
            </w:pPr>
            <w:r>
              <w:rPr>
                <w:color w:val="58595B"/>
                <w:w w:val="70"/>
              </w:rPr>
              <w:t>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12.8%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23.7%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15.9%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10.9%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2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53"/>
              <w:ind w:left="104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242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213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81.2%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75.7%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1"/>
              <w:jc w:val="left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5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55.1%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80.5%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81.3%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58.0%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</w:tcPr>
          <w:p w:rsidR="00CE62C5" w:rsidRDefault="00280DE0">
            <w:pPr>
              <w:pStyle w:val="TableParagraph"/>
              <w:spacing w:before="141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18.8%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24.3%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0"/>
              <w:jc w:val="left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44.9%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19.5%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18.7%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42.0%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53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326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282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127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9"/>
              <w:jc w:val="left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0"/>
              <w:jc w:val="left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6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89.3%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93.3%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78.6%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1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8"/>
              <w:jc w:val="left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6"/>
              <w:jc w:val="right"/>
            </w:pPr>
            <w:r>
              <w:rPr>
                <w:color w:val="58595B"/>
                <w:w w:val="70"/>
              </w:rPr>
              <w:t>10.7%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5"/>
              </w:rPr>
              <w:t>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21.4%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6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90"/>
              </w:rPr>
              <w:t>841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725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254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8"/>
              <w:jc w:val="left"/>
            </w:pPr>
            <w:r>
              <w:rPr>
                <w:color w:val="58595B"/>
                <w:w w:val="90"/>
              </w:rPr>
              <w:t>316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6" w:right="17"/>
            </w:pPr>
            <w:r>
              <w:rPr>
                <w:color w:val="58595B"/>
                <w:w w:val="85"/>
              </w:rPr>
              <w:t>96.2%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96.6%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29"/>
              <w:jc w:val="left"/>
            </w:pPr>
            <w:r>
              <w:rPr>
                <w:color w:val="58595B"/>
                <w:w w:val="85"/>
              </w:rPr>
              <w:t>97.8%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7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right="126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right="126"/>
              <w:jc w:val="right"/>
            </w:pPr>
            <w:r>
              <w:rPr>
                <w:color w:val="58595B"/>
                <w:w w:val="70"/>
              </w:rPr>
              <w:t>97.0%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19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0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86.9%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1" w:right="17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2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3" w:right="17"/>
            </w:pPr>
            <w:r>
              <w:rPr>
                <w:color w:val="58595B"/>
                <w:w w:val="85"/>
              </w:rPr>
              <w:t>88.9%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1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38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" w:right="17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6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8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3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6" w:right="17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" w:right="17"/>
            </w:pPr>
            <w:r>
              <w:rPr>
                <w:color w:val="58595B"/>
                <w:w w:val="85"/>
              </w:rPr>
              <w:t>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7"/>
              <w:jc w:val="left"/>
            </w:pPr>
            <w:r>
              <w:rPr>
                <w:color w:val="58595B"/>
                <w:w w:val="85"/>
              </w:rPr>
              <w:t>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6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right="175"/>
              <w:jc w:val="right"/>
            </w:pPr>
            <w:r>
              <w:rPr>
                <w:color w:val="58595B"/>
                <w:w w:val="70"/>
              </w:rPr>
              <w:t>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7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8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8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19" w:right="17"/>
            </w:pPr>
            <w:r>
              <w:rPr>
                <w:color w:val="58595B"/>
                <w:w w:val="85"/>
              </w:rPr>
              <w:t>13.1%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0" w:right="17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1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1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2" w:right="17"/>
            </w:pPr>
            <w:r>
              <w:rPr>
                <w:color w:val="58595B"/>
                <w:w w:val="85"/>
              </w:rPr>
              <w:t>11.1%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23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2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default" r:id="rId163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042" type="#_x0000_t202" style="position:absolute;left:0;text-align:left;margin-left:24.45pt;margin-top:35.2pt;width:21.15pt;height:22pt;z-index:25196134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124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79: Coverage of OPV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1st dose </w:t>
            </w:r>
            <w:r>
              <w:rPr>
                <w:color w:val="58595B"/>
                <w:w w:val="95"/>
              </w:rPr>
              <w:t>of oral polio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1,423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191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1,233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211"/>
              <w:jc w:val="right"/>
            </w:pPr>
            <w:r>
              <w:rPr>
                <w:color w:val="58595B"/>
                <w:w w:val="75"/>
              </w:rPr>
              <w:t>470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2"/>
              <w:jc w:val="left"/>
            </w:pPr>
            <w:r>
              <w:rPr>
                <w:color w:val="58595B"/>
                <w:w w:val="90"/>
              </w:rPr>
              <w:t>504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90"/>
              </w:rPr>
              <w:t>156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1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93.2%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3"/>
              <w:jc w:val="left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3"/>
              <w:jc w:val="right"/>
            </w:pPr>
            <w:r>
              <w:rPr>
                <w:color w:val="58595B"/>
                <w:w w:val="70"/>
              </w:rPr>
              <w:t>95.5%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3"/>
              <w:jc w:val="right"/>
            </w:pPr>
            <w:r>
              <w:rPr>
                <w:color w:val="58595B"/>
                <w:w w:val="70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2"/>
              <w:jc w:val="right"/>
            </w:pPr>
            <w:r>
              <w:rPr>
                <w:color w:val="58595B"/>
                <w:w w:val="70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84.9%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5"/>
              <w:jc w:val="left"/>
            </w:pPr>
            <w:r>
              <w:rPr>
                <w:color w:val="58595B"/>
                <w:w w:val="85"/>
              </w:rPr>
              <w:t>90.7%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2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0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1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1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41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0"/>
              <w:jc w:val="left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73"/>
              <w:jc w:val="right"/>
            </w:pPr>
            <w:r>
              <w:rPr>
                <w:color w:val="58595B"/>
                <w:w w:val="70"/>
              </w:rPr>
              <w:t>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1"/>
              <w:jc w:val="left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72"/>
              <w:jc w:val="right"/>
            </w:pPr>
            <w:r>
              <w:rPr>
                <w:color w:val="58595B"/>
                <w:w w:val="70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15.1%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3"/>
              <w:jc w:val="left"/>
            </w:pPr>
            <w:r>
              <w:rPr>
                <w:color w:val="58595B"/>
                <w:w w:val="85"/>
              </w:rPr>
              <w:t>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1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2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53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252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223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86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83.8%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75.7%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1"/>
              <w:jc w:val="left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86.4%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55.1%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84.8%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4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1"/>
              <w:jc w:val="right"/>
            </w:pPr>
            <w:r>
              <w:rPr>
                <w:color w:val="58595B"/>
                <w:w w:val="70"/>
              </w:rPr>
              <w:t>85.0%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4"/>
            </w:pPr>
            <w:r>
              <w:rPr>
                <w:color w:val="58595B"/>
                <w:w w:val="85"/>
              </w:rPr>
              <w:t>58.0%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1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49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16.2%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24.3%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0"/>
              <w:jc w:val="left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13.6%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44.9%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3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2"/>
              <w:jc w:val="right"/>
            </w:pPr>
            <w:r>
              <w:rPr>
                <w:color w:val="58595B"/>
                <w:w w:val="70"/>
              </w:rPr>
              <w:t>15.0%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5"/>
              </w:rPr>
              <w:t>42.0%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53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332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287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213"/>
              <w:jc w:val="right"/>
            </w:pPr>
            <w:r>
              <w:rPr>
                <w:color w:val="58595B"/>
                <w:w w:val="75"/>
              </w:rPr>
              <w:t>127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9"/>
              <w:jc w:val="left"/>
            </w:pPr>
            <w:r>
              <w:rPr>
                <w:color w:val="58595B"/>
                <w:w w:val="90"/>
              </w:rPr>
              <w:t>105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0"/>
              <w:jc w:val="left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6"/>
              <w:jc w:val="right"/>
            </w:pPr>
            <w:r>
              <w:rPr>
                <w:color w:val="58595B"/>
                <w:w w:val="70"/>
              </w:rPr>
              <w:t>99.0%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6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33"/>
              <w:jc w:val="left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3"/>
              <w:jc w:val="right"/>
            </w:pPr>
            <w:r>
              <w:rPr>
                <w:color w:val="58595B"/>
                <w:w w:val="70"/>
              </w:rPr>
              <w:t>78.6%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1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7"/>
              <w:jc w:val="left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75"/>
              <w:jc w:val="right"/>
            </w:pPr>
            <w:r>
              <w:rPr>
                <w:color w:val="58595B"/>
                <w:w w:val="70"/>
              </w:rPr>
              <w:t>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75"/>
              <w:jc w:val="right"/>
            </w:pPr>
            <w:r>
              <w:rPr>
                <w:color w:val="58595B"/>
                <w:w w:val="70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180"/>
              <w:jc w:val="left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21.4%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8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3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840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90"/>
              </w:rPr>
              <w:t>723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215"/>
              <w:jc w:val="right"/>
            </w:pPr>
            <w:r>
              <w:rPr>
                <w:color w:val="58595B"/>
                <w:w w:val="75"/>
              </w:rPr>
              <w:t>257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8"/>
              <w:jc w:val="left"/>
            </w:pPr>
            <w:r>
              <w:rPr>
                <w:color w:val="58595B"/>
                <w:w w:val="90"/>
              </w:rPr>
              <w:t>306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1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85"/>
              </w:rPr>
              <w:t>95.8%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28"/>
              <w:jc w:val="left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7"/>
              <w:jc w:val="right"/>
            </w:pPr>
            <w:r>
              <w:rPr>
                <w:color w:val="58595B"/>
                <w:w w:val="70"/>
              </w:rPr>
              <w:t>97.3%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7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7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96.2%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31"/>
              <w:jc w:val="left"/>
            </w:pPr>
            <w:r>
              <w:rPr>
                <w:color w:val="58595B"/>
                <w:w w:val="85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2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24"/>
              <w:jc w:val="right"/>
            </w:pPr>
            <w:r>
              <w:rPr>
                <w:color w:val="58595B"/>
                <w:w w:val="70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1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08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5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5" w:right="17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6" w:right="17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6"/>
              <w:jc w:val="left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77"/>
              <w:jc w:val="right"/>
            </w:pPr>
            <w:r>
              <w:rPr>
                <w:color w:val="58595B"/>
                <w:w w:val="70"/>
              </w:rPr>
              <w:t>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76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8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9" w:right="17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179"/>
              <w:jc w:val="left"/>
            </w:pPr>
            <w:r>
              <w:rPr>
                <w:color w:val="58595B"/>
                <w:w w:val="85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20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right="173"/>
              <w:jc w:val="right"/>
            </w:pPr>
            <w:r>
              <w:rPr>
                <w:color w:val="58595B"/>
                <w:w w:val="70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64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41" type="#_x0000_t202" style="position:absolute;margin-left:24.45pt;margin-top:540.65pt;width:21.15pt;height:22pt;z-index:25196236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125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80: Coverage of OPV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2nd dose </w:t>
            </w:r>
            <w:r>
              <w:rPr>
                <w:color w:val="58595B"/>
                <w:w w:val="95"/>
              </w:rPr>
              <w:t>of oral polio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1,331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1,151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448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467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86.9%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82.0%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84.0%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92.3%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83.5%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90.7%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13.1%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16.5%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18.0%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16.0%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3"/>
              <w:jc w:val="left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16.5%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69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64.5%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59.4%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59.3%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71.5%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34.7%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64.4%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72.7%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28.2%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1"/>
              <w:jc w:val="right"/>
            </w:pPr>
            <w:r>
              <w:rPr>
                <w:color w:val="58595B"/>
                <w:w w:val="70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35.5%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40.6%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34.8%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40.7%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28.5%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65.3%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35.6%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55.5%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27.3%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4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322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276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124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93.3%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97.7%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5"/>
              <w:jc w:val="right"/>
            </w:pPr>
            <w:r>
              <w:rPr>
                <w:color w:val="58595B"/>
                <w:w w:val="70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4"/>
              <w:jc w:val="left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73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9"/>
              <w:jc w:val="left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9"/>
              <w:jc w:val="left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1"/>
              <w:jc w:val="left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5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51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1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816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703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253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300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30"/>
              <w:jc w:val="left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5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93.5%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3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3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84"/>
              <w:jc w:val="left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3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6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7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7" w:right="17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7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21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6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8"/>
              <w:jc w:val="left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8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4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71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7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default" r:id="rId165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40" type="#_x0000_t202" style="position:absolute;left:0;text-align:left;margin-left:24.45pt;margin-top:35.2pt;width:21.15pt;height:22pt;z-index:25196339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126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81: Coverage of OPV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3rd dose </w:t>
            </w:r>
            <w:r>
              <w:rPr>
                <w:color w:val="58595B"/>
                <w:w w:val="95"/>
              </w:rPr>
              <w:t>of oral polio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986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843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321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64.2%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68.4%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68.0%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67.4%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69.2%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71.5%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70.4%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70.4%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61.4%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69.2%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532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471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225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35.1%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30.2%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35.8%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31.6%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32.0%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32.6%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34.0%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28.5%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1"/>
              <w:jc w:val="right"/>
            </w:pPr>
            <w:r>
              <w:rPr>
                <w:color w:val="58595B"/>
                <w:w w:val="70"/>
              </w:rPr>
              <w:t>38.6%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30.8%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70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62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21.4%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23.7%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35.1%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24.1%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41.8%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230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201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96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78.6%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76.3%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0"/>
              <w:jc w:val="left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64.9%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77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87.7%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58.2%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64.3%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45.5%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63.2%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56.3%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43.3%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56.8%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59.4%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54.3%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64.5%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3"/>
              <w:jc w:val="right"/>
            </w:pPr>
            <w:r>
              <w:rPr>
                <w:color w:val="58595B"/>
                <w:w w:val="70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73.3%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75.6%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179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83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51.9%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35.7%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54.5%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36.8%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56.7%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74.0%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43.2%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40.6%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45.7%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35.5%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26.7%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24.4%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749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104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645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278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8"/>
              <w:jc w:val="left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7"/>
              <w:jc w:val="right"/>
            </w:pPr>
            <w:r>
              <w:rPr>
                <w:color w:val="58595B"/>
                <w:w w:val="70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85.2%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78.6%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84.1%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90.1%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5" w:right="17"/>
            </w:pPr>
            <w:r>
              <w:rPr>
                <w:color w:val="58595B"/>
                <w:w w:val="90"/>
              </w:rPr>
              <w:t>123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108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12.7%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8"/>
              <w:jc w:val="left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7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21.4%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15.9%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73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9.9%</w:t>
            </w:r>
          </w:p>
        </w:tc>
      </w:tr>
    </w:tbl>
    <w:p w:rsidR="00CE62C5" w:rsidRDefault="00CE62C5">
      <w:pPr>
        <w:sectPr w:rsidR="00CE62C5">
          <w:footerReference w:type="even" r:id="rId166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39" type="#_x0000_t202" style="position:absolute;margin-left:24.45pt;margin-top:540.65pt;width:21.15pt;height:22pt;z-index:25196441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127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3"/>
        <w:rPr>
          <w:sz w:val="21"/>
        </w:rPr>
      </w:pPr>
    </w:p>
    <w:p w:rsidR="00CE62C5" w:rsidRDefault="00280DE0">
      <w:pPr>
        <w:pStyle w:val="BodyText"/>
        <w:spacing w:before="88" w:after="29"/>
        <w:ind w:left="533"/>
      </w:pPr>
      <w:r>
        <w:rPr>
          <w:color w:val="DA1A32"/>
          <w:w w:val="90"/>
        </w:rPr>
        <w:t>Table 82: Coverage of OPV 4th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7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 w:line="285" w:lineRule="auto"/>
              <w:ind w:left="41" w:right="35"/>
            </w:pPr>
            <w:r>
              <w:rPr>
                <w:color w:val="58595B"/>
                <w:w w:val="85"/>
              </w:rPr>
              <w:t xml:space="preserve">Total records </w:t>
            </w:r>
            <w:r>
              <w:rPr>
                <w:color w:val="58595B"/>
                <w:w w:val="90"/>
              </w:rPr>
              <w:t xml:space="preserve">for 4th dose </w:t>
            </w:r>
            <w:r>
              <w:rPr>
                <w:color w:val="58595B"/>
                <w:w w:val="95"/>
              </w:rPr>
              <w:t>of oral polio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spacing w:before="1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27.1%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28.9%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2"/>
              <w:jc w:val="right"/>
            </w:pPr>
            <w:r>
              <w:rPr>
                <w:color w:val="58595B"/>
                <w:w w:val="70"/>
              </w:rPr>
              <w:t>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1"/>
              <w:jc w:val="right"/>
            </w:pPr>
            <w:r>
              <w:rPr>
                <w:color w:val="58595B"/>
                <w:w w:val="70"/>
              </w:rPr>
              <w:t>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57.9%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29.9%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15.7%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46.8%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34.9%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17.1%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17.5%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16.8%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1,257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149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1,108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373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1"/>
              <w:jc w:val="left"/>
            </w:pPr>
            <w:r>
              <w:rPr>
                <w:color w:val="58595B"/>
                <w:w w:val="90"/>
              </w:rPr>
              <w:t>524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109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72.9%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71.1%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76.1%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70.1%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53.2%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65.1%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90.4%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1"/>
              <w:jc w:val="right"/>
            </w:pPr>
            <w:r>
              <w:rPr>
                <w:color w:val="58595B"/>
                <w:w w:val="70"/>
              </w:rPr>
              <w:t>82.9%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82.5%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83.2%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11.9%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0"/>
              <w:jc w:val="left"/>
            </w:pPr>
            <w:r>
              <w:rPr>
                <w:color w:val="58595B"/>
                <w:w w:val="85"/>
              </w:rPr>
              <w:t>9.1%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24.4%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2"/>
              <w:jc w:val="right"/>
            </w:pPr>
            <w:r>
              <w:rPr>
                <w:color w:val="58595B"/>
                <w:w w:val="70"/>
              </w:rPr>
              <w:t>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21.5%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226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0"/>
              <w:jc w:val="left"/>
            </w:pPr>
            <w:r>
              <w:rPr>
                <w:color w:val="58595B"/>
                <w:w w:val="90"/>
              </w:rPr>
              <w:t>106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86.3%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88.1%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0"/>
              <w:jc w:val="left"/>
            </w:pPr>
            <w:r>
              <w:rPr>
                <w:color w:val="58595B"/>
                <w:w w:val="85"/>
              </w:rPr>
              <w:t>90.9%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75.6%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76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96.9%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73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17.9%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0"/>
              <w:jc w:val="left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9"/>
              <w:jc w:val="left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3"/>
              <w:jc w:val="right"/>
            </w:pPr>
            <w:r>
              <w:rPr>
                <w:color w:val="58595B"/>
                <w:w w:val="70"/>
              </w:rPr>
              <w:t>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48.2%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40.8%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26.9%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280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9"/>
              <w:jc w:val="left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82.1%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84.4%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0"/>
              <w:jc w:val="left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6"/>
              <w:jc w:val="right"/>
            </w:pPr>
            <w:r>
              <w:rPr>
                <w:color w:val="58595B"/>
                <w:w w:val="70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5"/>
              <w:jc w:val="right"/>
            </w:pPr>
            <w:r>
              <w:rPr>
                <w:color w:val="58595B"/>
                <w:w w:val="70"/>
              </w:rPr>
              <w:t>99.8%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51.8%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59.2%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73.1%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5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150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29.8%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29"/>
              <w:jc w:val="left"/>
            </w:pPr>
            <w:r>
              <w:rPr>
                <w:color w:val="58595B"/>
                <w:w w:val="85"/>
              </w:rPr>
              <w:t>33.0%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24.3%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6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74"/>
              <w:jc w:val="right"/>
            </w:pPr>
            <w:r>
              <w:rPr>
                <w:color w:val="58595B"/>
                <w:w w:val="70"/>
              </w:rPr>
              <w:t>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59.4%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27.1%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22.8%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3" w:right="17"/>
            </w:pPr>
            <w:r>
              <w:rPr>
                <w:color w:val="58595B"/>
                <w:w w:val="85"/>
              </w:rPr>
              <w:t>58.0%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3" w:right="17"/>
            </w:pPr>
            <w:r>
              <w:rPr>
                <w:color w:val="58595B"/>
                <w:w w:val="85"/>
              </w:rPr>
              <w:t>39.7%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4" w:right="17"/>
            </w:pPr>
            <w:r>
              <w:rPr>
                <w:color w:val="58595B"/>
                <w:w w:val="85"/>
              </w:rPr>
              <w:t>10.4%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3"/>
              <w:jc w:val="right"/>
            </w:pPr>
            <w:r>
              <w:rPr>
                <w:color w:val="58595B"/>
                <w:w w:val="70"/>
              </w:rPr>
              <w:t>27.8%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7"/>
            </w:pPr>
            <w:r>
              <w:rPr>
                <w:color w:val="58595B"/>
                <w:w w:val="85"/>
              </w:rPr>
              <w:t>15.7%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5" w:right="17"/>
            </w:pPr>
            <w:r>
              <w:rPr>
                <w:color w:val="58595B"/>
                <w:w w:val="85"/>
              </w:rPr>
              <w:t>29.6%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7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6" w:right="17"/>
            </w:pPr>
            <w:r>
              <w:rPr>
                <w:color w:val="58595B"/>
                <w:w w:val="90"/>
              </w:rPr>
              <w:t>717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7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7" w:right="17"/>
            </w:pPr>
            <w:r>
              <w:rPr>
                <w:color w:val="58595B"/>
                <w:w w:val="90"/>
              </w:rPr>
              <w:t>633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7" w:right="17"/>
            </w:pPr>
            <w:r>
              <w:rPr>
                <w:color w:val="58595B"/>
                <w:w w:val="90"/>
              </w:rPr>
              <w:t>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8" w:right="17"/>
            </w:pPr>
            <w:r>
              <w:rPr>
                <w:color w:val="58595B"/>
                <w:w w:val="90"/>
              </w:rPr>
              <w:t>200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218"/>
              <w:jc w:val="left"/>
            </w:pPr>
            <w:r>
              <w:rPr>
                <w:color w:val="58595B"/>
                <w:w w:val="90"/>
              </w:rPr>
              <w:t>306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20" w:right="17"/>
            </w:pPr>
            <w:r>
              <w:rPr>
                <w:color w:val="58595B"/>
                <w:w w:val="90"/>
              </w:rPr>
              <w:t>68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22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8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6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70.2%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29"/>
              <w:jc w:val="left"/>
            </w:pPr>
            <w:r>
              <w:rPr>
                <w:color w:val="58595B"/>
                <w:w w:val="85"/>
              </w:rPr>
              <w:t>67.0%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75.7%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6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6"/>
              <w:jc w:val="right"/>
            </w:pPr>
            <w:r>
              <w:rPr>
                <w:color w:val="58595B"/>
                <w:w w:val="70"/>
              </w:rPr>
              <w:t>95.4%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40.6%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72.9%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77.2%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95.5%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42.0%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60.3%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89.6%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4"/>
              <w:jc w:val="right"/>
            </w:pPr>
            <w:r>
              <w:rPr>
                <w:color w:val="58595B"/>
                <w:w w:val="70"/>
              </w:rPr>
              <w:t>72.2%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4" w:right="17"/>
            </w:pPr>
            <w:r>
              <w:rPr>
                <w:color w:val="58595B"/>
                <w:w w:val="85"/>
              </w:rPr>
              <w:t>84.3%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4" w:right="17"/>
            </w:pPr>
            <w:r>
              <w:rPr>
                <w:color w:val="58595B"/>
                <w:w w:val="85"/>
              </w:rPr>
              <w:t>70.4%</w:t>
            </w:r>
          </w:p>
        </w:tc>
      </w:tr>
    </w:tbl>
    <w:p w:rsidR="00CE62C5" w:rsidRDefault="00CE62C5">
      <w:pPr>
        <w:sectPr w:rsidR="00CE62C5">
          <w:footerReference w:type="default" r:id="rId167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038" type="#_x0000_t202" style="position:absolute;left:0;text-align:left;margin-left:24.45pt;margin-top:35.2pt;width:21.15pt;height:22pt;z-index:25196544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83: Coverage of Pneumococcal conjugate vaccine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17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42" w:right="35"/>
              <w:rPr>
                <w:sz w:val="20"/>
              </w:rPr>
            </w:pPr>
            <w:r>
              <w:rPr>
                <w:color w:val="58595B"/>
                <w:w w:val="90"/>
                <w:sz w:val="20"/>
              </w:rPr>
              <w:t xml:space="preserve">Total records for 1st dose of </w:t>
            </w:r>
            <w:r>
              <w:rPr>
                <w:color w:val="58595B"/>
                <w:w w:val="85"/>
                <w:sz w:val="20"/>
              </w:rPr>
              <w:t xml:space="preserve">pneumococcal </w:t>
            </w:r>
            <w:r>
              <w:rPr>
                <w:color w:val="58595B"/>
                <w:w w:val="95"/>
                <w:sz w:val="20"/>
              </w:rPr>
              <w:t>conjugate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1,417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90"/>
              </w:rPr>
              <w:t>192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1,225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1"/>
              <w:jc w:val="left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90"/>
              </w:rPr>
              <w:t>460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2"/>
              <w:jc w:val="left"/>
            </w:pPr>
            <w:r>
              <w:rPr>
                <w:color w:val="58595B"/>
                <w:w w:val="90"/>
              </w:rPr>
              <w:t>533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90"/>
              </w:rPr>
              <w:t>136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3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0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9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3"/>
              <w:jc w:val="left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94.8%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23"/>
              <w:jc w:val="right"/>
            </w:pPr>
            <w:r>
              <w:rPr>
                <w:color w:val="58595B"/>
                <w:w w:val="70"/>
              </w:rPr>
              <w:t>96.5%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22"/>
              <w:jc w:val="right"/>
            </w:pPr>
            <w:r>
              <w:rPr>
                <w:color w:val="58595B"/>
                <w:w w:val="70"/>
              </w:rPr>
              <w:t>97.3%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85"/>
              </w:rPr>
              <w:t>89.5%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85"/>
              </w:rPr>
              <w:t>73.4%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85"/>
              </w:rPr>
              <w:t>79.0%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3"/>
            </w:pPr>
            <w:r>
              <w:rPr>
                <w:color w:val="58595B"/>
                <w:w w:val="85"/>
              </w:rPr>
              <w:t>70.9%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5"/>
              <w:jc w:val="left"/>
            </w:pPr>
            <w:r>
              <w:rPr>
                <w:color w:val="58595B"/>
                <w:w w:val="85"/>
              </w:rPr>
              <w:t>79.6%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2"/>
            </w:pPr>
            <w:r>
              <w:rPr>
                <w:color w:val="58595B"/>
                <w:w w:val="85"/>
              </w:rPr>
              <w:t>95.2%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20"/>
              <w:jc w:val="right"/>
            </w:pPr>
            <w:r>
              <w:rPr>
                <w:color w:val="58595B"/>
                <w:w w:val="70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1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0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124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0"/>
              <w:jc w:val="left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1"/>
              <w:jc w:val="left"/>
            </w:pPr>
            <w:r>
              <w:rPr>
                <w:color w:val="58595B"/>
                <w:w w:val="85"/>
              </w:rPr>
              <w:t>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72"/>
              <w:jc w:val="right"/>
            </w:pPr>
            <w:r>
              <w:rPr>
                <w:color w:val="58595B"/>
                <w:w w:val="70"/>
              </w:rPr>
              <w:t>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85"/>
              </w:rPr>
              <w:t>10.5%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5"/>
              </w:rPr>
              <w:t>26.6%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85"/>
              </w:rPr>
              <w:t>21.0%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85"/>
              </w:rPr>
              <w:t>29.1%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5"/>
              <w:jc w:val="left"/>
            </w:pPr>
            <w:r>
              <w:rPr>
                <w:color w:val="58595B"/>
                <w:w w:val="85"/>
              </w:rPr>
              <w:t>20.4%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85"/>
              </w:rPr>
              <w:t>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69"/>
              <w:jc w:val="right"/>
            </w:pPr>
            <w:r>
              <w:rPr>
                <w:color w:val="58595B"/>
                <w:w w:val="70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2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2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90"/>
              </w:rPr>
              <w:t>265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90"/>
              </w:rPr>
              <w:t>234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90"/>
              </w:rPr>
              <w:t>89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21"/>
              <w:jc w:val="left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85"/>
              </w:rPr>
              <w:t>88.2%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5"/>
              </w:rPr>
              <w:t>88.8%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1"/>
              <w:jc w:val="left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4"/>
              <w:jc w:val="right"/>
            </w:pPr>
            <w:r>
              <w:rPr>
                <w:color w:val="58595B"/>
                <w:w w:val="70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4"/>
              <w:jc w:val="right"/>
            </w:pPr>
            <w:r>
              <w:rPr>
                <w:color w:val="58595B"/>
                <w:w w:val="70"/>
              </w:rPr>
              <w:t>93.1%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82.8%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85"/>
              </w:rPr>
              <w:t>66.7%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4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3"/>
              <w:jc w:val="right"/>
            </w:pPr>
            <w:r>
              <w:rPr>
                <w:color w:val="58595B"/>
                <w:w w:val="70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4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24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11.8%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85"/>
              </w:rPr>
              <w:t>11.2%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0"/>
              <w:jc w:val="left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85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5"/>
              <w:jc w:val="right"/>
            </w:pPr>
            <w:r>
              <w:rPr>
                <w:color w:val="58595B"/>
                <w:w w:val="70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73"/>
              <w:jc w:val="right"/>
            </w:pPr>
            <w:r>
              <w:rPr>
                <w:color w:val="58595B"/>
                <w:w w:val="70"/>
              </w:rPr>
              <w:t>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5"/>
              </w:rPr>
              <w:t>17.2%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33.3%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3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3"/>
              <w:jc w:val="right"/>
            </w:pPr>
            <w:r>
              <w:rPr>
                <w:color w:val="58595B"/>
                <w:w w:val="70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34"/>
              </w:rPr>
            </w:pPr>
          </w:p>
          <w:p w:rsidR="00CE62C5" w:rsidRDefault="00280DE0">
            <w:pPr>
              <w:pStyle w:val="TableParagraph"/>
              <w:spacing w:before="1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325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90"/>
              </w:rPr>
              <w:t>280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90"/>
              </w:rPr>
              <w:t>124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9"/>
              <w:jc w:val="left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94.5%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0"/>
              <w:jc w:val="left"/>
            </w:pPr>
            <w:r>
              <w:rPr>
                <w:color w:val="58595B"/>
                <w:w w:val="85"/>
              </w:rPr>
              <w:t>94.3%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85"/>
              </w:rPr>
              <w:t>98.2%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26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27"/>
              <w:jc w:val="right"/>
            </w:pPr>
            <w:r>
              <w:rPr>
                <w:color w:val="58595B"/>
                <w:w w:val="70"/>
              </w:rPr>
              <w:t>98.0%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70.8%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33"/>
              <w:jc w:val="left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24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7"/>
              <w:jc w:val="left"/>
            </w:pPr>
            <w:r>
              <w:rPr>
                <w:color w:val="58595B"/>
                <w:w w:val="85"/>
              </w:rPr>
              <w:t>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right="175"/>
              <w:jc w:val="right"/>
            </w:pPr>
            <w:r>
              <w:rPr>
                <w:color w:val="58595B"/>
                <w:w w:val="70"/>
              </w:rPr>
              <w:t>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29.2%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180"/>
              <w:jc w:val="left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3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90"/>
              </w:rPr>
              <w:t>827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90"/>
              </w:rPr>
              <w:t>115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712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246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8"/>
              <w:jc w:val="left"/>
            </w:pPr>
            <w:r>
              <w:rPr>
                <w:color w:val="58595B"/>
                <w:w w:val="90"/>
              </w:rPr>
              <w:t>321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85"/>
              </w:rPr>
              <w:t>96.9%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95.5%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29"/>
              <w:jc w:val="left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95.0%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78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6"/>
              <w:jc w:val="right"/>
            </w:pPr>
            <w:r>
              <w:rPr>
                <w:color w:val="58595B"/>
                <w:w w:val="70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5"/>
              </w:rPr>
              <w:t>91.1%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79.5%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2" w:right="17"/>
            </w:pPr>
            <w:r>
              <w:rPr>
                <w:color w:val="58595B"/>
                <w:w w:val="85"/>
              </w:rPr>
              <w:t>69.9%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2"/>
              <w:jc w:val="left"/>
            </w:pPr>
            <w:r>
              <w:rPr>
                <w:color w:val="58595B"/>
                <w:w w:val="85"/>
              </w:rPr>
              <w:t>81.2%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23"/>
              <w:jc w:val="right"/>
            </w:pPr>
            <w:r>
              <w:rPr>
                <w:color w:val="58595B"/>
                <w:w w:val="70"/>
              </w:rPr>
              <w:t>97.2%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4" w:right="17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24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90"/>
              </w:rPr>
              <w:t>34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8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91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6" w:right="17"/>
            </w:pPr>
            <w:r>
              <w:rPr>
                <w:color w:val="58595B"/>
                <w:w w:val="85"/>
              </w:rPr>
              <w:t>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7"/>
              <w:jc w:val="left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7" w:right="17"/>
            </w:pPr>
            <w:r>
              <w:rPr>
                <w:color w:val="58595B"/>
                <w:w w:val="85"/>
              </w:rPr>
              <w:t>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75"/>
              <w:jc w:val="right"/>
            </w:pPr>
            <w:r>
              <w:rPr>
                <w:color w:val="58595B"/>
                <w:w w:val="70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9" w:right="17"/>
            </w:pPr>
            <w:r>
              <w:rPr>
                <w:color w:val="58595B"/>
                <w:w w:val="85"/>
              </w:rPr>
              <w:t>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5"/>
              </w:rPr>
              <w:t>20.5%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0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1" w:right="17"/>
            </w:pPr>
            <w:r>
              <w:rPr>
                <w:color w:val="58595B"/>
                <w:w w:val="85"/>
              </w:rPr>
              <w:t>30.1%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131"/>
              <w:jc w:val="left"/>
            </w:pPr>
            <w:r>
              <w:rPr>
                <w:color w:val="58595B"/>
                <w:w w:val="85"/>
              </w:rPr>
              <w:t>18.8%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right="172"/>
              <w:jc w:val="right"/>
            </w:pPr>
            <w:r>
              <w:rPr>
                <w:color w:val="58595B"/>
                <w:w w:val="70"/>
              </w:rPr>
              <w:t>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23" w:right="17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5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spacing w:before="144"/>
        <w:ind w:left="533"/>
        <w:rPr>
          <w:sz w:val="23"/>
        </w:rPr>
      </w:pPr>
      <w:r>
        <w:rPr>
          <w:color w:val="414042"/>
          <w:w w:val="90"/>
          <w:sz w:val="23"/>
        </w:rPr>
        <w:t>Pneumococcal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conjugate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vaccine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(PCV13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or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Prevnar13®)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is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recommended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for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all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children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younger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than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2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years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of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age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as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per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spacing w:val="-4"/>
          <w:w w:val="90"/>
          <w:sz w:val="23"/>
        </w:rPr>
        <w:t>UAE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National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Immunization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schedule.</w:t>
      </w:r>
    </w:p>
    <w:p w:rsidR="00CE62C5" w:rsidRDefault="00CE62C5">
      <w:pPr>
        <w:rPr>
          <w:sz w:val="23"/>
        </w:rPr>
        <w:sectPr w:rsidR="00CE62C5">
          <w:footerReference w:type="even" r:id="rId168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37" type="#_x0000_t202" style="position:absolute;margin-left:24.45pt;margin-top:540.65pt;width:21.15pt;height:22pt;z-index:25196646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129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10"/>
        <w:rPr>
          <w:sz w:val="20"/>
        </w:rPr>
      </w:pPr>
    </w:p>
    <w:p w:rsidR="00CE62C5" w:rsidRDefault="00280DE0">
      <w:pPr>
        <w:spacing w:before="89" w:line="242" w:lineRule="exact"/>
        <w:ind w:left="533"/>
        <w:jc w:val="both"/>
        <w:rPr>
          <w:sz w:val="23"/>
        </w:rPr>
      </w:pPr>
      <w:r>
        <w:rPr>
          <w:color w:val="414042"/>
          <w:w w:val="81"/>
          <w:sz w:val="23"/>
        </w:rPr>
        <w:t>The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in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8"/>
          <w:sz w:val="23"/>
        </w:rPr>
        <w:t>g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2"/>
          <w:w w:val="89"/>
          <w:sz w:val="23"/>
        </w:rPr>
        <w:t>n</w:t>
      </w:r>
      <w:r>
        <w:rPr>
          <w:color w:val="414042"/>
          <w:spacing w:val="2"/>
          <w:w w:val="88"/>
          <w:sz w:val="23"/>
        </w:rPr>
        <w:t>f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2"/>
          <w:w w:val="116"/>
          <w:sz w:val="23"/>
        </w:rPr>
        <w:t>t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r</w:t>
      </w:r>
      <w:r>
        <w:rPr>
          <w:color w:val="414042"/>
          <w:w w:val="89"/>
          <w:sz w:val="23"/>
        </w:rPr>
        <w:t>i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4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on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d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o</w:t>
      </w:r>
      <w:r>
        <w:rPr>
          <w:color w:val="414042"/>
          <w:w w:val="88"/>
          <w:sz w:val="23"/>
        </w:rPr>
        <w:t>f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1"/>
          <w:w w:val="73"/>
          <w:sz w:val="23"/>
        </w:rPr>
        <w:t>a</w:t>
      </w:r>
      <w:r>
        <w:rPr>
          <w:color w:val="414042"/>
          <w:spacing w:val="-3"/>
          <w:w w:val="78"/>
          <w:sz w:val="23"/>
        </w:rPr>
        <w:t>g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3"/>
          <w:w w:val="64"/>
          <w:sz w:val="23"/>
        </w:rPr>
        <w:t>s</w:t>
      </w:r>
      <w:r>
        <w:rPr>
          <w:color w:val="414042"/>
          <w:w w:val="51"/>
          <w:sz w:val="23"/>
        </w:rPr>
        <w:t>: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2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4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6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73"/>
          <w:sz w:val="23"/>
        </w:rPr>
        <w:t>a</w:t>
      </w:r>
      <w:r>
        <w:rPr>
          <w:color w:val="414042"/>
          <w:w w:val="89"/>
          <w:sz w:val="23"/>
        </w:rPr>
        <w:t>n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12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89"/>
          <w:sz w:val="23"/>
        </w:rPr>
        <w:t>h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w w:val="89"/>
          <w:sz w:val="23"/>
        </w:rPr>
        <w:t>o</w:t>
      </w:r>
      <w:r>
        <w:rPr>
          <w:color w:val="414042"/>
          <w:w w:val="83"/>
          <w:sz w:val="23"/>
        </w:rPr>
        <w:t>u</w:t>
      </w:r>
      <w:r>
        <w:rPr>
          <w:color w:val="414042"/>
          <w:spacing w:val="-1"/>
          <w:w w:val="83"/>
          <w:sz w:val="23"/>
        </w:rPr>
        <w:t>g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9"/>
          <w:sz w:val="23"/>
        </w:rPr>
        <w:t>15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3"/>
          <w:w w:val="90"/>
          <w:sz w:val="23"/>
        </w:rPr>
        <w:t>h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.</w:t>
      </w:r>
    </w:p>
    <w:p w:rsidR="00CE62C5" w:rsidRDefault="00280DE0">
      <w:pPr>
        <w:spacing w:before="14" w:line="199" w:lineRule="auto"/>
        <w:ind w:left="533" w:right="611"/>
        <w:jc w:val="both"/>
        <w:rPr>
          <w:sz w:val="23"/>
        </w:rPr>
      </w:pPr>
      <w:r>
        <w:rPr>
          <w:color w:val="414042"/>
          <w:w w:val="90"/>
          <w:sz w:val="23"/>
        </w:rPr>
        <w:t>Children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who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miss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their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shots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or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start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series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later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should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still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spacing w:val="-3"/>
          <w:w w:val="90"/>
          <w:sz w:val="23"/>
        </w:rPr>
        <w:t>get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vaccine.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number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of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doses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recommended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and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intervals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between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doses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will</w:t>
      </w:r>
      <w:r>
        <w:rPr>
          <w:color w:val="414042"/>
          <w:spacing w:val="-41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depend</w:t>
      </w:r>
      <w:r>
        <w:rPr>
          <w:color w:val="414042"/>
          <w:spacing w:val="-40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 xml:space="preserve">on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spacing w:val="-3"/>
          <w:w w:val="85"/>
          <w:sz w:val="23"/>
        </w:rPr>
        <w:t>child’s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age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when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vaccination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begins.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for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first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of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Pneumococcal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conjugate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vaccine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was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noted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at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94.2%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with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almost</w:t>
      </w:r>
      <w:r>
        <w:rPr>
          <w:color w:val="414042"/>
          <w:spacing w:val="-18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similar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between Emirati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and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non-Emirati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children.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decreases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for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subsequent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3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doses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of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Pneumococcal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conjugate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vaccine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with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less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than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65%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coverage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for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22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last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</w:t>
      </w:r>
      <w:r>
        <w:rPr>
          <w:color w:val="414042"/>
          <w:spacing w:val="-21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 xml:space="preserve">of </w:t>
      </w:r>
      <w:r>
        <w:rPr>
          <w:color w:val="414042"/>
          <w:w w:val="95"/>
          <w:sz w:val="23"/>
        </w:rPr>
        <w:t>Pneumococcal conjugate</w:t>
      </w:r>
      <w:r>
        <w:rPr>
          <w:color w:val="414042"/>
          <w:spacing w:val="-28"/>
          <w:w w:val="95"/>
          <w:sz w:val="23"/>
        </w:rPr>
        <w:t xml:space="preserve"> </w:t>
      </w:r>
      <w:r>
        <w:rPr>
          <w:color w:val="414042"/>
          <w:w w:val="95"/>
          <w:sz w:val="23"/>
        </w:rPr>
        <w:t>vaccine.</w:t>
      </w:r>
    </w:p>
    <w:p w:rsidR="00CE62C5" w:rsidRDefault="00280DE0">
      <w:pPr>
        <w:pStyle w:val="BodyText"/>
        <w:spacing w:before="216" w:after="29"/>
        <w:ind w:left="533"/>
        <w:jc w:val="both"/>
      </w:pPr>
      <w:r>
        <w:rPr>
          <w:color w:val="DA1A32"/>
          <w:w w:val="95"/>
        </w:rPr>
        <w:t>Table 84: Coverage of Pneumococcal conjugate vaccine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958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ind w:left="149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30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4" w:space="0" w:color="FFFFFF"/>
              <w:right w:val="single" w:sz="4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88" w:line="249" w:lineRule="auto"/>
              <w:ind w:left="58" w:right="53" w:hanging="1"/>
              <w:rPr>
                <w:sz w:val="20"/>
              </w:rPr>
            </w:pPr>
            <w:r>
              <w:rPr>
                <w:color w:val="58595B"/>
                <w:spacing w:val="-4"/>
                <w:w w:val="90"/>
                <w:sz w:val="20"/>
              </w:rPr>
              <w:t xml:space="preserve">Total </w:t>
            </w:r>
            <w:r>
              <w:rPr>
                <w:color w:val="58595B"/>
                <w:w w:val="90"/>
                <w:sz w:val="20"/>
              </w:rPr>
              <w:t>records for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2nd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dose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7"/>
                <w:w w:val="90"/>
                <w:sz w:val="20"/>
              </w:rPr>
              <w:t xml:space="preserve">of </w:t>
            </w:r>
            <w:r>
              <w:rPr>
                <w:color w:val="58595B"/>
                <w:w w:val="85"/>
                <w:sz w:val="20"/>
              </w:rPr>
              <w:t xml:space="preserve">pneumococcal </w:t>
            </w:r>
            <w:r>
              <w:rPr>
                <w:color w:val="58595B"/>
                <w:w w:val="95"/>
                <w:sz w:val="20"/>
              </w:rPr>
              <w:t>conjugate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1,393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186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1,206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454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2"/>
              <w:jc w:val="left"/>
            </w:pPr>
            <w:r>
              <w:rPr>
                <w:color w:val="58595B"/>
                <w:w w:val="90"/>
              </w:rPr>
              <w:t>517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8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93.0%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97.1%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79.1%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83.6%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79.9%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92.5%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0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109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2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1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20.9%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23.8%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20.1%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69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5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244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81.3%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73.5%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82.4%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71.8%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4"/>
              <w:jc w:val="right"/>
            </w:pPr>
            <w:r>
              <w:rPr>
                <w:color w:val="58595B"/>
                <w:w w:val="70"/>
              </w:rPr>
              <w:t>61.7%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4"/>
              <w:jc w:val="right"/>
            </w:pPr>
            <w:r>
              <w:rPr>
                <w:color w:val="58595B"/>
                <w:w w:val="70"/>
              </w:rPr>
              <w:t>83.3%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77.9%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75.1%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4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1"/>
              <w:jc w:val="right"/>
            </w:pPr>
            <w:r>
              <w:rPr>
                <w:color w:val="58595B"/>
                <w:w w:val="70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18.7%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26.5%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17.6%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28.2%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15.1%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38.3%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16.7%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22.1%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24.9%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3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2"/>
              <w:jc w:val="right"/>
            </w:pPr>
            <w:r>
              <w:rPr>
                <w:color w:val="58595B"/>
                <w:w w:val="70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2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325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280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125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9"/>
              <w:jc w:val="left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6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95.9%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79.0%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3"/>
              <w:jc w:val="left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6" w:right="17"/>
            </w:pPr>
            <w:r>
              <w:rPr>
                <w:color w:val="58595B"/>
                <w:w w:val="85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8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8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75"/>
              <w:jc w:val="right"/>
            </w:pPr>
            <w:r>
              <w:rPr>
                <w:color w:val="58595B"/>
                <w:w w:val="70"/>
              </w:rPr>
              <w:t>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21.0%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1"/>
              <w:jc w:val="left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2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6" w:right="17"/>
            </w:pPr>
            <w:r>
              <w:rPr>
                <w:color w:val="58595B"/>
                <w:w w:val="90"/>
              </w:rPr>
              <w:t>824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113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711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245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8"/>
              <w:jc w:val="left"/>
            </w:pPr>
            <w:r>
              <w:rPr>
                <w:color w:val="58595B"/>
                <w:w w:val="90"/>
              </w:rPr>
              <w:t>318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0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6" w:right="17"/>
            </w:pPr>
            <w:r>
              <w:rPr>
                <w:color w:val="58595B"/>
                <w:w w:val="85"/>
              </w:rPr>
              <w:t>95.4%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29"/>
              <w:jc w:val="left"/>
            </w:pPr>
            <w:r>
              <w:rPr>
                <w:color w:val="58595B"/>
                <w:w w:val="85"/>
              </w:rPr>
              <w:t>97.8%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94.6%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26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26"/>
              <w:jc w:val="right"/>
            </w:pPr>
            <w:r>
              <w:rPr>
                <w:color w:val="58595B"/>
                <w:w w:val="70"/>
              </w:rPr>
              <w:t>97.6%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9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0" w:right="17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0" w:right="17"/>
            </w:pPr>
            <w:r>
              <w:rPr>
                <w:color w:val="58595B"/>
                <w:w w:val="85"/>
              </w:rPr>
              <w:t>87.5%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1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1" w:right="17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32"/>
              <w:jc w:val="left"/>
            </w:pPr>
            <w:r>
              <w:rPr>
                <w:color w:val="58595B"/>
                <w:w w:val="85"/>
              </w:rPr>
              <w:t>82.6%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2" w:right="17"/>
            </w:pPr>
            <w:r>
              <w:rPr>
                <w:color w:val="58595B"/>
                <w:w w:val="85"/>
              </w:rPr>
              <w:t>97.4%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24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0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7" w:line="300" w:lineRule="atLeast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6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0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6" w:right="17"/>
            </w:pPr>
            <w:r>
              <w:rPr>
                <w:color w:val="58595B"/>
                <w:w w:val="85"/>
              </w:rPr>
              <w:t>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6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6"/>
              <w:jc w:val="left"/>
            </w:pPr>
            <w:r>
              <w:rPr>
                <w:color w:val="58595B"/>
                <w:w w:val="85"/>
              </w:rPr>
              <w:t>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6" w:right="17"/>
            </w:pPr>
            <w:r>
              <w:rPr>
                <w:color w:val="58595B"/>
                <w:w w:val="85"/>
              </w:rPr>
              <w:t>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76"/>
              <w:jc w:val="right"/>
            </w:pPr>
            <w:r>
              <w:rPr>
                <w:color w:val="58595B"/>
                <w:w w:val="70"/>
              </w:rPr>
              <w:t>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7" w:right="17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8" w:right="17"/>
            </w:pPr>
            <w:r>
              <w:rPr>
                <w:color w:val="58595B"/>
                <w:w w:val="85"/>
              </w:rPr>
              <w:t>12.5%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9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9" w:right="17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131"/>
              <w:jc w:val="left"/>
            </w:pPr>
            <w:r>
              <w:rPr>
                <w:color w:val="58595B"/>
                <w:w w:val="85"/>
              </w:rPr>
              <w:t>17.4%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21" w:right="17"/>
            </w:pPr>
            <w:r>
              <w:rPr>
                <w:color w:val="58595B"/>
                <w:w w:val="85"/>
              </w:rPr>
              <w:t>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right="173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4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default" r:id="rId169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30"/>
        <w:ind w:left="533"/>
      </w:pPr>
      <w:r>
        <w:pict>
          <v:shape id="_x0000_s1036" type="#_x0000_t202" style="position:absolute;left:0;text-align:left;margin-left:24.45pt;margin-top:35.2pt;width:21.15pt;height:22pt;z-index:251967488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130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5"/>
        </w:rPr>
        <w:t>Table 85: Coverage of Pneumococcal conjugate vaccine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</w:pPr>
          </w:p>
          <w:p w:rsidR="00CE62C5" w:rsidRDefault="00280DE0">
            <w:pPr>
              <w:pStyle w:val="TableParagraph"/>
              <w:spacing w:line="249" w:lineRule="auto"/>
              <w:ind w:left="37" w:right="30"/>
              <w:rPr>
                <w:sz w:val="20"/>
              </w:rPr>
            </w:pPr>
            <w:r>
              <w:rPr>
                <w:color w:val="58595B"/>
                <w:w w:val="90"/>
                <w:sz w:val="20"/>
              </w:rPr>
              <w:t xml:space="preserve">Total records for 3rd dose of </w:t>
            </w:r>
            <w:r>
              <w:rPr>
                <w:color w:val="58595B"/>
                <w:w w:val="85"/>
                <w:sz w:val="20"/>
              </w:rPr>
              <w:t xml:space="preserve">pneumococcal </w:t>
            </w:r>
            <w:r>
              <w:rPr>
                <w:color w:val="58595B"/>
                <w:w w:val="95"/>
                <w:sz w:val="20"/>
              </w:rPr>
              <w:t>conjugate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1,298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1,124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428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484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8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3"/>
              <w:jc w:val="left"/>
            </w:pPr>
            <w:r>
              <w:rPr>
                <w:color w:val="58595B"/>
                <w:w w:val="85"/>
              </w:rPr>
              <w:t>86.4%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86.9%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81.5%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75.9%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13.6%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13.1%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18.5%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27.8%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24.1%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18.7%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69"/>
              <w:jc w:val="right"/>
            </w:pPr>
            <w:r>
              <w:rPr>
                <w:color w:val="58595B"/>
                <w:w w:val="70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3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164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68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71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61.5%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54.6%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49.8%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68.5%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41.3%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64.5%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41.2%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55.4%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21.0%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1"/>
              <w:jc w:val="right"/>
            </w:pPr>
            <w:r>
              <w:rPr>
                <w:color w:val="58595B"/>
                <w:w w:val="70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116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38.5%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45.4%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37.5%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50.2%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58.7%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35.5%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65.7%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58.8%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33.3%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4"/>
              <w:jc w:val="left"/>
            </w:pPr>
            <w:r>
              <w:rPr>
                <w:color w:val="58595B"/>
                <w:w w:val="85"/>
              </w:rPr>
              <w:t>44.6%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79.0%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2"/>
              <w:jc w:val="right"/>
            </w:pPr>
            <w:r>
              <w:rPr>
                <w:color w:val="58595B"/>
                <w:w w:val="70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69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313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269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93.2%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93.2%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5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3"/>
              <w:jc w:val="left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74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8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8"/>
              <w:jc w:val="left"/>
            </w:pPr>
            <w:r>
              <w:rPr>
                <w:color w:val="58595B"/>
                <w:w w:val="85"/>
              </w:rPr>
              <w:t>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9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13.5%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1"/>
              <w:jc w:val="left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3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3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801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691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311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79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92.3%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92.5%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87.4%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89.5%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2"/>
              <w:jc w:val="left"/>
            </w:pPr>
            <w:r>
              <w:rPr>
                <w:color w:val="58595B"/>
                <w:w w:val="85"/>
              </w:rPr>
              <w:t>76.8%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3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97.5%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8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66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7"/>
              <w:jc w:val="left"/>
            </w:pPr>
            <w:r>
              <w:rPr>
                <w:color w:val="58595B"/>
                <w:w w:val="85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8"/>
              <w:jc w:val="left"/>
            </w:pPr>
            <w:r>
              <w:rPr>
                <w:color w:val="58595B"/>
                <w:w w:val="85"/>
              </w:rPr>
              <w:t>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12.6%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10.5%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23.2%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73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70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35" type="#_x0000_t202" style="position:absolute;margin-left:24.45pt;margin-top:540.65pt;width:21.15pt;height:22pt;z-index:25196851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131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rPr>
          <w:sz w:val="22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5"/>
        </w:rPr>
        <w:t>Table 86: Coverage of Pneumococcal conjugate vaccine 4th dose (booster)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</w:pPr>
          </w:p>
          <w:p w:rsidR="00CE62C5" w:rsidRDefault="00280DE0">
            <w:pPr>
              <w:pStyle w:val="TableParagraph"/>
              <w:spacing w:before="1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21"/>
              </w:rPr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</w:pPr>
          </w:p>
          <w:p w:rsidR="00CE62C5" w:rsidRDefault="00280DE0">
            <w:pPr>
              <w:pStyle w:val="TableParagraph"/>
              <w:spacing w:line="249" w:lineRule="auto"/>
              <w:ind w:left="70" w:right="62" w:hanging="1"/>
              <w:rPr>
                <w:sz w:val="20"/>
              </w:rPr>
            </w:pPr>
            <w:r>
              <w:rPr>
                <w:color w:val="58595B"/>
                <w:spacing w:val="-4"/>
                <w:w w:val="90"/>
                <w:sz w:val="20"/>
              </w:rPr>
              <w:t xml:space="preserve">Total </w:t>
            </w:r>
            <w:r>
              <w:rPr>
                <w:color w:val="58595B"/>
                <w:w w:val="90"/>
                <w:sz w:val="20"/>
              </w:rPr>
              <w:t>records for</w:t>
            </w:r>
            <w:r>
              <w:rPr>
                <w:color w:val="58595B"/>
                <w:spacing w:val="-22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4th</w:t>
            </w:r>
            <w:r>
              <w:rPr>
                <w:color w:val="58595B"/>
                <w:spacing w:val="-21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dose</w:t>
            </w:r>
            <w:r>
              <w:rPr>
                <w:color w:val="58595B"/>
                <w:spacing w:val="-21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 xml:space="preserve">of </w:t>
            </w:r>
            <w:r>
              <w:rPr>
                <w:color w:val="58595B"/>
                <w:w w:val="85"/>
                <w:sz w:val="20"/>
              </w:rPr>
              <w:t xml:space="preserve">pneumococcal </w:t>
            </w:r>
            <w:r>
              <w:rPr>
                <w:color w:val="58595B"/>
                <w:w w:val="95"/>
                <w:sz w:val="20"/>
              </w:rPr>
              <w:t>conjugate vaccine</w:t>
            </w: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964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827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69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321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340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12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64.4%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67.4%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63.9%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3"/>
              <w:jc w:val="left"/>
            </w:pPr>
            <w:r>
              <w:rPr>
                <w:color w:val="58595B"/>
                <w:w w:val="85"/>
              </w:rPr>
              <w:t>66.1%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66.8%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67.6%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62.1%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66.9%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51.2%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51.4%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68.4%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59.4%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82.6%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60.9%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533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467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159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208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35.6%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32.6%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36.1%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33.9%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33.2%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4"/>
              <w:jc w:val="right"/>
            </w:pPr>
            <w:r>
              <w:rPr>
                <w:color w:val="58595B"/>
                <w:w w:val="70"/>
              </w:rPr>
              <w:t>32.4%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37.9%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37.1%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33.1%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48.8%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48.6%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31.6%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1"/>
              <w:jc w:val="right"/>
            </w:pPr>
            <w:r>
              <w:rPr>
                <w:color w:val="58595B"/>
                <w:w w:val="70"/>
              </w:rPr>
              <w:t>40.6%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17.4%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39.1%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4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22.7%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18.2%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32.3%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0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33.7%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10.5%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26.1%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232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202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77.3%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0"/>
              <w:jc w:val="left"/>
            </w:pPr>
            <w:r>
              <w:rPr>
                <w:color w:val="58595B"/>
                <w:w w:val="85"/>
              </w:rPr>
              <w:t>81.8%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67.7%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66.3%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89.5%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163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135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70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59.8%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46.5%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58.6%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55.8%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5"/>
              <w:jc w:val="right"/>
            </w:pPr>
            <w:r>
              <w:rPr>
                <w:color w:val="58595B"/>
                <w:w w:val="70"/>
              </w:rPr>
              <w:t>45.2%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35.4%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62.7%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60.5%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53.6%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3"/>
              <w:jc w:val="right"/>
            </w:pPr>
            <w:r>
              <w:rPr>
                <w:color w:val="58595B"/>
                <w:w w:val="70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73.3%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40.9%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90"/>
              </w:rPr>
              <w:t>174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51.6%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53.5%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41.4%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54.8%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64.6%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60.2%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39.5%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46.4%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26.7%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59.1%</w:t>
            </w:r>
          </w:p>
        </w:tc>
      </w:tr>
      <w:tr w:rsidR="00CE62C5">
        <w:trPr>
          <w:trHeight w:val="415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9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19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733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6" w:right="17"/>
            </w:pPr>
            <w:r>
              <w:rPr>
                <w:color w:val="58595B"/>
                <w:w w:val="90"/>
              </w:rPr>
              <w:t>633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7" w:right="17"/>
            </w:pPr>
            <w:r>
              <w:rPr>
                <w:color w:val="58595B"/>
                <w:w w:val="90"/>
              </w:rPr>
              <w:t>219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" w:right="17"/>
            </w:pPr>
            <w:r>
              <w:rPr>
                <w:color w:val="58595B"/>
                <w:w w:val="90"/>
              </w:rPr>
              <w:t>284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85.3%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85.2%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29"/>
              <w:jc w:val="left"/>
            </w:pPr>
            <w:r>
              <w:rPr>
                <w:color w:val="58595B"/>
                <w:w w:val="85"/>
              </w:rPr>
              <w:t>83.0%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7"/>
              <w:jc w:val="right"/>
            </w:pPr>
            <w:r>
              <w:rPr>
                <w:color w:val="58595B"/>
                <w:w w:val="70"/>
              </w:rPr>
              <w:t>94.0%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87.2%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86.3%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82.1%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73.9%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76.1%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69.4%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57.7%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24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3" w:right="17"/>
            </w:pPr>
            <w:r>
              <w:rPr>
                <w:color w:val="58595B"/>
                <w:w w:val="85"/>
              </w:rPr>
              <w:t>90.1%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6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5" w:right="17"/>
            </w:pPr>
            <w:r>
              <w:rPr>
                <w:color w:val="58595B"/>
                <w:w w:val="90"/>
              </w:rPr>
              <w:t>127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2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14.7%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28"/>
              <w:jc w:val="left"/>
            </w:pPr>
            <w:r>
              <w:rPr>
                <w:color w:val="58595B"/>
                <w:w w:val="85"/>
              </w:rPr>
              <w:t>17.0%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6" w:right="17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7"/>
              <w:jc w:val="left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7" w:right="17"/>
            </w:pPr>
            <w:r>
              <w:rPr>
                <w:color w:val="58595B"/>
                <w:w w:val="85"/>
              </w:rPr>
              <w:t>17.9%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8" w:right="17"/>
            </w:pPr>
            <w:r>
              <w:rPr>
                <w:color w:val="58595B"/>
                <w:w w:val="85"/>
              </w:rPr>
              <w:t>26.1%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23.9%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19" w:right="17"/>
            </w:pPr>
            <w:r>
              <w:rPr>
                <w:color w:val="58595B"/>
                <w:w w:val="85"/>
              </w:rPr>
              <w:t>30.6%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0" w:right="17"/>
            </w:pPr>
            <w:r>
              <w:rPr>
                <w:color w:val="58595B"/>
                <w:w w:val="85"/>
              </w:rPr>
              <w:t>42.3%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1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right="173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5"/>
              <w:ind w:left="22" w:right="17"/>
            </w:pPr>
            <w:r>
              <w:rPr>
                <w:color w:val="58595B"/>
                <w:w w:val="85"/>
              </w:rPr>
              <w:t>9.9%</w:t>
            </w:r>
          </w:p>
        </w:tc>
      </w:tr>
    </w:tbl>
    <w:p w:rsidR="00CE62C5" w:rsidRDefault="00CE62C5">
      <w:pPr>
        <w:sectPr w:rsidR="00CE62C5">
          <w:footerReference w:type="default" r:id="rId171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34" type="#_x0000_t202" style="position:absolute;left:0;text-align:left;margin-left:24.45pt;margin-top:35.2pt;width:21.15pt;height:22pt;z-index:251969536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132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87: Coverage of MMR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6"/>
              <w:jc w:val="left"/>
              <w:rPr>
                <w:sz w:val="28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97" w:right="90" w:firstLine="47"/>
              <w:jc w:val="both"/>
              <w:rPr>
                <w:sz w:val="20"/>
              </w:rPr>
            </w:pPr>
            <w:r>
              <w:rPr>
                <w:color w:val="58595B"/>
                <w:spacing w:val="-4"/>
                <w:w w:val="85"/>
                <w:sz w:val="20"/>
              </w:rPr>
              <w:t xml:space="preserve">Total </w:t>
            </w:r>
            <w:r>
              <w:rPr>
                <w:color w:val="58595B"/>
                <w:w w:val="85"/>
                <w:sz w:val="20"/>
              </w:rPr>
              <w:t xml:space="preserve">records </w:t>
            </w:r>
            <w:r>
              <w:rPr>
                <w:color w:val="58595B"/>
                <w:w w:val="90"/>
                <w:sz w:val="20"/>
              </w:rPr>
              <w:t>for</w:t>
            </w:r>
            <w:r>
              <w:rPr>
                <w:color w:val="58595B"/>
                <w:spacing w:val="-28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1st</w:t>
            </w:r>
            <w:r>
              <w:rPr>
                <w:color w:val="58595B"/>
                <w:spacing w:val="-27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dose</w:t>
            </w:r>
            <w:r>
              <w:rPr>
                <w:color w:val="58595B"/>
                <w:spacing w:val="-28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7"/>
                <w:w w:val="90"/>
                <w:sz w:val="20"/>
              </w:rPr>
              <w:t xml:space="preserve">of </w:t>
            </w:r>
            <w:r>
              <w:rPr>
                <w:color w:val="58595B"/>
                <w:w w:val="85"/>
                <w:sz w:val="20"/>
              </w:rPr>
              <w:t>MMR</w:t>
            </w:r>
            <w:r>
              <w:rPr>
                <w:color w:val="58595B"/>
                <w:spacing w:val="-2"/>
                <w:w w:val="85"/>
                <w:sz w:val="20"/>
              </w:rPr>
              <w:t xml:space="preserve"> </w:t>
            </w:r>
            <w:r>
              <w:rPr>
                <w:color w:val="58595B"/>
                <w:w w:val="85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1,179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1,018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393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422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8"/>
            </w:pPr>
            <w:r>
              <w:rPr>
                <w:color w:val="58595B"/>
                <w:w w:val="90"/>
              </w:rPr>
              <w:t>15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78.7%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78.2%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79.8%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81.1%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79.9%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69.3%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69.2%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70.0%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5"/>
              </w:rPr>
              <w:t>79.0%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327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91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21.3%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21.8%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20.2%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20.1%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30.7%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30.8%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20.4%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30.0%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21.0%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83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27.8%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23.0%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28.5%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22.0%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44.1%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0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31.6%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21.5%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33.1%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215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186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77.0%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71.5%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78.0%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55.9%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68.4%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78.5%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66.9%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2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311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117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90.4%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88.9%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88.9%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89.7%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96.7%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93.0%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6" w:right="17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8"/>
              <w:jc w:val="left"/>
            </w:pPr>
            <w:r>
              <w:rPr>
                <w:color w:val="58595B"/>
                <w:w w:val="85"/>
              </w:rPr>
              <w:t>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6"/>
              <w:jc w:val="right"/>
            </w:pPr>
            <w:r>
              <w:rPr>
                <w:color w:val="58595B"/>
                <w:w w:val="70"/>
              </w:rPr>
              <w:t>11.1%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11.1%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7.0%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0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0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785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109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676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233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303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81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90.2%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90.1%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29"/>
              <w:jc w:val="left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89.2%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6"/>
              <w:jc w:val="right"/>
            </w:pPr>
            <w:r>
              <w:rPr>
                <w:color w:val="58595B"/>
                <w:w w:val="70"/>
              </w:rPr>
              <w:t>96.2%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85.2%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80.6%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79.5%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86.8%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96.1%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9" w:line="300" w:lineRule="atLeast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6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6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6" w:right="17"/>
            </w:pPr>
            <w:r>
              <w:rPr>
                <w:color w:val="58595B"/>
                <w:w w:val="85"/>
              </w:rPr>
              <w:t>9.9%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7"/>
              <w:jc w:val="left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8"/>
              <w:jc w:val="left"/>
            </w:pPr>
            <w:r>
              <w:rPr>
                <w:color w:val="58595B"/>
                <w:w w:val="85"/>
              </w:rPr>
              <w:t>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14.8%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19.4%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18.7%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20.5%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pStyle w:val="BodyText"/>
        <w:spacing w:before="6"/>
        <w:rPr>
          <w:sz w:val="20"/>
        </w:rPr>
      </w:pPr>
    </w:p>
    <w:p w:rsidR="00CE62C5" w:rsidRDefault="00280DE0">
      <w:pPr>
        <w:spacing w:line="182" w:lineRule="auto"/>
        <w:ind w:left="533"/>
        <w:rPr>
          <w:sz w:val="23"/>
        </w:rPr>
      </w:pPr>
      <w:r>
        <w:rPr>
          <w:color w:val="414042"/>
          <w:w w:val="90"/>
          <w:sz w:val="23"/>
        </w:rPr>
        <w:t>All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children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should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be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given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two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doses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of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MMR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(measles-mumps-rubella)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vaccine,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starting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with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first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dose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at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12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through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15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months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of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age,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and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second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dose</w:t>
      </w:r>
      <w:r>
        <w:rPr>
          <w:color w:val="414042"/>
          <w:spacing w:val="-32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at</w:t>
      </w:r>
      <w:r>
        <w:rPr>
          <w:color w:val="414042"/>
          <w:spacing w:val="-33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 xml:space="preserve">4 </w:t>
      </w:r>
      <w:r>
        <w:rPr>
          <w:color w:val="414042"/>
          <w:w w:val="85"/>
          <w:sz w:val="23"/>
        </w:rPr>
        <w:t>through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6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years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of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age.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Children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can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receive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second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earlier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long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it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is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at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least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28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days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after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first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dose.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MMR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vaccine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is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given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later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than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some</w:t>
      </w:r>
      <w:r>
        <w:rPr>
          <w:color w:val="414042"/>
          <w:spacing w:val="-17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>other</w:t>
      </w:r>
      <w:r>
        <w:rPr>
          <w:color w:val="414042"/>
          <w:spacing w:val="-16"/>
          <w:w w:val="85"/>
          <w:sz w:val="23"/>
        </w:rPr>
        <w:t xml:space="preserve"> </w:t>
      </w:r>
      <w:r>
        <w:rPr>
          <w:color w:val="414042"/>
          <w:w w:val="85"/>
          <w:sz w:val="23"/>
        </w:rPr>
        <w:t xml:space="preserve">childhood </w:t>
      </w:r>
      <w:r>
        <w:rPr>
          <w:color w:val="414042"/>
          <w:w w:val="90"/>
          <w:sz w:val="23"/>
        </w:rPr>
        <w:t>vaccines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because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antibodies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transferred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from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mother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to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baby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can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provide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some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protection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from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disease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and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make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the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MMR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vaccine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less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effective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until</w:t>
      </w:r>
      <w:r>
        <w:rPr>
          <w:color w:val="414042"/>
          <w:spacing w:val="-35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>about</w:t>
      </w:r>
      <w:r>
        <w:rPr>
          <w:color w:val="414042"/>
          <w:spacing w:val="-36"/>
          <w:w w:val="90"/>
          <w:sz w:val="23"/>
        </w:rPr>
        <w:t xml:space="preserve"> </w:t>
      </w:r>
      <w:r>
        <w:rPr>
          <w:color w:val="414042"/>
          <w:w w:val="90"/>
          <w:sz w:val="23"/>
        </w:rPr>
        <w:t xml:space="preserve">1 </w:t>
      </w:r>
      <w:r>
        <w:rPr>
          <w:color w:val="414042"/>
          <w:sz w:val="23"/>
        </w:rPr>
        <w:t>year of</w:t>
      </w:r>
      <w:r>
        <w:rPr>
          <w:color w:val="414042"/>
          <w:spacing w:val="-32"/>
          <w:sz w:val="23"/>
        </w:rPr>
        <w:t xml:space="preserve"> </w:t>
      </w:r>
      <w:r>
        <w:rPr>
          <w:color w:val="414042"/>
          <w:sz w:val="23"/>
        </w:rPr>
        <w:t>age.</w:t>
      </w:r>
    </w:p>
    <w:p w:rsidR="00CE62C5" w:rsidRDefault="00280DE0">
      <w:pPr>
        <w:spacing w:line="209" w:lineRule="exact"/>
        <w:ind w:left="533"/>
        <w:rPr>
          <w:sz w:val="23"/>
        </w:rPr>
      </w:pPr>
      <w:r>
        <w:rPr>
          <w:color w:val="414042"/>
          <w:w w:val="91"/>
          <w:sz w:val="23"/>
        </w:rPr>
        <w:t>MMR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in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w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3"/>
          <w:w w:val="89"/>
          <w:sz w:val="23"/>
        </w:rPr>
        <w:t>o</w:t>
      </w:r>
      <w:r>
        <w:rPr>
          <w:color w:val="414042"/>
          <w:w w:val="89"/>
          <w:sz w:val="23"/>
        </w:rPr>
        <w:t>du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3"/>
          <w:w w:val="89"/>
          <w:sz w:val="23"/>
        </w:rPr>
        <w:t>n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2"/>
          <w:w w:val="89"/>
          <w:sz w:val="23"/>
        </w:rPr>
        <w:t>l</w:t>
      </w:r>
      <w:r>
        <w:rPr>
          <w:color w:val="414042"/>
          <w:w w:val="81"/>
          <w:sz w:val="23"/>
        </w:rPr>
        <w:t>y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9"/>
          <w:sz w:val="23"/>
        </w:rPr>
        <w:t>in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90"/>
          <w:sz w:val="23"/>
        </w:rPr>
        <w:t>h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9"/>
          <w:w w:val="90"/>
          <w:sz w:val="23"/>
        </w:rPr>
        <w:t>U</w:t>
      </w:r>
      <w:r>
        <w:rPr>
          <w:color w:val="414042"/>
          <w:spacing w:val="-1"/>
          <w:w w:val="92"/>
          <w:sz w:val="23"/>
        </w:rPr>
        <w:t>A</w:t>
      </w:r>
      <w:r>
        <w:rPr>
          <w:color w:val="414042"/>
          <w:w w:val="64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5"/>
          <w:sz w:val="23"/>
        </w:rPr>
        <w:t>I</w:t>
      </w:r>
      <w:r>
        <w:rPr>
          <w:color w:val="414042"/>
          <w:w w:val="91"/>
          <w:sz w:val="23"/>
        </w:rPr>
        <w:t>mmun</w:t>
      </w:r>
      <w:r>
        <w:rPr>
          <w:color w:val="414042"/>
          <w:spacing w:val="-2"/>
          <w:w w:val="91"/>
          <w:sz w:val="23"/>
        </w:rPr>
        <w:t>i</w:t>
      </w:r>
      <w:r>
        <w:rPr>
          <w:color w:val="414042"/>
          <w:spacing w:val="4"/>
          <w:w w:val="73"/>
          <w:sz w:val="23"/>
        </w:rPr>
        <w:t>z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ion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90"/>
          <w:sz w:val="23"/>
        </w:rPr>
        <w:t>h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89"/>
          <w:sz w:val="23"/>
        </w:rPr>
        <w:t>du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76"/>
          <w:sz w:val="23"/>
        </w:rPr>
        <w:t>P</w:t>
      </w:r>
      <w:r>
        <w:rPr>
          <w:color w:val="414042"/>
          <w:spacing w:val="-2"/>
          <w:w w:val="76"/>
          <w:sz w:val="23"/>
        </w:rPr>
        <w:t>r</w:t>
      </w:r>
      <w:r>
        <w:rPr>
          <w:color w:val="414042"/>
          <w:w w:val="89"/>
          <w:sz w:val="23"/>
        </w:rPr>
        <w:t>ior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116"/>
          <w:sz w:val="23"/>
        </w:rPr>
        <w:t>t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w w:val="89"/>
          <w:sz w:val="23"/>
        </w:rPr>
        <w:t>h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spacing w:val="2"/>
          <w:w w:val="64"/>
          <w:sz w:val="23"/>
        </w:rPr>
        <w:t>s</w:t>
      </w:r>
      <w:r>
        <w:rPr>
          <w:color w:val="414042"/>
          <w:w w:val="51"/>
          <w:sz w:val="23"/>
        </w:rPr>
        <w:t>,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5"/>
          <w:w w:val="90"/>
          <w:sz w:val="23"/>
        </w:rPr>
        <w:t>r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2"/>
          <w:sz w:val="23"/>
        </w:rPr>
        <w:t>m</w:t>
      </w:r>
      <w:r>
        <w:rPr>
          <w:color w:val="414042"/>
          <w:spacing w:val="-1"/>
          <w:w w:val="75"/>
          <w:sz w:val="23"/>
        </w:rPr>
        <w:t>e</w:t>
      </w:r>
      <w:r>
        <w:rPr>
          <w:color w:val="414042"/>
          <w:spacing w:val="1"/>
          <w:w w:val="73"/>
          <w:sz w:val="23"/>
        </w:rPr>
        <w:t>a</w:t>
      </w:r>
      <w:r>
        <w:rPr>
          <w:color w:val="414042"/>
          <w:spacing w:val="-1"/>
          <w:w w:val="64"/>
          <w:sz w:val="23"/>
        </w:rPr>
        <w:t>s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75"/>
          <w:sz w:val="23"/>
        </w:rPr>
        <w:t>e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83"/>
          <w:sz w:val="23"/>
        </w:rPr>
        <w:t>v</w:t>
      </w:r>
      <w:r>
        <w:rPr>
          <w:color w:val="414042"/>
          <w:w w:val="73"/>
          <w:sz w:val="23"/>
        </w:rPr>
        <w:t>a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in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51"/>
          <w:sz w:val="23"/>
        </w:rPr>
        <w:t>.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75"/>
          <w:sz w:val="23"/>
        </w:rPr>
        <w:t>I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3"/>
          <w:w w:val="89"/>
          <w:sz w:val="23"/>
        </w:rPr>
        <w:t>i</w:t>
      </w:r>
      <w:r>
        <w:rPr>
          <w:color w:val="414042"/>
          <w:w w:val="64"/>
          <w:sz w:val="23"/>
        </w:rPr>
        <w:t>s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1"/>
          <w:w w:val="90"/>
          <w:sz w:val="23"/>
        </w:rPr>
        <w:t>p</w:t>
      </w:r>
      <w:r>
        <w:rPr>
          <w:color w:val="414042"/>
          <w:w w:val="77"/>
          <w:sz w:val="23"/>
        </w:rPr>
        <w:t>l</w:t>
      </w:r>
      <w:r>
        <w:rPr>
          <w:color w:val="414042"/>
          <w:spacing w:val="-2"/>
          <w:w w:val="77"/>
          <w:sz w:val="23"/>
        </w:rPr>
        <w:t>a</w:t>
      </w:r>
      <w:r>
        <w:rPr>
          <w:color w:val="414042"/>
          <w:w w:val="89"/>
          <w:sz w:val="23"/>
        </w:rPr>
        <w:t>u</w:t>
      </w:r>
      <w:r>
        <w:rPr>
          <w:color w:val="414042"/>
          <w:w w:val="79"/>
          <w:sz w:val="23"/>
        </w:rPr>
        <w:t>si</w:t>
      </w:r>
      <w:r>
        <w:rPr>
          <w:color w:val="414042"/>
          <w:spacing w:val="1"/>
          <w:w w:val="79"/>
          <w:sz w:val="23"/>
        </w:rPr>
        <w:t>b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75"/>
          <w:sz w:val="23"/>
        </w:rPr>
        <w:t>e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116"/>
          <w:sz w:val="23"/>
        </w:rPr>
        <w:t>t</w:t>
      </w:r>
      <w:r>
        <w:rPr>
          <w:color w:val="414042"/>
          <w:spacing w:val="-2"/>
          <w:w w:val="90"/>
          <w:sz w:val="23"/>
        </w:rPr>
        <w:t>h</w:t>
      </w:r>
      <w:r>
        <w:rPr>
          <w:color w:val="414042"/>
          <w:spacing w:val="-3"/>
          <w:w w:val="73"/>
          <w:sz w:val="23"/>
        </w:rPr>
        <w:t>a</w:t>
      </w:r>
      <w:r>
        <w:rPr>
          <w:color w:val="414042"/>
          <w:w w:val="116"/>
          <w:sz w:val="23"/>
        </w:rPr>
        <w:t>t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82"/>
          <w:sz w:val="23"/>
        </w:rPr>
        <w:t>c</w:t>
      </w:r>
      <w:r>
        <w:rPr>
          <w:color w:val="414042"/>
          <w:w w:val="89"/>
          <w:sz w:val="23"/>
        </w:rPr>
        <w:t>hi</w:t>
      </w:r>
      <w:r>
        <w:rPr>
          <w:color w:val="414042"/>
          <w:spacing w:val="1"/>
          <w:w w:val="89"/>
          <w:sz w:val="23"/>
        </w:rPr>
        <w:t>l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5"/>
          <w:w w:val="90"/>
          <w:sz w:val="23"/>
        </w:rPr>
        <w:t>r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w w:val="89"/>
          <w:sz w:val="23"/>
        </w:rPr>
        <w:t>n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w w:val="90"/>
          <w:sz w:val="23"/>
        </w:rPr>
        <w:t>wh</w:t>
      </w:r>
      <w:r>
        <w:rPr>
          <w:color w:val="414042"/>
          <w:w w:val="89"/>
          <w:sz w:val="23"/>
        </w:rPr>
        <w:t>o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2"/>
          <w:w w:val="90"/>
          <w:sz w:val="23"/>
        </w:rPr>
        <w:t>h</w:t>
      </w:r>
      <w:r>
        <w:rPr>
          <w:color w:val="414042"/>
          <w:w w:val="73"/>
          <w:sz w:val="23"/>
        </w:rPr>
        <w:t>a</w:t>
      </w:r>
      <w:r>
        <w:rPr>
          <w:color w:val="414042"/>
          <w:w w:val="90"/>
          <w:sz w:val="23"/>
        </w:rPr>
        <w:t>d</w:t>
      </w:r>
      <w:r>
        <w:rPr>
          <w:color w:val="414042"/>
          <w:spacing w:val="-15"/>
          <w:sz w:val="23"/>
        </w:rPr>
        <w:t xml:space="preserve"> </w:t>
      </w:r>
      <w:r>
        <w:rPr>
          <w:color w:val="414042"/>
          <w:spacing w:val="-5"/>
          <w:w w:val="89"/>
          <w:sz w:val="23"/>
        </w:rPr>
        <w:t>r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spacing w:val="-3"/>
          <w:w w:val="82"/>
          <w:sz w:val="23"/>
        </w:rPr>
        <w:t>c</w:t>
      </w:r>
      <w:r>
        <w:rPr>
          <w:color w:val="414042"/>
          <w:spacing w:val="-2"/>
          <w:w w:val="75"/>
          <w:sz w:val="23"/>
        </w:rPr>
        <w:t>e</w:t>
      </w:r>
      <w:r>
        <w:rPr>
          <w:color w:val="414042"/>
          <w:spacing w:val="-2"/>
          <w:w w:val="89"/>
          <w:sz w:val="23"/>
        </w:rPr>
        <w:t>i</w:t>
      </w:r>
      <w:r>
        <w:rPr>
          <w:color w:val="414042"/>
          <w:w w:val="83"/>
          <w:sz w:val="23"/>
        </w:rPr>
        <w:t>v</w:t>
      </w:r>
      <w:r>
        <w:rPr>
          <w:color w:val="414042"/>
          <w:spacing w:val="1"/>
          <w:w w:val="75"/>
          <w:sz w:val="23"/>
        </w:rPr>
        <w:t>e</w:t>
      </w:r>
      <w:r>
        <w:rPr>
          <w:color w:val="414042"/>
          <w:w w:val="90"/>
          <w:sz w:val="23"/>
        </w:rPr>
        <w:t>d</w:t>
      </w:r>
    </w:p>
    <w:p w:rsidR="00CE62C5" w:rsidRDefault="00CE62C5">
      <w:pPr>
        <w:spacing w:line="209" w:lineRule="exact"/>
        <w:rPr>
          <w:sz w:val="23"/>
        </w:rPr>
        <w:sectPr w:rsidR="00CE62C5">
          <w:footerReference w:type="even" r:id="rId172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rPr>
          <w:sz w:val="20"/>
        </w:rPr>
      </w:pPr>
      <w:r>
        <w:pict>
          <v:shape id="_x0000_s1033" type="#_x0000_t202" style="position:absolute;margin-left:24.45pt;margin-top:540.65pt;width:21.15pt;height:22pt;z-index:25197056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133</w:t>
                  </w:r>
                </w:p>
              </w:txbxContent>
            </v:textbox>
            <w10:wrap anchorx="page" anchory="page"/>
          </v:shape>
        </w:pict>
      </w:r>
    </w:p>
    <w:p w:rsidR="00CE62C5" w:rsidRDefault="00CE62C5">
      <w:pPr>
        <w:pStyle w:val="BodyText"/>
        <w:spacing w:before="10"/>
        <w:rPr>
          <w:sz w:val="20"/>
        </w:rPr>
      </w:pPr>
    </w:p>
    <w:p w:rsidR="00CE62C5" w:rsidRDefault="00280DE0">
      <w:pPr>
        <w:spacing w:before="89"/>
        <w:ind w:left="533"/>
        <w:rPr>
          <w:sz w:val="23"/>
        </w:rPr>
      </w:pPr>
      <w:r>
        <w:rPr>
          <w:color w:val="414042"/>
          <w:w w:val="95"/>
          <w:sz w:val="23"/>
        </w:rPr>
        <w:t>measles vaccines earlier may not have taken the MMR vaccine. This may partly explain the low coverage rates for the MMR vaccine.</w:t>
      </w:r>
    </w:p>
    <w:p w:rsidR="00CE62C5" w:rsidRDefault="00280DE0">
      <w:pPr>
        <w:pStyle w:val="BodyText"/>
        <w:spacing w:before="186" w:after="29"/>
        <w:ind w:left="533"/>
      </w:pPr>
      <w:r>
        <w:rPr>
          <w:color w:val="DA1A32"/>
          <w:w w:val="90"/>
        </w:rPr>
        <w:t>Table 88: Coverage of MMR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8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</w:pPr>
          </w:p>
          <w:p w:rsidR="00CE62C5" w:rsidRDefault="00280DE0">
            <w:pPr>
              <w:pStyle w:val="TableParagraph"/>
              <w:spacing w:before="171" w:line="249" w:lineRule="auto"/>
              <w:ind w:left="58" w:right="53" w:hanging="1"/>
              <w:rPr>
                <w:sz w:val="20"/>
              </w:rPr>
            </w:pPr>
            <w:r>
              <w:rPr>
                <w:color w:val="58595B"/>
                <w:spacing w:val="-4"/>
                <w:w w:val="90"/>
                <w:sz w:val="20"/>
              </w:rPr>
              <w:t xml:space="preserve">Total </w:t>
            </w:r>
            <w:r>
              <w:rPr>
                <w:color w:val="58595B"/>
                <w:w w:val="90"/>
                <w:sz w:val="20"/>
              </w:rPr>
              <w:t>records for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2nd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dose</w:t>
            </w:r>
            <w:r>
              <w:rPr>
                <w:color w:val="58595B"/>
                <w:spacing w:val="-25"/>
                <w:w w:val="90"/>
                <w:sz w:val="20"/>
              </w:rPr>
              <w:t xml:space="preserve"> </w:t>
            </w:r>
            <w:r>
              <w:rPr>
                <w:color w:val="58595B"/>
                <w:spacing w:val="-7"/>
                <w:w w:val="90"/>
                <w:sz w:val="20"/>
              </w:rPr>
              <w:t xml:space="preserve">of </w:t>
            </w:r>
            <w:r>
              <w:rPr>
                <w:color w:val="58595B"/>
                <w:w w:val="90"/>
                <w:sz w:val="20"/>
              </w:rPr>
              <w:t>MMR</w:t>
            </w:r>
            <w:r>
              <w:rPr>
                <w:color w:val="58595B"/>
                <w:spacing w:val="-32"/>
                <w:w w:val="90"/>
                <w:sz w:val="20"/>
              </w:rPr>
              <w:t xml:space="preserve"> </w:t>
            </w:r>
            <w:r>
              <w:rPr>
                <w:color w:val="58595B"/>
                <w:w w:val="90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977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138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90"/>
              </w:rPr>
              <w:t>840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90"/>
              </w:rPr>
              <w:t>69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90"/>
              </w:rPr>
              <w:t>329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90"/>
              </w:rPr>
              <w:t>333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3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3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0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9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9"/>
            </w:pPr>
            <w:r>
              <w:rPr>
                <w:color w:val="58595B"/>
                <w:w w:val="90"/>
              </w:rPr>
              <w:t>13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64.7%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67.4%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64.3%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3"/>
              <w:jc w:val="left"/>
            </w:pPr>
            <w:r>
              <w:rPr>
                <w:color w:val="58595B"/>
                <w:w w:val="85"/>
              </w:rPr>
              <w:t>65.6%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67.5%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3"/>
              <w:jc w:val="right"/>
            </w:pPr>
            <w:r>
              <w:rPr>
                <w:color w:val="58595B"/>
                <w:w w:val="70"/>
              </w:rPr>
              <w:t>70.8%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60.9%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72.7%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85"/>
              </w:rPr>
              <w:t>63.2%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85"/>
              </w:rPr>
              <w:t>64.7%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85"/>
              </w:rPr>
              <w:t>69.9%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85"/>
              </w:rPr>
              <w:t>46.5%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3"/>
            </w:pPr>
            <w:r>
              <w:rPr>
                <w:color w:val="58595B"/>
                <w:w w:val="85"/>
              </w:rPr>
              <w:t>62.1%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2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0"/>
              <w:jc w:val="right"/>
            </w:pPr>
            <w:r>
              <w:rPr>
                <w:color w:val="58595B"/>
                <w:w w:val="70"/>
              </w:rPr>
              <w:t>61.4%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1"/>
            </w:pPr>
            <w:r>
              <w:rPr>
                <w:color w:val="58595B"/>
                <w:w w:val="85"/>
              </w:rPr>
              <w:t>76.7%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1"/>
            </w:pPr>
            <w:r>
              <w:rPr>
                <w:color w:val="58595B"/>
                <w:w w:val="85"/>
              </w:rPr>
              <w:t>69.2%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15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90"/>
              </w:rPr>
              <w:t>533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90"/>
              </w:rPr>
              <w:t>467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90"/>
              </w:rPr>
              <w:t>158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90"/>
              </w:rPr>
              <w:t>214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85"/>
              </w:rPr>
              <w:t>35.3%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32.6%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35.7%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2"/>
              <w:jc w:val="left"/>
            </w:pPr>
            <w:r>
              <w:rPr>
                <w:color w:val="58595B"/>
                <w:w w:val="85"/>
              </w:rPr>
              <w:t>34.4%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32.5%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4"/>
              <w:jc w:val="right"/>
            </w:pPr>
            <w:r>
              <w:rPr>
                <w:color w:val="58595B"/>
                <w:w w:val="70"/>
              </w:rPr>
              <w:t>29.2%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39.1%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27.3%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36.8%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35.3%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30.1%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85"/>
              </w:rPr>
              <w:t>53.5%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85"/>
              </w:rPr>
              <w:t>37.9%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1"/>
              <w:jc w:val="right"/>
            </w:pPr>
            <w:r>
              <w:rPr>
                <w:color w:val="58595B"/>
                <w:w w:val="70"/>
              </w:rPr>
              <w:t>38.6%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3"/>
            </w:pPr>
            <w:r>
              <w:rPr>
                <w:color w:val="58595B"/>
                <w:w w:val="85"/>
              </w:rPr>
              <w:t>23.3%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3"/>
            </w:pPr>
            <w:r>
              <w:rPr>
                <w:color w:val="58595B"/>
                <w:w w:val="85"/>
              </w:rPr>
              <w:t>30.8%</w:t>
            </w:r>
          </w:p>
        </w:tc>
      </w:tr>
      <w:tr w:rsidR="00CE62C5">
        <w:trPr>
          <w:trHeight w:val="383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104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90"/>
              </w:rPr>
              <w:t>66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24.5%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85"/>
              </w:rPr>
              <w:t>25.0%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31"/>
              <w:jc w:val="left"/>
            </w:pPr>
            <w:r>
              <w:rPr>
                <w:color w:val="58595B"/>
                <w:w w:val="85"/>
              </w:rPr>
              <w:t>18.2%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38.4%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80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14.7%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31.6%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right="122"/>
              <w:jc w:val="right"/>
            </w:pPr>
            <w:r>
              <w:rPr>
                <w:color w:val="58595B"/>
                <w:w w:val="70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4"/>
            </w:pPr>
            <w:r>
              <w:rPr>
                <w:color w:val="58595B"/>
                <w:w w:val="85"/>
              </w:rPr>
              <w:t>26.1%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15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227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197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90"/>
              </w:rPr>
              <w:t>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85"/>
              </w:rPr>
              <w:t>75.5%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75.0%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30"/>
              <w:jc w:val="left"/>
            </w:pPr>
            <w:r>
              <w:rPr>
                <w:color w:val="58595B"/>
                <w:w w:val="85"/>
              </w:rPr>
              <w:t>81.8%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85"/>
              </w:rPr>
              <w:t>61.6%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85.3%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68.4%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right="122"/>
              <w:jc w:val="right"/>
            </w:pPr>
            <w:r>
              <w:rPr>
                <w:color w:val="58595B"/>
                <w:w w:val="70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73.9%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83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ind w:left="209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167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90"/>
              </w:rPr>
              <w:t>138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85"/>
              </w:rPr>
              <w:t>49.1%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85"/>
              </w:rPr>
              <w:t>59.9%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30"/>
              <w:jc w:val="left"/>
            </w:pPr>
            <w:r>
              <w:rPr>
                <w:color w:val="58595B"/>
                <w:w w:val="85"/>
              </w:rPr>
              <w:t>55.8%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58.6%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5"/>
              <w:jc w:val="right"/>
            </w:pPr>
            <w:r>
              <w:rPr>
                <w:color w:val="58595B"/>
                <w:w w:val="70"/>
              </w:rPr>
              <w:t>49.4%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85"/>
              </w:rPr>
              <w:t>28.4%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49.7%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73.7%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68.1%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53.6%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3"/>
              <w:jc w:val="right"/>
            </w:pPr>
            <w:r>
              <w:rPr>
                <w:color w:val="58595B"/>
                <w:w w:val="70"/>
              </w:rPr>
              <w:t>57.1%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73.3%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6"/>
            </w:pPr>
            <w:r>
              <w:rPr>
                <w:color w:val="58595B"/>
                <w:w w:val="85"/>
              </w:rPr>
              <w:t>75.6%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15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6" w:right="17"/>
            </w:pPr>
            <w:r>
              <w:rPr>
                <w:color w:val="58595B"/>
                <w:w w:val="90"/>
              </w:rPr>
              <w:t>173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154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90"/>
              </w:rPr>
              <w:t>53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90"/>
              </w:rPr>
              <w:t>80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6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83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6" w:right="17"/>
            </w:pPr>
            <w:r>
              <w:rPr>
                <w:color w:val="58595B"/>
                <w:w w:val="85"/>
              </w:rPr>
              <w:t>50.9%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85"/>
              </w:rPr>
              <w:t>40.1%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29"/>
              <w:jc w:val="left"/>
            </w:pPr>
            <w:r>
              <w:rPr>
                <w:color w:val="58595B"/>
                <w:w w:val="85"/>
              </w:rPr>
              <w:t>44.2%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85"/>
              </w:rPr>
              <w:t>41.4%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6"/>
              <w:jc w:val="right"/>
            </w:pPr>
            <w:r>
              <w:rPr>
                <w:color w:val="58595B"/>
                <w:w w:val="70"/>
              </w:rPr>
              <w:t>50.6%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71.6%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0" w:right="17"/>
            </w:pPr>
            <w:r>
              <w:rPr>
                <w:color w:val="58595B"/>
                <w:w w:val="85"/>
              </w:rPr>
              <w:t>50.3%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26.3%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85"/>
              </w:rPr>
              <w:t>31.9%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2" w:right="17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85"/>
              </w:rPr>
              <w:t>46.4%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right="123"/>
              <w:jc w:val="right"/>
            </w:pPr>
            <w:r>
              <w:rPr>
                <w:color w:val="58595B"/>
                <w:w w:val="70"/>
              </w:rPr>
              <w:t>42.9%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4" w:right="17"/>
            </w:pPr>
            <w:r>
              <w:rPr>
                <w:color w:val="58595B"/>
                <w:w w:val="85"/>
              </w:rPr>
              <w:t>26.7%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85"/>
              </w:rPr>
              <w:t>24.4%</w:t>
            </w:r>
          </w:p>
        </w:tc>
      </w:tr>
      <w:tr w:rsidR="00CE62C5">
        <w:trPr>
          <w:trHeight w:val="380"/>
        </w:trPr>
        <w:tc>
          <w:tcPr>
            <w:tcW w:w="1247" w:type="dxa"/>
            <w:vMerge w:val="restart"/>
            <w:tcBorders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9"/>
              <w:jc w:val="left"/>
              <w:rPr>
                <w:sz w:val="19"/>
              </w:rPr>
            </w:pPr>
          </w:p>
          <w:p w:rsidR="00CE62C5" w:rsidRDefault="00280DE0">
            <w:pPr>
              <w:pStyle w:val="TableParagraph"/>
              <w:ind w:left="49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19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3"/>
              </w:rPr>
            </w:pPr>
          </w:p>
          <w:p w:rsidR="00CE62C5" w:rsidRDefault="00280DE0">
            <w:pPr>
              <w:pStyle w:val="TableParagraph"/>
              <w:spacing w:before="1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737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6" w:right="17"/>
            </w:pPr>
            <w:r>
              <w:rPr>
                <w:color w:val="58595B"/>
                <w:w w:val="90"/>
              </w:rPr>
              <w:t>101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6" w:right="17"/>
            </w:pPr>
            <w:r>
              <w:rPr>
                <w:color w:val="58595B"/>
                <w:w w:val="90"/>
              </w:rPr>
              <w:t>636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7" w:right="17"/>
            </w:pPr>
            <w:r>
              <w:rPr>
                <w:color w:val="58595B"/>
                <w:w w:val="90"/>
              </w:rPr>
              <w:t>216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8" w:right="17"/>
            </w:pPr>
            <w:r>
              <w:rPr>
                <w:color w:val="58595B"/>
                <w:w w:val="90"/>
              </w:rPr>
              <w:t>285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19" w:right="17"/>
            </w:pPr>
            <w:r>
              <w:rPr>
                <w:color w:val="58595B"/>
                <w:w w:val="90"/>
              </w:rPr>
              <w:t>78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1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71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</w:tr>
      <w:tr w:rsidR="00CE62C5">
        <w:trPr>
          <w:trHeight w:val="37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85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29"/>
              <w:jc w:val="left"/>
            </w:pPr>
            <w:r>
              <w:rPr>
                <w:color w:val="58595B"/>
                <w:w w:val="85"/>
              </w:rPr>
              <w:t>83.4%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82.9%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right="127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8" w:right="17"/>
            </w:pPr>
            <w:r>
              <w:rPr>
                <w:color w:val="58595B"/>
                <w:w w:val="85"/>
              </w:rPr>
              <w:t>87.5%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8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9" w:right="17"/>
            </w:pPr>
            <w:r>
              <w:rPr>
                <w:color w:val="58595B"/>
                <w:w w:val="85"/>
              </w:rPr>
              <w:t>81.4%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9" w:right="17"/>
            </w:pPr>
            <w:r>
              <w:rPr>
                <w:color w:val="58595B"/>
                <w:w w:val="85"/>
              </w:rPr>
              <w:t>76.7%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0" w:right="17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0" w:right="17"/>
            </w:pPr>
            <w:r>
              <w:rPr>
                <w:color w:val="58595B"/>
                <w:w w:val="85"/>
              </w:rPr>
              <w:t>60.7%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1" w:right="17"/>
            </w:pPr>
            <w:r>
              <w:rPr>
                <w:color w:val="58595B"/>
                <w:w w:val="85"/>
              </w:rPr>
              <w:t>69.3%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2" w:right="17"/>
            </w:pPr>
            <w:r>
              <w:rPr>
                <w:color w:val="58595B"/>
                <w:w w:val="85"/>
              </w:rPr>
              <w:t>90.8%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right="124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3" w:right="17"/>
            </w:pPr>
            <w:r>
              <w:rPr>
                <w:color w:val="58595B"/>
                <w:w w:val="85"/>
              </w:rPr>
              <w:t>87.6%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3" w:right="17"/>
            </w:pPr>
            <w:r>
              <w:rPr>
                <w:color w:val="58595B"/>
                <w:w w:val="85"/>
              </w:rPr>
              <w:t>90.1%</w:t>
            </w:r>
          </w:p>
        </w:tc>
      </w:tr>
      <w:tr w:rsidR="00CE62C5">
        <w:trPr>
          <w:trHeight w:val="37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12" w:line="285" w:lineRule="auto"/>
              <w:ind w:left="98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90"/>
              </w:rPr>
              <w:t>133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90"/>
              </w:rPr>
              <w:t>115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90"/>
              </w:rPr>
              <w:t>44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90"/>
              </w:rPr>
              <w:t>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9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378"/>
        </w:trPr>
        <w:tc>
          <w:tcPr>
            <w:tcW w:w="1247" w:type="dxa"/>
            <w:vMerge/>
            <w:tcBorders>
              <w:top w:val="nil"/>
              <w:left w:val="single" w:sz="4" w:space="0" w:color="58595B"/>
              <w:bottom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85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28"/>
              <w:jc w:val="left"/>
            </w:pPr>
            <w:r>
              <w:rPr>
                <w:color w:val="58595B"/>
                <w:w w:val="85"/>
              </w:rPr>
              <w:t>16.6%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6" w:right="17"/>
            </w:pPr>
            <w:r>
              <w:rPr>
                <w:color w:val="58595B"/>
                <w:w w:val="85"/>
              </w:rPr>
              <w:t>17.1%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7"/>
              <w:jc w:val="left"/>
            </w:pPr>
            <w:r>
              <w:rPr>
                <w:color w:val="58595B"/>
                <w:w w:val="85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12.5%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7" w:right="17"/>
            </w:pPr>
            <w:r>
              <w:rPr>
                <w:color w:val="58595B"/>
                <w:w w:val="85"/>
              </w:rPr>
              <w:t>18.6%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8" w:right="17"/>
            </w:pPr>
            <w:r>
              <w:rPr>
                <w:color w:val="58595B"/>
                <w:w w:val="85"/>
              </w:rPr>
              <w:t>23.3%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9" w:right="17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19" w:right="17"/>
            </w:pPr>
            <w:r>
              <w:rPr>
                <w:color w:val="58595B"/>
                <w:w w:val="85"/>
              </w:rPr>
              <w:t>39.3%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0" w:right="17"/>
            </w:pPr>
            <w:r>
              <w:rPr>
                <w:color w:val="58595B"/>
                <w:w w:val="85"/>
              </w:rPr>
              <w:t>30.7%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1" w:right="17"/>
            </w:pPr>
            <w:r>
              <w:rPr>
                <w:color w:val="58595B"/>
                <w:w w:val="85"/>
              </w:rPr>
              <w:t>9.2%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right="173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2" w:right="17"/>
            </w:pPr>
            <w:r>
              <w:rPr>
                <w:color w:val="58595B"/>
                <w:w w:val="85"/>
              </w:rPr>
              <w:t>12.4%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68"/>
              <w:ind w:left="23" w:right="17"/>
            </w:pPr>
            <w:r>
              <w:rPr>
                <w:color w:val="58595B"/>
                <w:w w:val="85"/>
              </w:rPr>
              <w:t>9.9%</w:t>
            </w:r>
          </w:p>
        </w:tc>
      </w:tr>
    </w:tbl>
    <w:p w:rsidR="00CE62C5" w:rsidRDefault="00CE62C5">
      <w:pPr>
        <w:sectPr w:rsidR="00CE62C5">
          <w:footerReference w:type="default" r:id="rId173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32" type="#_x0000_t202" style="position:absolute;left:0;text-align:left;margin-left:24.45pt;margin-top:35.2pt;width:21.15pt;height:22pt;z-index:251971584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134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89: Coverage of MMR 3rd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0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42" w:right="35"/>
              <w:rPr>
                <w:sz w:val="20"/>
              </w:rPr>
            </w:pPr>
            <w:r>
              <w:rPr>
                <w:color w:val="58595B"/>
                <w:w w:val="90"/>
                <w:sz w:val="20"/>
              </w:rPr>
              <w:t xml:space="preserve">Total records for 3rd dose of </w:t>
            </w:r>
            <w:r>
              <w:rPr>
                <w:color w:val="58595B"/>
                <w:w w:val="85"/>
                <w:sz w:val="20"/>
              </w:rPr>
              <w:t>MMR 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6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25.4%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3"/>
              <w:jc w:val="left"/>
            </w:pPr>
            <w:r>
              <w:rPr>
                <w:color w:val="58595B"/>
                <w:w w:val="85"/>
              </w:rPr>
              <w:t>27.9%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1"/>
              <w:jc w:val="right"/>
            </w:pPr>
            <w:r>
              <w:rPr>
                <w:color w:val="58595B"/>
                <w:w w:val="70"/>
              </w:rPr>
              <w:t>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1"/>
              <w:jc w:val="right"/>
            </w:pPr>
            <w:r>
              <w:rPr>
                <w:color w:val="58595B"/>
                <w:w w:val="70"/>
              </w:rPr>
              <w:t>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57.7%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28.9%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20.6%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13.4%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85"/>
              </w:rPr>
              <w:t>16.8%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3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1,257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1,105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76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2"/>
              <w:jc w:val="left"/>
            </w:pPr>
            <w:r>
              <w:rPr>
                <w:color w:val="58595B"/>
                <w:w w:val="90"/>
              </w:rPr>
              <w:t>524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65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16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85.1%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72.1%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77.0%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42.3%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86.8%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71.1%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79.4%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90.5%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83.2%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3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23.4%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1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2"/>
              <w:jc w:val="right"/>
            </w:pPr>
            <w:r>
              <w:rPr>
                <w:color w:val="58595B"/>
                <w:w w:val="70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26.9%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259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76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0"/>
              <w:jc w:val="left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86.2%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73.1%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73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69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31.1%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16.1%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31.9%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5"/>
              <w:jc w:val="right"/>
            </w:pPr>
            <w:r>
              <w:rPr>
                <w:color w:val="58595B"/>
                <w:w w:val="70"/>
              </w:rPr>
              <w:t>11.8%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73"/>
              <w:jc w:val="right"/>
            </w:pPr>
            <w:r>
              <w:rPr>
                <w:color w:val="58595B"/>
                <w:w w:val="70"/>
              </w:rPr>
              <w:t>2.3%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43.1%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12.6%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21.2%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19.0%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8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276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33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96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9"/>
              <w:jc w:val="left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68.9%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68.1%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76.9%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88.2%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7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56.9%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87.4%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81.0%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75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142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111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16.5%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26.6%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29.7%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22.7%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8"/>
              <w:jc w:val="left"/>
            </w:pPr>
            <w:r>
              <w:rPr>
                <w:color w:val="58595B"/>
                <w:w w:val="85"/>
              </w:rPr>
              <w:t>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74"/>
              <w:jc w:val="right"/>
            </w:pPr>
            <w:r>
              <w:rPr>
                <w:color w:val="58595B"/>
                <w:w w:val="70"/>
              </w:rPr>
              <w:t>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64.3%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16.5%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34.0%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19.3%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3"/>
              <w:jc w:val="right"/>
            </w:pPr>
            <w:r>
              <w:rPr>
                <w:color w:val="58595B"/>
                <w:w w:val="70"/>
              </w:rPr>
              <w:t>27.8%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29.6%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8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722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635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201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8"/>
              <w:jc w:val="left"/>
            </w:pPr>
            <w:r>
              <w:rPr>
                <w:color w:val="58595B"/>
                <w:w w:val="90"/>
              </w:rPr>
              <w:t>307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67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83.5%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70.3%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92.5%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94.1%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35.7%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73.4%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83.5%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66.0%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92.2%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72.2%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70.4%</w:t>
            </w:r>
          </w:p>
        </w:tc>
      </w:tr>
    </w:tbl>
    <w:p w:rsidR="00CE62C5" w:rsidRDefault="00CE62C5">
      <w:pPr>
        <w:sectPr w:rsidR="00CE62C5">
          <w:footerReference w:type="even" r:id="rId174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9"/>
        <w:rPr>
          <w:sz w:val="20"/>
        </w:rPr>
      </w:pPr>
    </w:p>
    <w:p w:rsidR="00CE62C5" w:rsidRDefault="00280DE0">
      <w:pPr>
        <w:pStyle w:val="BodyText"/>
        <w:spacing w:before="88" w:after="30"/>
        <w:ind w:left="533"/>
      </w:pPr>
      <w:r>
        <w:rPr>
          <w:color w:val="DA1A32"/>
          <w:w w:val="90"/>
        </w:rPr>
        <w:t>Table 90: Coverage of Rota virus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845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top w:val="single" w:sz="4" w:space="0" w:color="58595B"/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2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6"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84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114" w:right="106"/>
              <w:rPr>
                <w:sz w:val="20"/>
              </w:rPr>
            </w:pPr>
            <w:r>
              <w:rPr>
                <w:color w:val="58595B"/>
                <w:w w:val="85"/>
                <w:sz w:val="20"/>
              </w:rPr>
              <w:t xml:space="preserve">Total records </w:t>
            </w:r>
            <w:r>
              <w:rPr>
                <w:color w:val="58595B"/>
                <w:w w:val="90"/>
                <w:sz w:val="20"/>
              </w:rPr>
              <w:t xml:space="preserve">for 1st dose </w:t>
            </w:r>
            <w:r>
              <w:rPr>
                <w:color w:val="58595B"/>
                <w:w w:val="85"/>
                <w:sz w:val="20"/>
              </w:rPr>
              <w:t xml:space="preserve">of Rota virus </w:t>
            </w:r>
            <w:r>
              <w:rPr>
                <w:color w:val="58595B"/>
                <w:w w:val="95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1,384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190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1,194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1"/>
              <w:jc w:val="left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455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2"/>
              <w:jc w:val="left"/>
            </w:pPr>
            <w:r>
              <w:rPr>
                <w:color w:val="58595B"/>
                <w:w w:val="90"/>
              </w:rPr>
              <w:t>502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3"/>
              <w:jc w:val="left"/>
            </w:pPr>
            <w:r>
              <w:rPr>
                <w:color w:val="58595B"/>
                <w:w w:val="90"/>
              </w:rPr>
              <w:t>138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19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92.1%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95.3%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4"/>
              <w:jc w:val="left"/>
            </w:pPr>
            <w:r>
              <w:rPr>
                <w:color w:val="58595B"/>
                <w:w w:val="85"/>
              </w:rPr>
              <w:t>89.9%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77.0%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92.0%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0"/>
              <w:jc w:val="right"/>
            </w:pPr>
            <w:r>
              <w:rPr>
                <w:color w:val="58595B"/>
                <w:w w:val="70"/>
              </w:rPr>
              <w:t>75.0%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96.9%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118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106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6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1"/>
              <w:jc w:val="left"/>
            </w:pPr>
            <w:r>
              <w:rPr>
                <w:color w:val="58595B"/>
                <w:w w:val="85"/>
              </w:rPr>
              <w:t>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2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71"/>
              <w:jc w:val="right"/>
            </w:pPr>
            <w:r>
              <w:rPr>
                <w:color w:val="58595B"/>
                <w:w w:val="70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4"/>
              <w:jc w:val="left"/>
            </w:pPr>
            <w:r>
              <w:rPr>
                <w:color w:val="58595B"/>
                <w:w w:val="85"/>
              </w:rPr>
              <w:t>10.1%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23.0%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84"/>
              <w:jc w:val="left"/>
            </w:pPr>
            <w:r>
              <w:rPr>
                <w:color w:val="58595B"/>
                <w:w w:val="85"/>
              </w:rPr>
              <w:t>8.0%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0"/>
              <w:jc w:val="right"/>
            </w:pPr>
            <w:r>
              <w:rPr>
                <w:color w:val="58595B"/>
                <w:w w:val="70"/>
              </w:rPr>
              <w:t>25.0%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258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226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85.9%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85.3%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87.6%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85.1%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88.5%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4"/>
              <w:jc w:val="left"/>
            </w:pPr>
            <w:r>
              <w:rPr>
                <w:color w:val="58595B"/>
                <w:w w:val="85"/>
              </w:rPr>
              <w:t>82.8%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74.7%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5"/>
              <w:jc w:val="left"/>
            </w:pPr>
            <w:r>
              <w:rPr>
                <w:color w:val="58595B"/>
                <w:w w:val="85"/>
              </w:rPr>
              <w:t>66.1%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right="120"/>
              <w:jc w:val="right"/>
            </w:pPr>
            <w:r>
              <w:rPr>
                <w:color w:val="58595B"/>
                <w:w w:val="70"/>
              </w:rPr>
              <w:t>35.0%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43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14.1%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2"/>
              <w:jc w:val="left"/>
            </w:pPr>
            <w:r>
              <w:rPr>
                <w:color w:val="58595B"/>
                <w:w w:val="85"/>
              </w:rPr>
              <w:t>14.7%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12.4%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14.9%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3"/>
              <w:jc w:val="right"/>
            </w:pPr>
            <w:r>
              <w:rPr>
                <w:color w:val="58595B"/>
                <w:w w:val="70"/>
              </w:rPr>
              <w:t>11.5%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3"/>
              <w:jc w:val="left"/>
            </w:pPr>
            <w:r>
              <w:rPr>
                <w:color w:val="58595B"/>
                <w:w w:val="85"/>
              </w:rPr>
              <w:t>17.2%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25.3%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4"/>
              <w:jc w:val="left"/>
            </w:pPr>
            <w:r>
              <w:rPr>
                <w:color w:val="58595B"/>
                <w:w w:val="85"/>
              </w:rPr>
              <w:t>33.9%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4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1"/>
              <w:jc w:val="right"/>
            </w:pPr>
            <w:r>
              <w:rPr>
                <w:color w:val="58595B"/>
                <w:w w:val="70"/>
              </w:rPr>
              <w:t>65.0%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3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3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313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268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94.7%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92.8%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1"/>
              <w:jc w:val="left"/>
            </w:pPr>
            <w:r>
              <w:rPr>
                <w:color w:val="58595B"/>
                <w:w w:val="85"/>
              </w:rPr>
              <w:t>94.3%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98.1%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86.6%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3"/>
              <w:jc w:val="left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5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4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72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2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5.3%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7.2%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9"/>
              <w:jc w:val="left"/>
            </w:pPr>
            <w:r>
              <w:rPr>
                <w:color w:val="58595B"/>
                <w:w w:val="85"/>
              </w:rPr>
              <w:t>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0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13.4%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1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3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813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699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246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0"/>
              <w:jc w:val="left"/>
            </w:pPr>
            <w:r>
              <w:rPr>
                <w:color w:val="58595B"/>
                <w:w w:val="90"/>
              </w:rPr>
              <w:t>308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93.5%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1"/>
              <w:jc w:val="left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94.2%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96.3%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4"/>
              <w:jc w:val="right"/>
            </w:pPr>
            <w:r>
              <w:rPr>
                <w:color w:val="58595B"/>
                <w:w w:val="70"/>
              </w:rPr>
              <w:t>94.6%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3"/>
              <w:jc w:val="left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83.3%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74.5%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4"/>
              <w:jc w:val="left"/>
            </w:pPr>
            <w:r>
              <w:rPr>
                <w:color w:val="58595B"/>
                <w:w w:val="85"/>
              </w:rPr>
              <w:t>97.1%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3"/>
              <w:jc w:val="right"/>
            </w:pPr>
            <w:r>
              <w:rPr>
                <w:color w:val="58595B"/>
                <w:w w:val="70"/>
              </w:rPr>
              <w:t>87.5%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4"/>
            </w:pPr>
            <w:r>
              <w:rPr>
                <w:color w:val="58595B"/>
                <w:w w:val="85"/>
              </w:rPr>
              <w:t>98.6%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9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90"/>
              </w:rPr>
              <w:t>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9"/>
              <w:jc w:val="left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9"/>
              <w:jc w:val="left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73"/>
              <w:jc w:val="right"/>
            </w:pPr>
            <w:r>
              <w:rPr>
                <w:color w:val="58595B"/>
                <w:w w:val="70"/>
              </w:rPr>
              <w:t>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1"/>
              <w:jc w:val="left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16.7%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25.5%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2"/>
              <w:jc w:val="left"/>
            </w:pPr>
            <w:r>
              <w:rPr>
                <w:color w:val="58595B"/>
                <w:w w:val="85"/>
              </w:rPr>
              <w:t>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2"/>
              <w:jc w:val="right"/>
            </w:pPr>
            <w:r>
              <w:rPr>
                <w:color w:val="58595B"/>
                <w:w w:val="70"/>
              </w:rPr>
              <w:t>12.5%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1.4%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pStyle w:val="BodyText"/>
        <w:spacing w:before="124" w:line="208" w:lineRule="auto"/>
        <w:ind w:left="533" w:right="103"/>
      </w:pPr>
      <w:r>
        <w:pict>
          <v:shape id="_x0000_s1031" type="#_x0000_t202" style="position:absolute;left:0;text-align:left;margin-left:24.45pt;margin-top:84.8pt;width:21.15pt;height:22pt;z-index:251972608;mso-position-horizontal-relative:page;mso-position-vertical-relative:text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135</w:t>
                  </w:r>
                </w:p>
              </w:txbxContent>
            </v:textbox>
            <w10:wrap anchorx="page"/>
          </v:shape>
        </w:pict>
      </w:r>
      <w:r>
        <w:rPr>
          <w:color w:val="414042"/>
          <w:spacing w:val="-2"/>
          <w:w w:val="70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76"/>
        </w:rPr>
        <w:t>si</w:t>
      </w:r>
      <w:r>
        <w:rPr>
          <w:color w:val="414042"/>
          <w:spacing w:val="-2"/>
          <w:w w:val="76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>ng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2"/>
          <w:w w:val="88"/>
        </w:rPr>
        <w:t>f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y</w:t>
      </w:r>
      <w:r>
        <w:rPr>
          <w:color w:val="414042"/>
          <w:w w:val="89"/>
        </w:rPr>
        <w:t>o</w:t>
      </w:r>
      <w:r>
        <w:rPr>
          <w:color w:val="414042"/>
          <w:w w:val="85"/>
        </w:rPr>
        <w:t>ung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5"/>
          <w:w w:val="90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u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1"/>
          <w:w w:val="90"/>
        </w:rPr>
        <w:t>i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1"/>
          <w:w w:val="89"/>
        </w:rPr>
        <w:t>rr</w:t>
      </w:r>
      <w:r>
        <w:rPr>
          <w:color w:val="414042"/>
          <w:w w:val="90"/>
        </w:rPr>
        <w:t>h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5"/>
          <w:w w:val="73"/>
        </w:rPr>
        <w:t>a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3"/>
          <w:w w:val="92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</w:t>
      </w:r>
      <w:r>
        <w:rPr>
          <w:color w:val="414042"/>
          <w:spacing w:val="6"/>
          <w:w w:val="84"/>
        </w:rPr>
        <w:t>g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90"/>
        </w:rPr>
        <w:t>U</w:t>
      </w:r>
      <w:r>
        <w:rPr>
          <w:color w:val="414042"/>
          <w:w w:val="61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0"/>
        </w:rPr>
        <w:t>C</w:t>
      </w:r>
      <w:r>
        <w:rPr>
          <w:color w:val="414042"/>
          <w:spacing w:val="3"/>
          <w:w w:val="88"/>
        </w:rPr>
        <w:t>D</w:t>
      </w:r>
      <w:r>
        <w:rPr>
          <w:color w:val="414042"/>
          <w:spacing w:val="3"/>
          <w:w w:val="80"/>
        </w:rPr>
        <w:t>C</w:t>
      </w:r>
      <w:r>
        <w:rPr>
          <w:color w:val="414042"/>
          <w:w w:val="51"/>
        </w:rPr>
        <w:t xml:space="preserve">, </w:t>
      </w:r>
      <w:r>
        <w:rPr>
          <w:color w:val="414042"/>
          <w:w w:val="90"/>
        </w:rPr>
        <w:t>Rotavirus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vaccine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best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way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protect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your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child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against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rotavirus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disease.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Most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children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(about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9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out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10)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who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spacing w:val="-3"/>
          <w:w w:val="90"/>
        </w:rPr>
        <w:t>get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vaccine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will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protected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 xml:space="preserve">severe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7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>10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hi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5"/>
          <w:w w:val="90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ill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3"/>
          <w:w w:val="90"/>
        </w:rPr>
        <w:t>i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1"/>
        </w:rPr>
        <w:t>y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w w:val="81"/>
        </w:rPr>
        <w:t>The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9"/>
        </w:rPr>
        <w:t>du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w w:val="64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79"/>
        </w:rPr>
        <w:t xml:space="preserve">2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8"/>
        </w:rPr>
        <w:t>g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4</w:t>
      </w:r>
      <w:r>
        <w:rPr>
          <w:color w:val="414042"/>
          <w:spacing w:val="-2"/>
          <w:w w:val="91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.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1"/>
          <w:w w:val="88"/>
        </w:rPr>
        <w:t>b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6"/>
        </w:rPr>
        <w:t xml:space="preserve"> </w:t>
      </w:r>
      <w:r>
        <w:rPr>
          <w:color w:val="414042"/>
          <w:w w:val="72"/>
        </w:rPr>
        <w:t>1</w:t>
      </w:r>
      <w:r>
        <w:rPr>
          <w:color w:val="414042"/>
          <w:spacing w:val="-3"/>
          <w:w w:val="72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70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u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in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w w:val="76"/>
        </w:rPr>
        <w:t>92%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4"/>
        </w:rPr>
        <w:t>2n</w:t>
      </w:r>
      <w:r>
        <w:rPr>
          <w:color w:val="414042"/>
          <w:w w:val="90"/>
        </w:rPr>
        <w:t>d dose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around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90%.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plausible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reason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high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coverage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Rota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virus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vaccine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both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doses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spacing w:val="-3"/>
          <w:w w:val="90"/>
        </w:rPr>
        <w:t>are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given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before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child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turns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1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>year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old</w:t>
      </w:r>
      <w:r>
        <w:rPr>
          <w:color w:val="414042"/>
          <w:spacing w:val="-36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-1"/>
          <w:w w:val="89"/>
        </w:rPr>
        <w:t>o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6"/>
        </w:rPr>
        <w:t xml:space="preserve"> </w:t>
      </w:r>
      <w:r>
        <w:rPr>
          <w:color w:val="414042"/>
          <w:w w:val="91"/>
        </w:rPr>
        <w:t>immun</w:t>
      </w:r>
      <w:r>
        <w:rPr>
          <w:color w:val="414042"/>
          <w:spacing w:val="-2"/>
          <w:w w:val="91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h</w:t>
      </w:r>
      <w:r>
        <w:rPr>
          <w:color w:val="414042"/>
          <w:spacing w:val="-2"/>
          <w:w w:val="89"/>
        </w:rPr>
        <w:t>i</w:t>
      </w:r>
      <w:r>
        <w:rPr>
          <w:color w:val="414042"/>
          <w:spacing w:val="-1"/>
          <w:w w:val="78"/>
        </w:rPr>
        <w:t>g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</w:p>
    <w:p w:rsidR="00CE62C5" w:rsidRDefault="00CE62C5">
      <w:pPr>
        <w:spacing w:line="208" w:lineRule="auto"/>
        <w:sectPr w:rsidR="00CE62C5">
          <w:footerReference w:type="default" r:id="rId175"/>
          <w:pgSz w:w="16840" w:h="11910" w:orient="landscape"/>
          <w:pgMar w:top="1100" w:right="1020" w:bottom="560" w:left="600" w:header="0" w:footer="364" w:gutter="0"/>
          <w:cols w:space="720"/>
        </w:sectPr>
      </w:pPr>
    </w:p>
    <w:p w:rsidR="00CE62C5" w:rsidRDefault="00280DE0">
      <w:pPr>
        <w:pStyle w:val="BodyText"/>
        <w:spacing w:before="70" w:after="29"/>
        <w:ind w:left="533"/>
      </w:pPr>
      <w:r>
        <w:pict>
          <v:shape id="_x0000_s1030" type="#_x0000_t202" style="position:absolute;left:0;text-align:left;margin-left:24.45pt;margin-top:35.2pt;width:21.15pt;height:22pt;z-index:251973632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136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91: Coverage of Rota virus 2nd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114" w:right="106"/>
              <w:rPr>
                <w:sz w:val="20"/>
              </w:rPr>
            </w:pPr>
            <w:r>
              <w:rPr>
                <w:color w:val="58595B"/>
                <w:w w:val="85"/>
                <w:sz w:val="20"/>
              </w:rPr>
              <w:t xml:space="preserve">Total records </w:t>
            </w:r>
            <w:r>
              <w:rPr>
                <w:color w:val="58595B"/>
                <w:w w:val="90"/>
                <w:sz w:val="20"/>
              </w:rPr>
              <w:t xml:space="preserve">for 2nd dose </w:t>
            </w:r>
            <w:r>
              <w:rPr>
                <w:color w:val="58595B"/>
                <w:w w:val="85"/>
                <w:sz w:val="20"/>
              </w:rPr>
              <w:t xml:space="preserve">of Rota virus </w:t>
            </w:r>
            <w:r>
              <w:rPr>
                <w:color w:val="58595B"/>
                <w:w w:val="95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1,353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186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1,167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445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490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3"/>
              <w:jc w:val="left"/>
            </w:pPr>
            <w:r>
              <w:rPr>
                <w:color w:val="58595B"/>
                <w:w w:val="90"/>
              </w:rPr>
              <w:t>136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90"/>
              </w:rPr>
              <w:t>58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9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8"/>
            </w:pPr>
            <w:r>
              <w:rPr>
                <w:color w:val="58595B"/>
                <w:w w:val="90"/>
              </w:rPr>
              <w:t>18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90.1%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3"/>
              <w:jc w:val="left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91.9%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2"/>
              <w:jc w:val="right"/>
            </w:pPr>
            <w:r>
              <w:rPr>
                <w:color w:val="58595B"/>
                <w:w w:val="70"/>
              </w:rPr>
              <w:t>90.3%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93.1%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4"/>
              <w:jc w:val="left"/>
            </w:pPr>
            <w:r>
              <w:rPr>
                <w:color w:val="58595B"/>
                <w:w w:val="85"/>
              </w:rPr>
              <w:t>88.7%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79.4%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83.7%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78.6%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91.2%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94.4%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149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81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2"/>
              <w:jc w:val="right"/>
            </w:pPr>
            <w:r>
              <w:rPr>
                <w:color w:val="58595B"/>
                <w:w w:val="70"/>
              </w:rPr>
              <w:t>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10.3%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4"/>
              <w:jc w:val="left"/>
            </w:pPr>
            <w:r>
              <w:rPr>
                <w:color w:val="58595B"/>
                <w:w w:val="85"/>
              </w:rPr>
              <w:t>11.3%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20.6%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21.4%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8.8%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5.6%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3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237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28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209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82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89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71.8%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82.7%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68.3%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81.0%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4"/>
              <w:jc w:val="left"/>
            </w:pPr>
            <w:r>
              <w:rPr>
                <w:color w:val="58595B"/>
                <w:w w:val="85"/>
              </w:rPr>
              <w:t>77.9%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46.1%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68.7%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5"/>
              <w:jc w:val="left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20"/>
              <w:jc w:val="right"/>
            </w:pPr>
            <w:r>
              <w:rPr>
                <w:color w:val="58595B"/>
                <w:w w:val="70"/>
              </w:rPr>
              <w:t>35.0%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52.7%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71.0%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54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20.5%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28.2%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17.3%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31.7%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19.0%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3"/>
              <w:jc w:val="left"/>
            </w:pPr>
            <w:r>
              <w:rPr>
                <w:color w:val="58595B"/>
                <w:w w:val="85"/>
              </w:rPr>
              <w:t>22.1%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53.9%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31.3%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4"/>
              <w:jc w:val="left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3"/>
              <w:jc w:val="right"/>
            </w:pPr>
            <w:r>
              <w:rPr>
                <w:color w:val="58595B"/>
                <w:w w:val="70"/>
              </w:rPr>
              <w:t>65.0%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5"/>
              </w:rPr>
              <w:t>47.3%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3"/>
            </w:pPr>
            <w:r>
              <w:rPr>
                <w:color w:val="58595B"/>
                <w:w w:val="85"/>
              </w:rPr>
              <w:t>29.0%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69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313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268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97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96.0%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95.8%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86.8%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3"/>
              <w:jc w:val="left"/>
            </w:pPr>
            <w:r>
              <w:rPr>
                <w:color w:val="58595B"/>
                <w:w w:val="85"/>
              </w:rPr>
              <w:t>93.4%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90.5%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4"/>
              <w:jc w:val="left"/>
            </w:pPr>
            <w:r>
              <w:rPr>
                <w:color w:val="58595B"/>
                <w:w w:val="85"/>
              </w:rPr>
              <w:t>92.6%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73"/>
              <w:jc w:val="right"/>
            </w:pPr>
            <w:r>
              <w:rPr>
                <w:color w:val="58595B"/>
                <w:w w:val="75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3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8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9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9"/>
              <w:jc w:val="left"/>
            </w:pPr>
            <w:r>
              <w:rPr>
                <w:color w:val="58595B"/>
                <w:w w:val="85"/>
              </w:rPr>
              <w:t>4.2%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13.2%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1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9.5%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2"/>
              <w:jc w:val="left"/>
            </w:pPr>
            <w:r>
              <w:rPr>
                <w:color w:val="58595B"/>
                <w:w w:val="85"/>
              </w:rPr>
              <w:t>7.4%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4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4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803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691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60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241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305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92.7%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98.5%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92.5%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5"/>
              <w:jc w:val="right"/>
            </w:pPr>
            <w:r>
              <w:rPr>
                <w:color w:val="58595B"/>
                <w:w w:val="70"/>
              </w:rPr>
              <w:t>94.0%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93.7%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2"/>
              <w:jc w:val="left"/>
            </w:pPr>
            <w:r>
              <w:rPr>
                <w:color w:val="58595B"/>
                <w:w w:val="85"/>
              </w:rPr>
              <w:t>91.3%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82.2%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74.5%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3"/>
              <w:jc w:val="left"/>
            </w:pPr>
            <w:r>
              <w:rPr>
                <w:color w:val="58595B"/>
                <w:w w:val="85"/>
              </w:rPr>
              <w:t>84.8%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97.3%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2"/>
              <w:jc w:val="right"/>
            </w:pPr>
            <w:r>
              <w:rPr>
                <w:color w:val="58595B"/>
                <w:w w:val="70"/>
              </w:rPr>
              <w:t>94.4%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96.8%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8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63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57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8"/>
              <w:jc w:val="left"/>
            </w:pPr>
            <w:r>
              <w:rPr>
                <w:color w:val="58595B"/>
                <w:w w:val="85"/>
              </w:rPr>
              <w:t>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9"/>
              <w:jc w:val="left"/>
            </w:pPr>
            <w:r>
              <w:rPr>
                <w:color w:val="58595B"/>
                <w:w w:val="85"/>
              </w:rPr>
              <w:t>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6.3%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13.9%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0"/>
              <w:jc w:val="left"/>
            </w:pPr>
            <w:r>
              <w:rPr>
                <w:color w:val="58595B"/>
                <w:w w:val="85"/>
              </w:rPr>
              <w:t>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17.8%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25.5%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2"/>
              <w:jc w:val="left"/>
            </w:pPr>
            <w:r>
              <w:rPr>
                <w:color w:val="58595B"/>
                <w:w w:val="85"/>
              </w:rPr>
              <w:t>15.2%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71"/>
              <w:jc w:val="right"/>
            </w:pPr>
            <w:r>
              <w:rPr>
                <w:color w:val="58595B"/>
                <w:w w:val="70"/>
              </w:rPr>
              <w:t>5.6%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CE62C5">
      <w:pPr>
        <w:sectPr w:rsidR="00CE62C5">
          <w:footerReference w:type="even" r:id="rId176"/>
          <w:pgSz w:w="16840" w:h="11910" w:orient="landscape"/>
          <w:pgMar w:top="1040" w:right="1020" w:bottom="280" w:left="600" w:header="0" w:footer="0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4"/>
        <w:rPr>
          <w:sz w:val="20"/>
        </w:rPr>
      </w:pPr>
    </w:p>
    <w:p w:rsidR="00CE62C5" w:rsidRDefault="00280DE0">
      <w:pPr>
        <w:pStyle w:val="BodyText"/>
        <w:spacing w:before="87" w:after="30"/>
        <w:ind w:left="533"/>
      </w:pPr>
      <w:r>
        <w:rPr>
          <w:color w:val="DA1A32"/>
          <w:w w:val="90"/>
        </w:rPr>
        <w:t>Table 92: Coverage of varicella virus 1st dose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84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0"/>
              <w:jc w:val="left"/>
              <w:rPr>
                <w:sz w:val="27"/>
              </w:rPr>
            </w:pPr>
          </w:p>
          <w:p w:rsidR="00CE62C5" w:rsidRDefault="00280DE0">
            <w:pPr>
              <w:pStyle w:val="TableParagraph"/>
              <w:spacing w:before="1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75"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169"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84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spacing w:before="1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5" w:line="360" w:lineRule="atLeast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114" w:right="106"/>
              <w:rPr>
                <w:sz w:val="20"/>
              </w:rPr>
            </w:pPr>
            <w:r>
              <w:rPr>
                <w:color w:val="58595B"/>
                <w:w w:val="85"/>
                <w:sz w:val="20"/>
              </w:rPr>
              <w:t xml:space="preserve">Total records </w:t>
            </w:r>
            <w:r>
              <w:rPr>
                <w:color w:val="58595B"/>
                <w:w w:val="90"/>
                <w:sz w:val="20"/>
              </w:rPr>
              <w:t xml:space="preserve">for 1st dose of varicella </w:t>
            </w:r>
            <w:r>
              <w:rPr>
                <w:color w:val="58595B"/>
                <w:w w:val="95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10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1,152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154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998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81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385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415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90"/>
              </w:rPr>
              <w:t>56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90"/>
              </w:rPr>
              <w:t>19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9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8"/>
            </w:pPr>
            <w:r>
              <w:rPr>
                <w:color w:val="58595B"/>
                <w:w w:val="90"/>
              </w:rPr>
              <w:t>15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76.9%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76.2%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77.0%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3"/>
              <w:jc w:val="left"/>
            </w:pPr>
            <w:r>
              <w:rPr>
                <w:color w:val="58595B"/>
                <w:w w:val="85"/>
              </w:rPr>
              <w:t>77.0%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79.2%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2"/>
              <w:jc w:val="right"/>
            </w:pPr>
            <w:r>
              <w:rPr>
                <w:color w:val="58595B"/>
                <w:w w:val="70"/>
              </w:rPr>
              <w:t>79.8%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75.9%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65.7%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73.1%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70.0%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80.0%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64.9%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72.7%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79.8%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68.6%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1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0"/>
            </w:pPr>
            <w:r>
              <w:rPr>
                <w:color w:val="58595B"/>
                <w:w w:val="85"/>
              </w:rPr>
              <w:t>79.0%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20" w:line="300" w:lineRule="atLeast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347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48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298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101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90"/>
              </w:rPr>
              <w:t>131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5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23.1%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23.8%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85"/>
              </w:rPr>
              <w:t>23.0%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132"/>
              <w:jc w:val="left"/>
            </w:pPr>
            <w:r>
              <w:rPr>
                <w:color w:val="58595B"/>
                <w:w w:val="85"/>
              </w:rPr>
              <w:t>23.0%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20.8%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right="123"/>
              <w:jc w:val="right"/>
            </w:pPr>
            <w:r>
              <w:rPr>
                <w:color w:val="58595B"/>
                <w:w w:val="70"/>
              </w:rPr>
              <w:t>20.2%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24.1%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34.3%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26.9%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30.0%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20.0%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35.1%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27.3%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20.2%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31.4%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3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7"/>
              <w:ind w:left="25" w:right="12"/>
            </w:pPr>
            <w:r>
              <w:rPr>
                <w:color w:val="58595B"/>
                <w:w w:val="85"/>
              </w:rPr>
              <w:t>21.0%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5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83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75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85"/>
              </w:rPr>
              <w:t>27.6%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21.3%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85"/>
              </w:rPr>
              <w:t>28.5%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31"/>
              <w:jc w:val="left"/>
            </w:pPr>
            <w:r>
              <w:rPr>
                <w:color w:val="58595B"/>
                <w:w w:val="85"/>
              </w:rPr>
              <w:t>18.2%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85"/>
              </w:rPr>
              <w:t>40.0%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0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3" w:right="17"/>
            </w:pPr>
            <w:r>
              <w:rPr>
                <w:color w:val="58595B"/>
                <w:w w:val="85"/>
              </w:rPr>
              <w:t>20.4%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85"/>
              </w:rPr>
              <w:t>22.5%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29.0%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7"/>
            </w:pPr>
            <w:r>
              <w:rPr>
                <w:color w:val="58595B"/>
                <w:w w:val="85"/>
              </w:rPr>
              <w:t>41.8%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85"/>
              </w:rPr>
              <w:t>10.0%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85"/>
              </w:rPr>
              <w:t>33.1%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20" w:line="300" w:lineRule="atLeast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218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30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188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59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1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72.4%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78.7%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71.5%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81.8%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60.0%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79.6%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77.5%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71.0%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58.2%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85.5%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66.9%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4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"/>
              <w:ind w:left="212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98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308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266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23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117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98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90"/>
              </w:rPr>
              <w:t>16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1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91.5%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89.6%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91.8%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92.2%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88.9%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96.6%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4"/>
            </w:pPr>
            <w:r>
              <w:rPr>
                <w:color w:val="58595B"/>
                <w:w w:val="85"/>
              </w:rPr>
              <w:t>93.0%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9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29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90"/>
              </w:rPr>
              <w:t>24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righ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8.5%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8.2%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7.8%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11.1%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11.5%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3.4%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46"/>
              <w:ind w:left="25" w:right="15"/>
            </w:pPr>
            <w:r>
              <w:rPr>
                <w:color w:val="58595B"/>
                <w:w w:val="85"/>
              </w:rPr>
              <w:t>7.0%</w:t>
            </w:r>
          </w:p>
        </w:tc>
      </w:tr>
      <w:tr w:rsidR="00CE62C5">
        <w:trPr>
          <w:trHeight w:val="335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spacing w:before="4"/>
              <w:jc w:val="left"/>
              <w:rPr>
                <w:sz w:val="35"/>
              </w:rPr>
            </w:pPr>
          </w:p>
          <w:p w:rsidR="00CE62C5" w:rsidRDefault="00280DE0">
            <w:pPr>
              <w:pStyle w:val="TableParagraph"/>
              <w:ind w:left="51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1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1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9"/>
              <w:jc w:val="left"/>
              <w:rPr>
                <w:sz w:val="18"/>
              </w:rPr>
            </w:pPr>
          </w:p>
          <w:p w:rsidR="00CE62C5" w:rsidRDefault="00280DE0">
            <w:pPr>
              <w:pStyle w:val="TableParagraph"/>
              <w:spacing w:before="1"/>
              <w:ind w:left="100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7" w:right="17"/>
            </w:pPr>
            <w:r>
              <w:rPr>
                <w:color w:val="58595B"/>
                <w:w w:val="90"/>
              </w:rPr>
              <w:t>761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104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8" w:right="17"/>
            </w:pPr>
            <w:r>
              <w:rPr>
                <w:color w:val="58595B"/>
                <w:w w:val="90"/>
              </w:rPr>
              <w:t>658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9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0" w:right="17"/>
            </w:pPr>
            <w:r>
              <w:rPr>
                <w:color w:val="58595B"/>
                <w:w w:val="90"/>
              </w:rPr>
              <w:t>229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1" w:right="17"/>
            </w:pPr>
            <w:r>
              <w:rPr>
                <w:color w:val="58595B"/>
                <w:w w:val="90"/>
              </w:rPr>
              <w:t>294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4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2" w:right="17"/>
            </w:pPr>
            <w:r>
              <w:rPr>
                <w:color w:val="58595B"/>
                <w:w w:val="90"/>
              </w:rPr>
              <w:t>77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4" w:right="17"/>
            </w:pPr>
            <w:r>
              <w:rPr>
                <w:color w:val="58595B"/>
                <w:w w:val="90"/>
              </w:rPr>
              <w:t>35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6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10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5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7"/>
              <w:ind w:left="25" w:right="14"/>
            </w:pPr>
            <w:r>
              <w:rPr>
                <w:color w:val="58595B"/>
                <w:w w:val="90"/>
              </w:rPr>
              <w:t>11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88.4%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30"/>
              <w:jc w:val="left"/>
            </w:pPr>
            <w:r>
              <w:rPr>
                <w:color w:val="58595B"/>
                <w:w w:val="85"/>
              </w:rPr>
              <w:t>89.3%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87.7%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right="125"/>
              <w:jc w:val="right"/>
            </w:pPr>
            <w:r>
              <w:rPr>
                <w:color w:val="58595B"/>
                <w:w w:val="70"/>
              </w:rPr>
              <w:t>96.0%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90.3%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77.4%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84.7%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78.4%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83.0%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72.8%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73.5%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95.0%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91.7%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92.9%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9" w:line="300" w:lineRule="atLeast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100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90"/>
              </w:rPr>
              <w:t>87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6"/>
            </w:pPr>
            <w:r>
              <w:rPr>
                <w:color w:val="58595B"/>
                <w:w w:val="79"/>
              </w:rPr>
              <w:t>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335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" w:right="17"/>
            </w:pPr>
            <w:r>
              <w:rPr>
                <w:color w:val="58595B"/>
                <w:w w:val="85"/>
              </w:rPr>
              <w:t>11.6%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29"/>
              <w:jc w:val="left"/>
            </w:pPr>
            <w:r>
              <w:rPr>
                <w:color w:val="58595B"/>
                <w:w w:val="85"/>
              </w:rPr>
              <w:t>10.7%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8" w:right="17"/>
            </w:pPr>
            <w:r>
              <w:rPr>
                <w:color w:val="58595B"/>
                <w:w w:val="85"/>
              </w:rPr>
              <w:t>12.3%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79"/>
              <w:jc w:val="left"/>
            </w:pPr>
            <w:r>
              <w:rPr>
                <w:color w:val="58595B"/>
                <w:w w:val="85"/>
              </w:rPr>
              <w:t>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19" w:right="17"/>
            </w:pPr>
            <w:r>
              <w:rPr>
                <w:color w:val="58595B"/>
                <w:w w:val="85"/>
              </w:rPr>
              <w:t>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0" w:right="17"/>
            </w:pPr>
            <w:r>
              <w:rPr>
                <w:color w:val="58595B"/>
                <w:w w:val="85"/>
              </w:rPr>
              <w:t>22.6%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15.3%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1" w:right="17"/>
            </w:pPr>
            <w:r>
              <w:rPr>
                <w:color w:val="58595B"/>
                <w:w w:val="85"/>
              </w:rPr>
              <w:t>21.6%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17.0%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2" w:right="17"/>
            </w:pPr>
            <w:r>
              <w:rPr>
                <w:color w:val="58595B"/>
                <w:w w:val="85"/>
              </w:rPr>
              <w:t>27.2%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3" w:right="17"/>
            </w:pPr>
            <w:r>
              <w:rPr>
                <w:color w:val="58595B"/>
                <w:w w:val="85"/>
              </w:rPr>
              <w:t>26.5%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5.0%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4" w:right="17"/>
            </w:pPr>
            <w:r>
              <w:rPr>
                <w:color w:val="58595B"/>
                <w:w w:val="85"/>
              </w:rPr>
              <w:t>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25" w:right="17"/>
            </w:pPr>
            <w:r>
              <w:rPr>
                <w:color w:val="58595B"/>
                <w:w w:val="85"/>
              </w:rPr>
              <w:t>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46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</w:tr>
    </w:tbl>
    <w:p w:rsidR="00CE62C5" w:rsidRDefault="00280DE0">
      <w:pPr>
        <w:pStyle w:val="BodyText"/>
        <w:spacing w:before="204" w:line="208" w:lineRule="auto"/>
        <w:ind w:left="533" w:right="184"/>
      </w:pPr>
      <w:r>
        <w:pict>
          <v:shape id="_x0000_s1029" type="#_x0000_t202" style="position:absolute;left:0;text-align:left;margin-left:24.45pt;margin-top:85.1pt;width:21.15pt;height:22pt;z-index:251974656;mso-position-horizontal-relative:page;mso-position-vertical-relative:text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137</w:t>
                  </w:r>
                </w:p>
              </w:txbxContent>
            </v:textbox>
            <w10:wrap anchorx="page"/>
          </v:shape>
        </w:pict>
      </w:r>
      <w:r>
        <w:rPr>
          <w:color w:val="414042"/>
          <w:w w:val="85"/>
        </w:rPr>
        <w:t>Varicella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vaccine,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also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known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chickenpox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vaccine,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vaccine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that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protects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against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chickenpox.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One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dose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vaccine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prevents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95%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moderate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disease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and 100%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severe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disease.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spacing w:val="-6"/>
          <w:w w:val="85"/>
        </w:rPr>
        <w:t>Two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doses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vaccine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spacing w:val="-3"/>
          <w:w w:val="85"/>
        </w:rPr>
        <w:t>are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effective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one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has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been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recommended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spacing w:val="-4"/>
          <w:w w:val="85"/>
        </w:rPr>
        <w:t>UAE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National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Immunization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Schedule.</w:t>
      </w:r>
      <w:r>
        <w:rPr>
          <w:color w:val="414042"/>
          <w:spacing w:val="-19"/>
          <w:w w:val="85"/>
        </w:rPr>
        <w:t xml:space="preserve"> </w:t>
      </w:r>
      <w:r>
        <w:rPr>
          <w:color w:val="414042"/>
          <w:w w:val="85"/>
        </w:rPr>
        <w:t>Children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 xml:space="preserve">should </w:t>
      </w:r>
      <w:r>
        <w:rPr>
          <w:color w:val="414042"/>
          <w:w w:val="90"/>
        </w:rPr>
        <w:t>receive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two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doses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vaccine—the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12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through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15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months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old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second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4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through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6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years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old.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coverage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first</w:t>
      </w:r>
      <w:r>
        <w:rPr>
          <w:color w:val="414042"/>
          <w:spacing w:val="-34"/>
          <w:w w:val="90"/>
        </w:rPr>
        <w:t xml:space="preserve"> </w:t>
      </w:r>
      <w:r>
        <w:rPr>
          <w:color w:val="414042"/>
          <w:w w:val="90"/>
        </w:rPr>
        <w:t>dose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5"/>
          <w:w w:val="90"/>
        </w:rPr>
        <w:t xml:space="preserve"> </w:t>
      </w:r>
      <w:r>
        <w:rPr>
          <w:color w:val="414042"/>
          <w:w w:val="90"/>
        </w:rPr>
        <w:t xml:space="preserve">varicella </w:t>
      </w:r>
      <w:r>
        <w:rPr>
          <w:color w:val="414042"/>
          <w:w w:val="85"/>
        </w:rPr>
        <w:t>immunization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was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more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than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75%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with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similar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coverage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rates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Emirati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non-Emirati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children.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However,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coverage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noted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from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2nd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 xml:space="preserve">dose </w:t>
      </w:r>
      <w:r>
        <w:rPr>
          <w:color w:val="414042"/>
          <w:w w:val="90"/>
        </w:rPr>
        <w:t>was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very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low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less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15%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rates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non-Emiratis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much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lesser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than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Emirati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children.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exact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reason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for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this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anomaly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2nd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later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doses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 xml:space="preserve">of </w:t>
      </w:r>
      <w:r>
        <w:rPr>
          <w:color w:val="414042"/>
          <w:w w:val="91"/>
        </w:rPr>
        <w:t>immun</w:t>
      </w:r>
      <w:r>
        <w:rPr>
          <w:color w:val="414042"/>
          <w:spacing w:val="-2"/>
          <w:w w:val="91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-1"/>
          <w:w w:val="64"/>
        </w:rPr>
        <w:t>s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spacing w:val="-2"/>
          <w:w w:val="89"/>
        </w:rPr>
        <w:t>i</w:t>
      </w:r>
      <w:r>
        <w:rPr>
          <w:color w:val="414042"/>
          <w:w w:val="78"/>
        </w:rPr>
        <w:t>g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6"/>
        </w:rPr>
        <w:t xml:space="preserve"> </w:t>
      </w:r>
      <w:r>
        <w:rPr>
          <w:color w:val="414042"/>
          <w:spacing w:val="1"/>
          <w:w w:val="88"/>
        </w:rPr>
        <w:t>f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6"/>
          <w:w w:val="116"/>
        </w:rPr>
        <w:t>t</w:t>
      </w:r>
      <w:r>
        <w:rPr>
          <w:color w:val="414042"/>
          <w:w w:val="89"/>
        </w:rPr>
        <w:t>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</w:p>
    <w:p w:rsidR="00CE62C5" w:rsidRDefault="00280DE0">
      <w:pPr>
        <w:spacing w:before="188"/>
        <w:ind w:left="590"/>
        <w:rPr>
          <w:rFonts w:ascii="Bookman Old Style"/>
          <w:sz w:val="16"/>
        </w:rPr>
      </w:pPr>
      <w:r>
        <w:rPr>
          <w:rFonts w:ascii="Bookman Old Style"/>
          <w:color w:val="B1B4B6"/>
          <w:w w:val="85"/>
          <w:sz w:val="16"/>
        </w:rPr>
        <w:t>UAE NATIONAL HEALTH SURVEY 2017-2018</w:t>
      </w:r>
    </w:p>
    <w:p w:rsidR="00CE62C5" w:rsidRDefault="00CE62C5">
      <w:pPr>
        <w:rPr>
          <w:rFonts w:ascii="Bookman Old Style"/>
          <w:sz w:val="16"/>
        </w:rPr>
        <w:sectPr w:rsidR="00CE62C5">
          <w:footerReference w:type="default" r:id="rId177"/>
          <w:pgSz w:w="16840" w:h="11910" w:orient="landscape"/>
          <w:pgMar w:top="1100" w:right="1020" w:bottom="280" w:left="600" w:header="0" w:footer="0" w:gutter="0"/>
          <w:cols w:space="720"/>
        </w:sectPr>
      </w:pPr>
    </w:p>
    <w:p w:rsidR="00CE62C5" w:rsidRDefault="00280DE0">
      <w:pPr>
        <w:pStyle w:val="BodyText"/>
        <w:spacing w:before="64" w:after="30"/>
        <w:ind w:left="533"/>
      </w:pPr>
      <w:r>
        <w:pict>
          <v:shape id="_x0000_s1028" type="#_x0000_t202" style="position:absolute;left:0;text-align:left;margin-left:24.45pt;margin-top:35.2pt;width:21.15pt;height:22pt;z-index:251975680;mso-position-horizontal-relative:page;mso-position-vertical-relative:page" filled="f" strokecolor="#bcbec0" strokeweight="1pt">
            <v:textbox style="layout-flow:vertical" inset="0,0,0,0">
              <w:txbxContent>
                <w:p w:rsidR="00CE62C5" w:rsidRDefault="00280DE0">
                  <w:pPr>
                    <w:spacing w:before="111"/>
                    <w:ind w:left="76"/>
                    <w:rPr>
                      <w:sz w:val="16"/>
                    </w:rPr>
                  </w:pPr>
                  <w:r>
                    <w:rPr>
                      <w:color w:val="939598"/>
                      <w:sz w:val="16"/>
                    </w:rPr>
                    <w:t>138</w:t>
                  </w:r>
                </w:p>
              </w:txbxContent>
            </v:textbox>
            <w10:wrap anchorx="page" anchory="page"/>
          </v:shape>
        </w:pict>
      </w:r>
      <w:r>
        <w:rPr>
          <w:color w:val="DA1A32"/>
          <w:w w:val="90"/>
        </w:rPr>
        <w:t>Table 93: Coverage of varicella virus 2nd dose (given between 5-6 years)</w:t>
      </w:r>
    </w:p>
    <w:tbl>
      <w:tblPr>
        <w:tblW w:w="0" w:type="auto"/>
        <w:tblInd w:w="546" w:type="dxa"/>
        <w:tblBorders>
          <w:top w:val="single" w:sz="2" w:space="0" w:color="58595B"/>
          <w:left w:val="single" w:sz="2" w:space="0" w:color="58595B"/>
          <w:bottom w:val="single" w:sz="2" w:space="0" w:color="58595B"/>
          <w:right w:val="single" w:sz="2" w:space="0" w:color="58595B"/>
          <w:insideH w:val="single" w:sz="2" w:space="0" w:color="58595B"/>
          <w:insideV w:val="single" w:sz="2" w:space="0" w:color="58595B"/>
        </w:tblBorders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1247"/>
        <w:gridCol w:w="890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  <w:gridCol w:w="731"/>
      </w:tblGrid>
      <w:tr w:rsidR="00CE62C5">
        <w:trPr>
          <w:trHeight w:val="1017"/>
        </w:trPr>
        <w:tc>
          <w:tcPr>
            <w:tcW w:w="1247" w:type="dxa"/>
            <w:vMerge w:val="restart"/>
            <w:tcBorders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436" w:right="428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Age</w:t>
            </w:r>
          </w:p>
        </w:tc>
        <w:tc>
          <w:tcPr>
            <w:tcW w:w="890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85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Status</w:t>
            </w:r>
          </w:p>
        </w:tc>
        <w:tc>
          <w:tcPr>
            <w:tcW w:w="731" w:type="dxa"/>
            <w:vMerge w:val="restart"/>
            <w:tcBorders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1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52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Total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6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Nationality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7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Abu Dhabi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77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Dubai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20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Sharjah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451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Ajman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7"/>
              <w:jc w:val="left"/>
            </w:pPr>
          </w:p>
          <w:p w:rsidR="00CE62C5" w:rsidRDefault="00280DE0">
            <w:pPr>
              <w:pStyle w:val="TableParagraph"/>
              <w:spacing w:line="232" w:lineRule="auto"/>
              <w:ind w:left="283" w:right="267" w:firstLine="206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Umm Al</w:t>
            </w:r>
            <w:r>
              <w:rPr>
                <w:rFonts w:ascii="Calibri"/>
                <w:color w:val="FFFFFF"/>
                <w:spacing w:val="-8"/>
              </w:rPr>
              <w:t xml:space="preserve"> </w:t>
            </w:r>
            <w:r>
              <w:rPr>
                <w:rFonts w:ascii="Calibri"/>
                <w:color w:val="FFFFFF"/>
                <w:spacing w:val="-4"/>
              </w:rPr>
              <w:t>Quwain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1"/>
              <w:jc w:val="left"/>
            </w:pPr>
          </w:p>
          <w:p w:rsidR="00CE62C5" w:rsidRDefault="00280DE0">
            <w:pPr>
              <w:pStyle w:val="TableParagraph"/>
              <w:spacing w:line="264" w:lineRule="exact"/>
              <w:ind w:left="211" w:right="19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Ras</w:t>
            </w:r>
          </w:p>
          <w:p w:rsidR="00CE62C5" w:rsidRDefault="00280DE0">
            <w:pPr>
              <w:pStyle w:val="TableParagraph"/>
              <w:spacing w:line="264" w:lineRule="exact"/>
              <w:ind w:left="211" w:right="19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Al Khaimah</w:t>
            </w:r>
          </w:p>
        </w:tc>
        <w:tc>
          <w:tcPr>
            <w:tcW w:w="1462" w:type="dxa"/>
            <w:gridSpan w:val="2"/>
            <w:tcBorders>
              <w:left w:val="single" w:sz="2" w:space="0" w:color="FFFFFF"/>
              <w:bottom w:val="nil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4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398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Fujairah</w:t>
            </w:r>
          </w:p>
        </w:tc>
      </w:tr>
      <w:tr w:rsidR="00CE62C5">
        <w:trPr>
          <w:trHeight w:val="1012"/>
        </w:trPr>
        <w:tc>
          <w:tcPr>
            <w:tcW w:w="1247" w:type="dxa"/>
            <w:vMerge/>
            <w:tcBorders>
              <w:top w:val="nil"/>
              <w:left w:val="nil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vMerge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2" w:right="17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3" w:right="35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63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right="54"/>
              <w:jc w:val="right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4" w:right="34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6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5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5" w:right="33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4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3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6" w:right="32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  <w:right w:val="single" w:sz="2" w:space="0" w:color="FFFFFF"/>
            </w:tcBorders>
            <w:shd w:val="clear" w:color="auto" w:fill="BB975C"/>
          </w:tcPr>
          <w:p w:rsidR="00CE62C5" w:rsidRDefault="00CE62C5">
            <w:pPr>
              <w:pStyle w:val="TableParagraph"/>
              <w:spacing w:before="2"/>
              <w:jc w:val="left"/>
              <w:rPr>
                <w:sz w:val="33"/>
              </w:rPr>
            </w:pPr>
          </w:p>
          <w:p w:rsidR="00CE62C5" w:rsidRDefault="00280DE0">
            <w:pPr>
              <w:pStyle w:val="TableParagraph"/>
              <w:ind w:left="25" w:right="12"/>
              <w:rPr>
                <w:rFonts w:ascii="Calibri"/>
              </w:rPr>
            </w:pPr>
            <w:r>
              <w:rPr>
                <w:rFonts w:ascii="Calibri"/>
                <w:color w:val="FFFFFF"/>
                <w:w w:val="95"/>
              </w:rPr>
              <w:t>Emirati</w:t>
            </w:r>
          </w:p>
        </w:tc>
        <w:tc>
          <w:tcPr>
            <w:tcW w:w="731" w:type="dxa"/>
            <w:tcBorders>
              <w:top w:val="nil"/>
              <w:left w:val="single" w:sz="2" w:space="0" w:color="FFFFFF"/>
            </w:tcBorders>
            <w:shd w:val="clear" w:color="auto" w:fill="BB975C"/>
          </w:tcPr>
          <w:p w:rsidR="00CE62C5" w:rsidRDefault="00280DE0">
            <w:pPr>
              <w:pStyle w:val="TableParagraph"/>
              <w:spacing w:before="201" w:line="321" w:lineRule="auto"/>
              <w:ind w:left="67" w:right="31" w:firstLine="84"/>
              <w:jc w:val="left"/>
              <w:rPr>
                <w:rFonts w:ascii="Calibri"/>
              </w:rPr>
            </w:pPr>
            <w:r>
              <w:rPr>
                <w:rFonts w:ascii="Calibri"/>
                <w:color w:val="FFFFFF"/>
              </w:rPr>
              <w:t xml:space="preserve">Non- </w:t>
            </w:r>
            <w:r>
              <w:rPr>
                <w:rFonts w:ascii="Calibri"/>
                <w:color w:val="FFFFFF"/>
                <w:w w:val="95"/>
              </w:rPr>
              <w:t>Emirati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spacing w:before="5"/>
              <w:jc w:val="left"/>
              <w:rPr>
                <w:sz w:val="32"/>
              </w:rPr>
            </w:pPr>
          </w:p>
          <w:p w:rsidR="00CE62C5" w:rsidRDefault="00280DE0">
            <w:pPr>
              <w:pStyle w:val="TableParagraph"/>
              <w:spacing w:line="249" w:lineRule="auto"/>
              <w:ind w:left="114" w:right="106"/>
              <w:rPr>
                <w:sz w:val="20"/>
              </w:rPr>
            </w:pPr>
            <w:r>
              <w:rPr>
                <w:color w:val="58595B"/>
                <w:w w:val="85"/>
                <w:sz w:val="20"/>
              </w:rPr>
              <w:t xml:space="preserve">Total records </w:t>
            </w:r>
            <w:r>
              <w:rPr>
                <w:color w:val="58595B"/>
                <w:w w:val="90"/>
                <w:sz w:val="20"/>
              </w:rPr>
              <w:t xml:space="preserve">for 2nd dose of varicella </w:t>
            </w:r>
            <w:r>
              <w:rPr>
                <w:color w:val="58595B"/>
                <w:w w:val="95"/>
                <w:sz w:val="20"/>
              </w:rPr>
              <w:t>vaccine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3"/>
              <w:jc w:val="left"/>
            </w:pPr>
            <w:r>
              <w:rPr>
                <w:color w:val="58595B"/>
                <w:w w:val="85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218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51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167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102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38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6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14.6%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25.5%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3"/>
              <w:jc w:val="left"/>
            </w:pPr>
            <w:r>
              <w:rPr>
                <w:color w:val="58595B"/>
                <w:w w:val="85"/>
              </w:rPr>
              <w:t>29.9%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1"/>
              <w:jc w:val="right"/>
            </w:pPr>
            <w:r>
              <w:rPr>
                <w:color w:val="58595B"/>
                <w:w w:val="70"/>
              </w:rPr>
              <w:t>6.2%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71"/>
              <w:jc w:val="right"/>
            </w:pPr>
            <w:r>
              <w:rPr>
                <w:color w:val="58595B"/>
                <w:w w:val="70"/>
              </w:rPr>
              <w:t>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51.7%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10.2%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28.1%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30.8%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10.4%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85"/>
              </w:rPr>
              <w:t>14.3%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15.1%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85"/>
              </w:rPr>
              <w:t>16.8%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9" w:line="285" w:lineRule="auto"/>
              <w:ind w:left="102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1,275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90"/>
              </w:rPr>
              <w:t>149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1,126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72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90"/>
              </w:rPr>
              <w:t>384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2"/>
              <w:jc w:val="left"/>
            </w:pPr>
            <w:r>
              <w:rPr>
                <w:color w:val="58595B"/>
                <w:w w:val="90"/>
              </w:rPr>
              <w:t>531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90"/>
              </w:rPr>
              <w:t>11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90"/>
              </w:rPr>
              <w:t>109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90"/>
              </w:rPr>
              <w:t>65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21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1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0"/>
            </w:pPr>
            <w:r>
              <w:rPr>
                <w:color w:val="58595B"/>
                <w:w w:val="90"/>
              </w:rPr>
              <w:t>16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85.4%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74.5%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2" w:right="17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132"/>
              <w:jc w:val="left"/>
            </w:pPr>
            <w:r>
              <w:rPr>
                <w:color w:val="58595B"/>
                <w:w w:val="85"/>
              </w:rPr>
              <w:t>70.1%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79.0%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93.8%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right="123"/>
              <w:jc w:val="right"/>
            </w:pPr>
            <w:r>
              <w:rPr>
                <w:color w:val="58595B"/>
                <w:w w:val="70"/>
              </w:rPr>
              <w:t>97.6%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74.3%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6"/>
            </w:pPr>
            <w:r>
              <w:rPr>
                <w:color w:val="58595B"/>
                <w:w w:val="85"/>
              </w:rPr>
              <w:t>89.8%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91.0%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71.9%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69.2%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89.6%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3"/>
            </w:pPr>
            <w:r>
              <w:rPr>
                <w:color w:val="58595B"/>
                <w:w w:val="85"/>
              </w:rPr>
              <w:t>85.7%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84.9%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8"/>
              <w:ind w:left="25" w:right="12"/>
            </w:pPr>
            <w:r>
              <w:rPr>
                <w:color w:val="58595B"/>
                <w:w w:val="85"/>
              </w:rPr>
              <w:t>83.2%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70"/>
              <w:ind w:left="102"/>
              <w:jc w:val="left"/>
            </w:pPr>
            <w:r>
              <w:rPr>
                <w:color w:val="58595B"/>
                <w:w w:val="90"/>
              </w:rPr>
              <w:t>Below</w:t>
            </w:r>
            <w:r>
              <w:rPr>
                <w:color w:val="58595B"/>
                <w:spacing w:val="-34"/>
                <w:w w:val="90"/>
              </w:rPr>
              <w:t xml:space="preserve"> </w:t>
            </w:r>
            <w:r>
              <w:rPr>
                <w:color w:val="58595B"/>
                <w:w w:val="90"/>
              </w:rPr>
              <w:t>1</w:t>
            </w:r>
            <w:r>
              <w:rPr>
                <w:color w:val="58595B"/>
                <w:spacing w:val="-33"/>
                <w:w w:val="90"/>
              </w:rPr>
              <w:t xml:space="preserve"> </w:t>
            </w:r>
            <w:r>
              <w:rPr>
                <w:color w:val="58595B"/>
                <w:spacing w:val="-6"/>
                <w:w w:val="90"/>
              </w:rPr>
              <w:t>Year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2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90"/>
              </w:rPr>
              <w:t>36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4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3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7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9" w:right="17"/>
            </w:pPr>
            <w:r>
              <w:rPr>
                <w:color w:val="58595B"/>
                <w:w w:val="85"/>
              </w:rPr>
              <w:t>12.0%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13.8%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0" w:right="17"/>
            </w:pPr>
            <w:r>
              <w:rPr>
                <w:color w:val="58595B"/>
                <w:w w:val="85"/>
              </w:rPr>
              <w:t>11.7%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31"/>
              <w:jc w:val="left"/>
            </w:pPr>
            <w:r>
              <w:rPr>
                <w:color w:val="58595B"/>
                <w:w w:val="85"/>
              </w:rPr>
              <w:t>12.9%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1" w:right="17"/>
            </w:pPr>
            <w:r>
              <w:rPr>
                <w:color w:val="58595B"/>
                <w:w w:val="85"/>
              </w:rPr>
              <w:t>19.7%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80"/>
              <w:jc w:val="left"/>
            </w:pPr>
            <w:r>
              <w:rPr>
                <w:color w:val="58595B"/>
                <w:w w:val="85"/>
              </w:rPr>
              <w:t>6.6%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right="172"/>
              <w:jc w:val="right"/>
            </w:pPr>
            <w:r>
              <w:rPr>
                <w:color w:val="58595B"/>
                <w:w w:val="70"/>
              </w:rPr>
              <w:t>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32.2%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4" w:right="17"/>
            </w:pPr>
            <w:r>
              <w:rPr>
                <w:color w:val="58595B"/>
                <w:w w:val="85"/>
              </w:rPr>
              <w:t>23.5%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4.9%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7"/>
            </w:pPr>
            <w:r>
              <w:rPr>
                <w:color w:val="58595B"/>
                <w:w w:val="85"/>
              </w:rPr>
              <w:t>6.1%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5"/>
            </w:pPr>
            <w:r>
              <w:rPr>
                <w:color w:val="58595B"/>
                <w:w w:val="85"/>
              </w:rPr>
              <w:t>21.5%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1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25" w:right="14"/>
            </w:pPr>
            <w:r>
              <w:rPr>
                <w:color w:val="58595B"/>
                <w:w w:val="85"/>
              </w:rPr>
              <w:t>15.4%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8"/>
              <w:ind w:left="12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9" w:line="285" w:lineRule="auto"/>
              <w:ind w:left="101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263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80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0"/>
              <w:jc w:val="left"/>
            </w:pPr>
            <w:r>
              <w:rPr>
                <w:color w:val="58595B"/>
                <w:w w:val="90"/>
              </w:rPr>
              <w:t>107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90"/>
              </w:rPr>
              <w:t>25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90"/>
              </w:rPr>
              <w:t>10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1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"/>
            </w:pPr>
            <w:r>
              <w:rPr>
                <w:color w:val="58595B"/>
                <w:w w:val="79"/>
              </w:rPr>
              <w:t>4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88.0%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86.2%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31"/>
              <w:jc w:val="left"/>
            </w:pPr>
            <w:r>
              <w:rPr>
                <w:color w:val="58595B"/>
                <w:w w:val="85"/>
              </w:rPr>
              <w:t>87.1%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80.3%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5"/>
              <w:jc w:val="right"/>
            </w:pPr>
            <w:r>
              <w:rPr>
                <w:color w:val="58595B"/>
                <w:w w:val="70"/>
              </w:rPr>
              <w:t>93.4%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4"/>
              <w:jc w:val="right"/>
            </w:pPr>
            <w:r>
              <w:rPr>
                <w:color w:val="58595B"/>
                <w:w w:val="70"/>
              </w:rPr>
              <w:t>97.7%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67.8%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76.5%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95.1%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93.9%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78.5%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5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5"/>
              </w:rPr>
              <w:t>84.6%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5" w:right="14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  <w:tcBorders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280DE0">
            <w:pPr>
              <w:pStyle w:val="TableParagraph"/>
              <w:spacing w:before="169"/>
              <w:ind w:left="210"/>
              <w:jc w:val="left"/>
            </w:pPr>
            <w:r>
              <w:rPr>
                <w:color w:val="58595B"/>
                <w:w w:val="90"/>
              </w:rPr>
              <w:t>1 - 2 Years</w:t>
            </w: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CE62C5">
            <w:pPr>
              <w:pStyle w:val="TableParagraph"/>
              <w:jc w:val="left"/>
              <w:rPr>
                <w:sz w:val="26"/>
              </w:rPr>
            </w:pPr>
          </w:p>
          <w:p w:rsidR="00CE62C5" w:rsidRDefault="00280DE0">
            <w:pPr>
              <w:pStyle w:val="TableParagraph"/>
              <w:ind w:left="101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61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46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0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18.1%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31.6%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15.9%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30"/>
              <w:jc w:val="left"/>
            </w:pPr>
            <w:r>
              <w:rPr>
                <w:color w:val="58595B"/>
                <w:w w:val="85"/>
              </w:rPr>
              <w:t>33.7%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21.6%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9"/>
              <w:jc w:val="left"/>
            </w:pPr>
            <w:r>
              <w:rPr>
                <w:color w:val="58595B"/>
                <w:w w:val="85"/>
              </w:rPr>
              <w:t>7.6%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74"/>
              <w:jc w:val="right"/>
            </w:pPr>
            <w:r>
              <w:rPr>
                <w:color w:val="58595B"/>
                <w:w w:val="70"/>
              </w:rPr>
              <w:t>4.3%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78.3%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35.6%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25.5%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30.9%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67.3%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5"/>
              </w:rPr>
              <w:t>19.1%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51"/>
              </w:rPr>
              <w:t>.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6"/>
            </w:pPr>
            <w:r>
              <w:rPr>
                <w:color w:val="58595B"/>
                <w:w w:val="85"/>
              </w:rPr>
              <w:t>12.1%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51"/>
              </w:rPr>
              <w:t>.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  <w:shd w:val="clear" w:color="auto" w:fill="F1EAE0"/>
          </w:tcPr>
          <w:p w:rsidR="00CE62C5" w:rsidRDefault="00280DE0">
            <w:pPr>
              <w:pStyle w:val="TableParagraph"/>
              <w:spacing w:before="148" w:line="285" w:lineRule="auto"/>
              <w:ind w:left="100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274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32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243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90"/>
              </w:rPr>
              <w:t>17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99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9"/>
              <w:jc w:val="left"/>
            </w:pPr>
            <w:r>
              <w:rPr>
                <w:color w:val="58595B"/>
                <w:w w:val="90"/>
              </w:rPr>
              <w:t>106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15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9"/>
            </w:pPr>
            <w:r>
              <w:rPr>
                <w:color w:val="58595B"/>
                <w:w w:val="79"/>
              </w:rPr>
              <w:t>5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  <w:left w:val="single" w:sz="4" w:space="0" w:color="58595B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  <w:shd w:val="clear" w:color="auto" w:fill="F1EAE0"/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81.9%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68.4%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84.1%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66.3%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78.4%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92.4%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right="126"/>
              <w:jc w:val="right"/>
            </w:pPr>
            <w:r>
              <w:rPr>
                <w:color w:val="58595B"/>
                <w:w w:val="70"/>
              </w:rPr>
              <w:t>95.7%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21.7%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64.4%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91.6%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74.5%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69.1%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32.7%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80.9%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0"/>
              </w:rPr>
              <w:t>100.0%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87.9%</w:t>
            </w:r>
          </w:p>
        </w:tc>
        <w:tc>
          <w:tcPr>
            <w:tcW w:w="731" w:type="dxa"/>
            <w:shd w:val="clear" w:color="auto" w:fill="F1EAE0"/>
          </w:tcPr>
          <w:p w:rsidR="00CE62C5" w:rsidRDefault="00280DE0">
            <w:pPr>
              <w:pStyle w:val="TableParagraph"/>
              <w:spacing w:before="87"/>
              <w:ind w:left="25" w:right="17"/>
            </w:pPr>
            <w:r>
              <w:rPr>
                <w:color w:val="58595B"/>
                <w:w w:val="80"/>
              </w:rPr>
              <w:t>100.0%</w:t>
            </w:r>
          </w:p>
        </w:tc>
      </w:tr>
      <w:tr w:rsidR="00CE62C5">
        <w:trPr>
          <w:trHeight w:val="417"/>
        </w:trPr>
        <w:tc>
          <w:tcPr>
            <w:tcW w:w="1247" w:type="dxa"/>
            <w:vMerge w:val="restart"/>
          </w:tcPr>
          <w:p w:rsidR="00CE62C5" w:rsidRDefault="00CE62C5">
            <w:pPr>
              <w:pStyle w:val="TableParagraph"/>
              <w:jc w:val="left"/>
              <w:rPr>
                <w:sz w:val="24"/>
              </w:rPr>
            </w:pPr>
          </w:p>
          <w:p w:rsidR="00CE62C5" w:rsidRDefault="00CE62C5">
            <w:pPr>
              <w:pStyle w:val="TableParagraph"/>
              <w:spacing w:before="8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52"/>
              <w:jc w:val="left"/>
            </w:pPr>
            <w:r>
              <w:rPr>
                <w:color w:val="58595B"/>
                <w:w w:val="85"/>
              </w:rPr>
              <w:t>Above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2</w:t>
            </w:r>
            <w:r>
              <w:rPr>
                <w:color w:val="58595B"/>
                <w:spacing w:val="-23"/>
                <w:w w:val="85"/>
              </w:rPr>
              <w:t xml:space="preserve"> </w:t>
            </w:r>
            <w:r>
              <w:rPr>
                <w:color w:val="58595B"/>
                <w:w w:val="85"/>
              </w:rPr>
              <w:t>years</w:t>
            </w:r>
          </w:p>
          <w:p w:rsidR="00CE62C5" w:rsidRDefault="00280DE0">
            <w:pPr>
              <w:pStyle w:val="TableParagraph"/>
              <w:spacing w:before="47"/>
              <w:ind w:left="122"/>
              <w:jc w:val="left"/>
            </w:pPr>
            <w:r>
              <w:rPr>
                <w:color w:val="58595B"/>
                <w:w w:val="95"/>
              </w:rPr>
              <w:t>upto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5</w:t>
            </w:r>
            <w:r>
              <w:rPr>
                <w:color w:val="58595B"/>
                <w:spacing w:val="-40"/>
                <w:w w:val="95"/>
              </w:rPr>
              <w:t xml:space="preserve"> </w:t>
            </w:r>
            <w:r>
              <w:rPr>
                <w:color w:val="58595B"/>
                <w:w w:val="95"/>
              </w:rPr>
              <w:t>years</w:t>
            </w:r>
          </w:p>
        </w:tc>
        <w:tc>
          <w:tcPr>
            <w:tcW w:w="890" w:type="dxa"/>
            <w:vMerge w:val="restart"/>
          </w:tcPr>
          <w:p w:rsidR="00CE62C5" w:rsidRDefault="00CE62C5">
            <w:pPr>
              <w:pStyle w:val="TableParagraph"/>
              <w:spacing w:before="11"/>
              <w:jc w:val="left"/>
              <w:rPr>
                <w:sz w:val="25"/>
              </w:rPr>
            </w:pPr>
          </w:p>
          <w:p w:rsidR="00CE62C5" w:rsidRDefault="00280DE0">
            <w:pPr>
              <w:pStyle w:val="TableParagraph"/>
              <w:ind w:left="99"/>
              <w:jc w:val="left"/>
            </w:pPr>
            <w:r>
              <w:rPr>
                <w:color w:val="58595B"/>
                <w:w w:val="9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122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31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90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55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90"/>
              </w:rPr>
              <w:t>22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1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3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14.2%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26.8%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12.2%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33.2%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21.1%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8"/>
              <w:jc w:val="left"/>
            </w:pPr>
            <w:r>
              <w:rPr>
                <w:color w:val="58595B"/>
                <w:w w:val="85"/>
              </w:rPr>
              <w:t>5.5%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75"/>
              <w:jc w:val="right"/>
            </w:pPr>
            <w:r>
              <w:rPr>
                <w:color w:val="58595B"/>
                <w:w w:val="70"/>
              </w:rPr>
              <w:t>1.7%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52.3%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24.0%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12.7%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3.0%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32.8%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22.4%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9.5%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27.8%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15.7%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4" w:right="17"/>
            </w:pPr>
            <w:r>
              <w:rPr>
                <w:color w:val="58595B"/>
                <w:w w:val="85"/>
              </w:rPr>
              <w:t>29.6%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 w:val="restart"/>
          </w:tcPr>
          <w:p w:rsidR="00CE62C5" w:rsidRDefault="00280DE0">
            <w:pPr>
              <w:pStyle w:val="TableParagraph"/>
              <w:spacing w:before="148" w:line="285" w:lineRule="auto"/>
              <w:ind w:left="99" w:firstLine="178"/>
              <w:jc w:val="left"/>
            </w:pPr>
            <w:r>
              <w:rPr>
                <w:color w:val="58595B"/>
              </w:rPr>
              <w:t xml:space="preserve">Not </w:t>
            </w:r>
            <w:r>
              <w:rPr>
                <w:color w:val="58595B"/>
                <w:w w:val="80"/>
              </w:rPr>
              <w:t>Covered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737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85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90"/>
              </w:rPr>
              <w:t>652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40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90"/>
              </w:rPr>
              <w:t>206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8"/>
              <w:jc w:val="left"/>
            </w:pPr>
            <w:r>
              <w:rPr>
                <w:color w:val="58595B"/>
                <w:w w:val="90"/>
              </w:rPr>
              <w:t>318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"/>
            </w:pPr>
            <w:r>
              <w:rPr>
                <w:color w:val="58595B"/>
                <w:w w:val="79"/>
              </w:rPr>
              <w:t>5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90"/>
              </w:rPr>
              <w:t>69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3"/>
            </w:pPr>
            <w:r>
              <w:rPr>
                <w:color w:val="58595B"/>
                <w:w w:val="79"/>
              </w:rPr>
              <w:t>8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90"/>
              </w:rPr>
              <w:t>42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4"/>
            </w:pPr>
            <w:r>
              <w:rPr>
                <w:color w:val="58595B"/>
                <w:w w:val="79"/>
              </w:rPr>
              <w:t>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5"/>
            </w:pPr>
            <w:r>
              <w:rPr>
                <w:color w:val="58595B"/>
                <w:w w:val="79"/>
              </w:rPr>
              <w:t>4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90"/>
              </w:rPr>
              <w:t>12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6"/>
            </w:pPr>
            <w:r>
              <w:rPr>
                <w:color w:val="58595B"/>
                <w:w w:val="79"/>
              </w:rPr>
              <w:t>6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7"/>
            </w:pPr>
            <w:r>
              <w:rPr>
                <w:color w:val="58595B"/>
                <w:w w:val="79"/>
              </w:rPr>
              <w:t>9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8"/>
            </w:pPr>
            <w:r>
              <w:rPr>
                <w:color w:val="58595B"/>
                <w:w w:val="79"/>
              </w:rPr>
              <w:t>8</w:t>
            </w:r>
          </w:p>
        </w:tc>
      </w:tr>
      <w:tr w:rsidR="00CE62C5">
        <w:trPr>
          <w:trHeight w:val="417"/>
        </w:trPr>
        <w:tc>
          <w:tcPr>
            <w:tcW w:w="1247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890" w:type="dxa"/>
            <w:vMerge/>
            <w:tcBorders>
              <w:top w:val="nil"/>
            </w:tcBorders>
          </w:tcPr>
          <w:p w:rsidR="00CE62C5" w:rsidRDefault="00CE62C5">
            <w:pPr>
              <w:rPr>
                <w:sz w:val="2"/>
                <w:szCs w:val="2"/>
              </w:rPr>
            </w:pP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85.8%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73.2%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6" w:right="17"/>
            </w:pPr>
            <w:r>
              <w:rPr>
                <w:color w:val="58595B"/>
                <w:w w:val="85"/>
              </w:rPr>
              <w:t>87.8%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29"/>
              <w:jc w:val="left"/>
            </w:pPr>
            <w:r>
              <w:rPr>
                <w:color w:val="58595B"/>
                <w:w w:val="85"/>
              </w:rPr>
              <w:t>66.8%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7" w:right="17"/>
            </w:pPr>
            <w:r>
              <w:rPr>
                <w:color w:val="58595B"/>
                <w:w w:val="85"/>
              </w:rPr>
              <w:t>78.9%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7"/>
              <w:jc w:val="right"/>
            </w:pPr>
            <w:r>
              <w:rPr>
                <w:color w:val="58595B"/>
                <w:w w:val="70"/>
              </w:rPr>
              <w:t>94.5%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right="127"/>
              <w:jc w:val="right"/>
            </w:pPr>
            <w:r>
              <w:rPr>
                <w:color w:val="58595B"/>
                <w:w w:val="70"/>
              </w:rPr>
              <w:t>98.3%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47.7%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8" w:right="17"/>
            </w:pPr>
            <w:r>
              <w:rPr>
                <w:color w:val="58595B"/>
                <w:w w:val="85"/>
              </w:rPr>
              <w:t>76.0%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87.3%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19" w:right="17"/>
            </w:pPr>
            <w:r>
              <w:rPr>
                <w:color w:val="58595B"/>
                <w:w w:val="85"/>
              </w:rPr>
              <w:t>97.0%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0" w:right="17"/>
            </w:pPr>
            <w:r>
              <w:rPr>
                <w:color w:val="58595B"/>
                <w:w w:val="85"/>
              </w:rPr>
              <w:t>67.2%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77.6%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1" w:right="17"/>
            </w:pPr>
            <w:r>
              <w:rPr>
                <w:color w:val="58595B"/>
                <w:w w:val="85"/>
              </w:rPr>
              <w:t>90.5%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72.2%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2" w:right="17"/>
            </w:pPr>
            <w:r>
              <w:rPr>
                <w:color w:val="58595B"/>
                <w:w w:val="85"/>
              </w:rPr>
              <w:t>84.3%</w:t>
            </w:r>
          </w:p>
        </w:tc>
        <w:tc>
          <w:tcPr>
            <w:tcW w:w="731" w:type="dxa"/>
          </w:tcPr>
          <w:p w:rsidR="00CE62C5" w:rsidRDefault="00280DE0">
            <w:pPr>
              <w:pStyle w:val="TableParagraph"/>
              <w:spacing w:before="87"/>
              <w:ind w:left="23" w:right="17"/>
            </w:pPr>
            <w:r>
              <w:rPr>
                <w:color w:val="58595B"/>
                <w:w w:val="85"/>
              </w:rPr>
              <w:t>70.4%</w:t>
            </w:r>
          </w:p>
        </w:tc>
      </w:tr>
    </w:tbl>
    <w:p w:rsidR="00CE62C5" w:rsidRDefault="00CE62C5">
      <w:pPr>
        <w:sectPr w:rsidR="00CE62C5">
          <w:footerReference w:type="even" r:id="rId178"/>
          <w:pgSz w:w="16840" w:h="11910" w:orient="landscape"/>
          <w:pgMar w:top="1020" w:right="1020" w:bottom="280" w:left="600" w:header="0" w:footer="0" w:gutter="0"/>
          <w:cols w:space="720"/>
        </w:sectPr>
      </w:pPr>
    </w:p>
    <w:p w:rsidR="00CE62C5" w:rsidRDefault="00280DE0">
      <w:pPr>
        <w:spacing w:before="54"/>
        <w:ind w:left="680"/>
        <w:rPr>
          <w:rFonts w:ascii="Calibri"/>
          <w:sz w:val="36"/>
        </w:rPr>
      </w:pPr>
      <w:r>
        <w:pict>
          <v:shape id="_x0000_s1027" type="#_x0000_t202" style="position:absolute;left:0;text-align:left;margin-left:546.65pt;margin-top:642.75pt;width:11.15pt;height:140.65pt;z-index:251976704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rFonts w:ascii="Calibri"/>
          <w:color w:val="AD833B"/>
          <w:sz w:val="36"/>
        </w:rPr>
        <w:t>LESSONS LEARNED AND RECOMMENDATIONS FOR FUTURE</w:t>
      </w:r>
    </w:p>
    <w:p w:rsidR="00CE62C5" w:rsidRDefault="00280DE0">
      <w:pPr>
        <w:spacing w:before="268"/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CAPI Development</w:t>
      </w:r>
    </w:p>
    <w:p w:rsidR="00CE62C5" w:rsidRDefault="00280DE0">
      <w:pPr>
        <w:pStyle w:val="BodyText"/>
        <w:spacing w:before="36" w:line="208" w:lineRule="auto"/>
        <w:ind w:left="680" w:right="110"/>
        <w:jc w:val="both"/>
      </w:pPr>
      <w:r>
        <w:rPr>
          <w:color w:val="414042"/>
          <w:w w:val="95"/>
        </w:rPr>
        <w:t>Freezing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questionnaires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before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starting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programming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on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CAPI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tool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by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>involving</w:t>
      </w:r>
      <w:r>
        <w:rPr>
          <w:color w:val="414042"/>
          <w:spacing w:val="-25"/>
          <w:w w:val="95"/>
        </w:rPr>
        <w:t xml:space="preserve"> </w:t>
      </w:r>
      <w:r>
        <w:rPr>
          <w:color w:val="414042"/>
          <w:w w:val="95"/>
        </w:rPr>
        <w:t xml:space="preserve">all </w:t>
      </w:r>
      <w:r>
        <w:rPr>
          <w:color w:val="414042"/>
          <w:w w:val="85"/>
        </w:rPr>
        <w:t>stakeholders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into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confidence.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current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survey,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provided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first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cut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by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modifying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22"/>
          <w:w w:val="85"/>
        </w:rPr>
        <w:t xml:space="preserve"> </w:t>
      </w:r>
      <w:r>
        <w:rPr>
          <w:color w:val="414042"/>
          <w:w w:val="85"/>
        </w:rPr>
        <w:t xml:space="preserve">standard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2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1"/>
          <w:w w:val="93"/>
        </w:rPr>
        <w:t>W</w:t>
      </w:r>
      <w:r>
        <w:rPr>
          <w:color w:val="414042"/>
          <w:spacing w:val="1"/>
          <w:w w:val="88"/>
        </w:rPr>
        <w:t>H</w:t>
      </w:r>
      <w:r>
        <w:rPr>
          <w:color w:val="414042"/>
          <w:w w:val="91"/>
        </w:rPr>
        <w:t>O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92"/>
        </w:rPr>
        <w:t>m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2"/>
        </w:rPr>
        <w:t xml:space="preserve"> </w:t>
      </w:r>
      <w:r>
        <w:rPr>
          <w:color w:val="414042"/>
          <w:w w:val="90"/>
        </w:rPr>
        <w:t>did</w:t>
      </w:r>
      <w:r>
        <w:rPr>
          <w:color w:val="414042"/>
          <w:spacing w:val="2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4"/>
        </w:rPr>
        <w:t>n</w:t>
      </w:r>
      <w:r>
        <w:rPr>
          <w:color w:val="414042"/>
          <w:spacing w:val="-3"/>
          <w:w w:val="84"/>
        </w:rPr>
        <w:t>g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2"/>
        </w:rPr>
        <w:t xml:space="preserve"> 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 xml:space="preserve">. </w:t>
      </w:r>
      <w:r>
        <w:rPr>
          <w:color w:val="414042"/>
          <w:w w:val="95"/>
        </w:rPr>
        <w:t>This led to a lot of reprogramming and</w:t>
      </w:r>
      <w:r>
        <w:rPr>
          <w:color w:val="414042"/>
          <w:spacing w:val="-15"/>
          <w:w w:val="95"/>
        </w:rPr>
        <w:t xml:space="preserve"> </w:t>
      </w:r>
      <w:r>
        <w:rPr>
          <w:color w:val="414042"/>
          <w:w w:val="95"/>
        </w:rPr>
        <w:t>delays.</w:t>
      </w:r>
    </w:p>
    <w:p w:rsidR="00CE62C5" w:rsidRDefault="00280DE0">
      <w:pPr>
        <w:pStyle w:val="BodyText"/>
        <w:spacing w:line="208" w:lineRule="auto"/>
        <w:ind w:left="680" w:right="111"/>
        <w:jc w:val="both"/>
      </w:pPr>
      <w:r>
        <w:rPr>
          <w:color w:val="414042"/>
          <w:spacing w:val="-1"/>
          <w:w w:val="92"/>
        </w:rPr>
        <w:t>A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90"/>
        </w:rPr>
        <w:t>w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on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indu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-14"/>
        </w:rPr>
        <w:t xml:space="preserve"> </w:t>
      </w:r>
      <w:r>
        <w:rPr>
          <w:color w:val="414042"/>
          <w:w w:val="92"/>
        </w:rPr>
        <w:t>m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-2"/>
          <w:w w:val="90"/>
        </w:rPr>
        <w:t>d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4"/>
        </w:rPr>
        <w:t>ing</w:t>
      </w:r>
      <w:r>
        <w:rPr>
          <w:color w:val="414042"/>
          <w:spacing w:val="-1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14"/>
        </w:rPr>
        <w:t xml:space="preserve"> </w:t>
      </w:r>
      <w:r>
        <w:rPr>
          <w:color w:val="414042"/>
          <w:w w:val="89"/>
        </w:rPr>
        <w:t>n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1"/>
          <w:w w:val="116"/>
        </w:rPr>
        <w:t>t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spacing w:val="-2"/>
          <w:w w:val="92"/>
        </w:rPr>
        <w:t>m</w:t>
      </w:r>
      <w:r>
        <w:rPr>
          <w:color w:val="414042"/>
          <w:w w:val="51"/>
        </w:rPr>
        <w:t>.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3"/>
          <w:w w:val="92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4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 xml:space="preserve">e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11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0"/>
          <w:w w:val="90"/>
        </w:rPr>
        <w:t>U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5"/>
          <w:w w:val="64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w w:val="88"/>
        </w:rPr>
        <w:t>b</w:t>
      </w:r>
      <w:r>
        <w:rPr>
          <w:color w:val="414042"/>
          <w:w w:val="89"/>
        </w:rPr>
        <w:t>ui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116"/>
        </w:rPr>
        <w:t>t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80"/>
        </w:rPr>
        <w:t>C</w:t>
      </w:r>
      <w:r>
        <w:rPr>
          <w:color w:val="414042"/>
          <w:spacing w:val="-1"/>
          <w:w w:val="92"/>
        </w:rPr>
        <w:t>A</w:t>
      </w:r>
      <w:r>
        <w:rPr>
          <w:color w:val="414042"/>
          <w:spacing w:val="-3"/>
          <w:w w:val="70"/>
        </w:rPr>
        <w:t>P</w:t>
      </w:r>
      <w:r>
        <w:rPr>
          <w:color w:val="414042"/>
          <w:w w:val="75"/>
        </w:rPr>
        <w:t>I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</w:t>
      </w:r>
      <w:r>
        <w:rPr>
          <w:color w:val="414042"/>
          <w:spacing w:val="-11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2"/>
        </w:rPr>
        <w:t>c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51"/>
        </w:rPr>
        <w:t>,</w:t>
      </w:r>
      <w:r>
        <w:rPr>
          <w:color w:val="414042"/>
          <w:spacing w:val="-11"/>
        </w:rPr>
        <w:t xml:space="preserve"> </w:t>
      </w:r>
      <w:r>
        <w:rPr>
          <w:color w:val="414042"/>
          <w:w w:val="90"/>
        </w:rPr>
        <w:t>whi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89"/>
        </w:rPr>
        <w:t>o</w:t>
      </w:r>
      <w:r>
        <w:rPr>
          <w:color w:val="414042"/>
          <w:w w:val="84"/>
        </w:rPr>
        <w:t xml:space="preserve">ng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90"/>
        </w:rPr>
        <w:t>d</w:t>
      </w:r>
      <w:r>
        <w:rPr>
          <w:color w:val="414042"/>
          <w:spacing w:val="-2"/>
          <w:w w:val="90"/>
        </w:rPr>
        <w:t>i</w:t>
      </w:r>
      <w:r>
        <w:rPr>
          <w:color w:val="414042"/>
          <w:spacing w:val="4"/>
          <w:w w:val="73"/>
        </w:rPr>
        <w:t>z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lin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  <w:r>
        <w:rPr>
          <w:color w:val="414042"/>
          <w:spacing w:val="-11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92"/>
        </w:rPr>
        <w:t>f</w:t>
      </w:r>
      <w:r>
        <w:rPr>
          <w:color w:val="414042"/>
          <w:spacing w:val="-2"/>
          <w:w w:val="92"/>
        </w:rPr>
        <w:t>f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  <w:spacing w:val="-11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lin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spacing w:before="1"/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Public Relations campaign</w:t>
      </w:r>
    </w:p>
    <w:p w:rsidR="00CE62C5" w:rsidRDefault="00280DE0">
      <w:pPr>
        <w:pStyle w:val="BodyText"/>
        <w:spacing w:before="36" w:line="208" w:lineRule="auto"/>
        <w:ind w:left="680" w:right="110"/>
        <w:jc w:val="both"/>
      </w:pPr>
      <w:r>
        <w:rPr>
          <w:color w:val="414042"/>
          <w:w w:val="85"/>
        </w:rPr>
        <w:t>The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need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solid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Public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Relations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campaign,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which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backbone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of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such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large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scale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11"/>
          <w:w w:val="85"/>
        </w:rPr>
        <w:t xml:space="preserve"> </w:t>
      </w:r>
      <w:r>
        <w:rPr>
          <w:color w:val="414042"/>
          <w:w w:val="85"/>
        </w:rPr>
        <w:t xml:space="preserve">sensitive </w:t>
      </w:r>
      <w:r>
        <w:rPr>
          <w:color w:val="414042"/>
          <w:w w:val="90"/>
        </w:rPr>
        <w:t>surveys,</w:t>
      </w:r>
      <w:r>
        <w:rPr>
          <w:color w:val="414042"/>
          <w:spacing w:val="-12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very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important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essential.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Support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all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stakeholders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terms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>marketing</w:t>
      </w:r>
      <w:r>
        <w:rPr>
          <w:color w:val="414042"/>
          <w:spacing w:val="-11"/>
          <w:w w:val="90"/>
        </w:rPr>
        <w:t xml:space="preserve"> </w:t>
      </w:r>
      <w:r>
        <w:rPr>
          <w:color w:val="414042"/>
          <w:w w:val="90"/>
        </w:rPr>
        <w:t xml:space="preserve">and </w:t>
      </w:r>
      <w:r>
        <w:rPr>
          <w:color w:val="414042"/>
          <w:w w:val="85"/>
        </w:rPr>
        <w:t>awareness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campaigns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should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be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made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throughout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spacing w:val="-3"/>
          <w:w w:val="85"/>
        </w:rPr>
        <w:t>entire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project</w:t>
      </w:r>
      <w:r>
        <w:rPr>
          <w:color w:val="414042"/>
          <w:spacing w:val="-17"/>
          <w:w w:val="85"/>
        </w:rPr>
        <w:t xml:space="preserve"> </w:t>
      </w:r>
      <w:r>
        <w:rPr>
          <w:color w:val="414042"/>
          <w:w w:val="85"/>
        </w:rPr>
        <w:t>time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line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>definitely</w:t>
      </w:r>
      <w:r>
        <w:rPr>
          <w:color w:val="414042"/>
          <w:spacing w:val="-18"/>
          <w:w w:val="85"/>
        </w:rPr>
        <w:t xml:space="preserve"> </w:t>
      </w:r>
      <w:r>
        <w:rPr>
          <w:color w:val="414042"/>
          <w:w w:val="85"/>
        </w:rPr>
        <w:t xml:space="preserve">supports </w:t>
      </w:r>
      <w:r>
        <w:rPr>
          <w:color w:val="414042"/>
          <w:w w:val="95"/>
        </w:rPr>
        <w:t>during the</w:t>
      </w:r>
      <w:r>
        <w:rPr>
          <w:color w:val="414042"/>
          <w:spacing w:val="17"/>
          <w:w w:val="95"/>
        </w:rPr>
        <w:t xml:space="preserve"> </w:t>
      </w:r>
      <w:r>
        <w:rPr>
          <w:color w:val="414042"/>
          <w:w w:val="95"/>
        </w:rPr>
        <w:t>fieldwork.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spacing w:before="1"/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Researchers and Nurses ID</w:t>
      </w:r>
    </w:p>
    <w:p w:rsidR="00CE62C5" w:rsidRDefault="00280DE0">
      <w:pPr>
        <w:pStyle w:val="BodyText"/>
        <w:spacing w:before="36" w:line="208" w:lineRule="auto"/>
        <w:ind w:left="680" w:right="111"/>
        <w:jc w:val="both"/>
      </w:pPr>
      <w:r>
        <w:rPr>
          <w:color w:val="414042"/>
          <w:w w:val="90"/>
        </w:rPr>
        <w:t>Planning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issuance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relevant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ID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cards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carry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out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fieldwork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well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advance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>is</w:t>
      </w:r>
      <w:r>
        <w:rPr>
          <w:color w:val="414042"/>
          <w:spacing w:val="-4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5"/>
          <w:w w:val="90"/>
        </w:rPr>
        <w:t xml:space="preserve"> </w:t>
      </w:r>
      <w:r>
        <w:rPr>
          <w:color w:val="414042"/>
          <w:w w:val="90"/>
        </w:rPr>
        <w:t xml:space="preserve">crucial </w:t>
      </w:r>
      <w:r>
        <w:rPr>
          <w:color w:val="414042"/>
          <w:w w:val="91"/>
        </w:rPr>
        <w:t>im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.</w:t>
      </w:r>
      <w:r>
        <w:rPr>
          <w:color w:val="414042"/>
          <w:spacing w:val="-20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89"/>
        </w:rPr>
        <w:t>on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88"/>
        </w:rPr>
        <w:t>b</w:t>
      </w:r>
      <w:r>
        <w:rPr>
          <w:color w:val="414042"/>
          <w:w w:val="81"/>
        </w:rPr>
        <w:t>y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6"/>
        </w:rPr>
        <w:t>ining</w:t>
      </w:r>
      <w:r>
        <w:rPr>
          <w:color w:val="414042"/>
          <w:spacing w:val="-20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r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2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0"/>
        </w:rPr>
        <w:t>p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89"/>
        </w:rPr>
        <w:t>li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20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 xml:space="preserve">or </w:t>
      </w:r>
      <w:r>
        <w:rPr>
          <w:color w:val="414042"/>
          <w:w w:val="95"/>
        </w:rPr>
        <w:t>and the status has to be</w:t>
      </w:r>
      <w:r>
        <w:rPr>
          <w:color w:val="414042"/>
          <w:spacing w:val="3"/>
          <w:w w:val="95"/>
        </w:rPr>
        <w:t xml:space="preserve"> </w:t>
      </w:r>
      <w:r>
        <w:rPr>
          <w:color w:val="414042"/>
          <w:w w:val="95"/>
        </w:rPr>
        <w:t>updated.</w:t>
      </w:r>
    </w:p>
    <w:p w:rsidR="00CE62C5" w:rsidRDefault="00280DE0">
      <w:pPr>
        <w:pStyle w:val="BodyText"/>
        <w:spacing w:line="246" w:lineRule="exact"/>
        <w:ind w:left="680"/>
        <w:jc w:val="both"/>
      </w:pPr>
      <w:r>
        <w:rPr>
          <w:color w:val="414042"/>
          <w:w w:val="95"/>
        </w:rPr>
        <w:t>Need to anticipate high refusal rates for resources whom we apply form and hence.</w:t>
      </w:r>
    </w:p>
    <w:p w:rsidR="00CE62C5" w:rsidRDefault="00CE62C5">
      <w:pPr>
        <w:pStyle w:val="BodyText"/>
        <w:spacing w:before="4"/>
        <w:rPr>
          <w:sz w:val="22"/>
        </w:rPr>
      </w:pPr>
    </w:p>
    <w:p w:rsidR="00CE62C5" w:rsidRDefault="00280DE0">
      <w:pPr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Police support</w:t>
      </w:r>
    </w:p>
    <w:p w:rsidR="00CE62C5" w:rsidRDefault="00280DE0">
      <w:pPr>
        <w:pStyle w:val="BodyText"/>
        <w:spacing w:before="37" w:line="208" w:lineRule="auto"/>
        <w:ind w:left="680" w:right="111"/>
        <w:jc w:val="both"/>
      </w:pPr>
      <w:r>
        <w:rPr>
          <w:color w:val="414042"/>
          <w:spacing w:val="-6"/>
          <w:w w:val="7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up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92"/>
        </w:rPr>
        <w:t>m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9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51"/>
        </w:rPr>
        <w:t>,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4"/>
        </w:rPr>
        <w:t>ing</w:t>
      </w:r>
      <w:r>
        <w:rPr>
          <w:color w:val="414042"/>
          <w:spacing w:val="9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1"/>
          <w:w w:val="81"/>
        </w:rPr>
        <w:t>y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6"/>
        </w:rPr>
        <w:t>hing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4"/>
          <w:w w:val="75"/>
        </w:rPr>
        <w:t>e</w:t>
      </w:r>
      <w:r>
        <w:rPr>
          <w:color w:val="414042"/>
          <w:w w:val="116"/>
        </w:rPr>
        <w:t>t</w:t>
      </w:r>
      <w:r>
        <w:rPr>
          <w:color w:val="414042"/>
          <w:spacing w:val="9"/>
        </w:rPr>
        <w:t xml:space="preserve"> </w:t>
      </w:r>
      <w:r>
        <w:rPr>
          <w:color w:val="414042"/>
          <w:w w:val="89"/>
        </w:rPr>
        <w:t>up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ior</w:t>
      </w:r>
      <w:r>
        <w:rPr>
          <w:color w:val="414042"/>
          <w:spacing w:val="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9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 xml:space="preserve">t </w:t>
      </w:r>
      <w:r>
        <w:rPr>
          <w:color w:val="414042"/>
          <w:w w:val="77"/>
        </w:rPr>
        <w:t>l</w:t>
      </w:r>
      <w:r>
        <w:rPr>
          <w:color w:val="414042"/>
          <w:spacing w:val="-2"/>
          <w:w w:val="77"/>
        </w:rPr>
        <w:t>a</w:t>
      </w:r>
      <w:r>
        <w:rPr>
          <w:color w:val="414042"/>
          <w:w w:val="89"/>
        </w:rPr>
        <w:t>un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8"/>
        </w:rPr>
        <w:t xml:space="preserve"> </w:t>
      </w:r>
      <w:r>
        <w:rPr>
          <w:color w:val="414042"/>
          <w:w w:val="91"/>
        </w:rPr>
        <w:t>mu</w:t>
      </w:r>
      <w:r>
        <w:rPr>
          <w:color w:val="414042"/>
          <w:spacing w:val="-3"/>
          <w:w w:val="64"/>
        </w:rPr>
        <w:t>s</w:t>
      </w:r>
      <w:r>
        <w:rPr>
          <w:color w:val="414042"/>
          <w:w w:val="116"/>
        </w:rPr>
        <w:t>t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92"/>
        </w:rPr>
        <w:t>m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0"/>
          <w:w w:val="81"/>
        </w:rPr>
        <w:t>y</w:t>
      </w:r>
      <w:r>
        <w:rPr>
          <w:color w:val="414042"/>
          <w:w w:val="51"/>
        </w:rPr>
        <w:t>.</w:t>
      </w:r>
      <w:r>
        <w:rPr>
          <w:color w:val="414042"/>
          <w:spacing w:val="-28"/>
        </w:rPr>
        <w:t xml:space="preserve"> </w:t>
      </w:r>
      <w:r>
        <w:rPr>
          <w:color w:val="414042"/>
          <w:w w:val="90"/>
        </w:rPr>
        <w:t>M</w:t>
      </w:r>
      <w:r>
        <w:rPr>
          <w:color w:val="414042"/>
          <w:spacing w:val="1"/>
          <w:w w:val="90"/>
        </w:rPr>
        <w:t>e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75"/>
        </w:rPr>
        <w:t>e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28"/>
        </w:rPr>
        <w:t xml:space="preserve"> </w:t>
      </w:r>
      <w:r>
        <w:rPr>
          <w:color w:val="414042"/>
          <w:w w:val="88"/>
        </w:rPr>
        <w:t>f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2"/>
          <w:w w:val="88"/>
        </w:rPr>
        <w:t>f</w:t>
      </w:r>
      <w:r>
        <w:rPr>
          <w:color w:val="414042"/>
          <w:w w:val="73"/>
        </w:rPr>
        <w:t>a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28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9"/>
        </w:rPr>
        <w:t>ior</w:t>
      </w:r>
      <w:r>
        <w:rPr>
          <w:color w:val="414042"/>
          <w:spacing w:val="-28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28"/>
        </w:rPr>
        <w:t xml:space="preserve"> </w:t>
      </w:r>
      <w:r>
        <w:rPr>
          <w:color w:val="414042"/>
          <w:w w:val="93"/>
        </w:rPr>
        <w:t>fi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3"/>
          <w:w w:val="90"/>
        </w:rPr>
        <w:t>d</w:t>
      </w:r>
      <w:r>
        <w:rPr>
          <w:color w:val="414042"/>
          <w:w w:val="90"/>
        </w:rPr>
        <w:t>w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86"/>
        </w:rPr>
        <w:t xml:space="preserve">k </w:t>
      </w:r>
      <w:r>
        <w:rPr>
          <w:color w:val="414042"/>
          <w:w w:val="95"/>
        </w:rPr>
        <w:t>launch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can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be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very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beneficial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order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not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lose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spacing w:val="-2"/>
          <w:w w:val="95"/>
        </w:rPr>
        <w:t>any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time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during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actual</w:t>
      </w:r>
      <w:r>
        <w:rPr>
          <w:color w:val="414042"/>
          <w:spacing w:val="-27"/>
          <w:w w:val="95"/>
        </w:rPr>
        <w:t xml:space="preserve"> </w:t>
      </w:r>
      <w:r>
        <w:rPr>
          <w:color w:val="414042"/>
          <w:w w:val="95"/>
        </w:rPr>
        <w:t>fieldwork.</w:t>
      </w:r>
    </w:p>
    <w:p w:rsidR="00CE62C5" w:rsidRDefault="00CE62C5">
      <w:pPr>
        <w:pStyle w:val="BodyText"/>
        <w:spacing w:before="10"/>
        <w:rPr>
          <w:sz w:val="22"/>
        </w:rPr>
      </w:pPr>
    </w:p>
    <w:p w:rsidR="00CE62C5" w:rsidRDefault="00280DE0">
      <w:pPr>
        <w:ind w:left="680"/>
        <w:rPr>
          <w:rFonts w:ascii="Calibri" w:hAnsi="Calibri"/>
          <w:b/>
          <w:sz w:val="24"/>
        </w:rPr>
      </w:pPr>
      <w:r>
        <w:rPr>
          <w:rFonts w:ascii="Calibri" w:hAnsi="Calibri"/>
          <w:b/>
          <w:color w:val="414042"/>
          <w:sz w:val="24"/>
        </w:rPr>
        <w:t>Researchers’ communication skills</w:t>
      </w:r>
    </w:p>
    <w:p w:rsidR="00CE62C5" w:rsidRDefault="00280DE0">
      <w:pPr>
        <w:pStyle w:val="BodyText"/>
        <w:spacing w:before="37" w:line="208" w:lineRule="auto"/>
        <w:ind w:left="680" w:right="110"/>
        <w:jc w:val="both"/>
      </w:pPr>
      <w:r>
        <w:rPr>
          <w:color w:val="414042"/>
          <w:spacing w:val="-3"/>
          <w:w w:val="85"/>
        </w:rPr>
        <w:t>Stronger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communication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skills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lead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much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better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response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rates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overall,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so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a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need</w:t>
      </w:r>
      <w:r>
        <w:rPr>
          <w:color w:val="414042"/>
          <w:spacing w:val="-10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9"/>
          <w:w w:val="85"/>
        </w:rPr>
        <w:t xml:space="preserve"> </w:t>
      </w:r>
      <w:r>
        <w:rPr>
          <w:color w:val="414042"/>
          <w:w w:val="85"/>
        </w:rPr>
        <w:t xml:space="preserve">assess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89"/>
        </w:rPr>
        <w:t>h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2"/>
        </w:rPr>
        <w:t>ifi</w:t>
      </w:r>
      <w:r>
        <w:rPr>
          <w:color w:val="414042"/>
          <w:w w:val="82"/>
        </w:rPr>
        <w:t>c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5"/>
          <w:w w:val="116"/>
        </w:rPr>
        <w:t>t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88"/>
        </w:rPr>
        <w:t>ib</w:t>
      </w:r>
      <w:r>
        <w:rPr>
          <w:color w:val="414042"/>
          <w:spacing w:val="-2"/>
          <w:w w:val="89"/>
        </w:rPr>
        <w:t>u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4"/>
          <w:w w:val="89"/>
        </w:rPr>
        <w:t>n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89"/>
        </w:rPr>
        <w:t>o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3"/>
        </w:rPr>
        <w:t>v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7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j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2"/>
        </w:rPr>
        <w:t>c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,</w:t>
      </w:r>
      <w:r>
        <w:rPr>
          <w:color w:val="414042"/>
          <w:spacing w:val="-17"/>
        </w:rPr>
        <w:t xml:space="preserve"> 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-1"/>
          <w:w w:val="89"/>
        </w:rPr>
        <w:t>i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2"/>
          <w:w w:val="89"/>
        </w:rPr>
        <w:t>l</w:t>
      </w:r>
      <w:r>
        <w:rPr>
          <w:color w:val="414042"/>
          <w:w w:val="81"/>
        </w:rPr>
        <w:t>y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or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75"/>
        </w:rPr>
        <w:t>e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89"/>
        </w:rPr>
        <w:t>ou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spacing w:val="-2"/>
          <w:w w:val="90"/>
        </w:rPr>
        <w:t>h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116"/>
        </w:rPr>
        <w:t>t</w:t>
      </w:r>
      <w:r>
        <w:rPr>
          <w:color w:val="414042"/>
          <w:spacing w:val="-17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w w:val="89"/>
        </w:rPr>
        <w:t>ill</w:t>
      </w:r>
      <w:r>
        <w:rPr>
          <w:color w:val="414042"/>
          <w:spacing w:val="-17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w w:val="82"/>
        </w:rPr>
        <w:t>c</w:t>
      </w:r>
      <w:r>
        <w:rPr>
          <w:color w:val="414042"/>
          <w:w w:val="116"/>
        </w:rPr>
        <w:t xml:space="preserve">t </w:t>
      </w:r>
      <w:r>
        <w:rPr>
          <w:color w:val="414042"/>
          <w:w w:val="95"/>
        </w:rPr>
        <w:t>as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leaders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w w:val="95"/>
        </w:rPr>
        <w:t>roles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2"/>
          <w:w w:val="95"/>
        </w:rPr>
        <w:t xml:space="preserve"> </w:t>
      </w:r>
      <w:r>
        <w:rPr>
          <w:color w:val="414042"/>
          <w:w w:val="95"/>
        </w:rPr>
        <w:t>supervisors.</w:t>
      </w:r>
    </w:p>
    <w:p w:rsidR="00CE62C5" w:rsidRDefault="00CE62C5">
      <w:pPr>
        <w:pStyle w:val="BodyText"/>
        <w:spacing w:before="9"/>
        <w:rPr>
          <w:sz w:val="27"/>
        </w:rPr>
      </w:pPr>
    </w:p>
    <w:p w:rsidR="00CE62C5" w:rsidRDefault="00280DE0">
      <w:pPr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Data tabulations and report writing</w:t>
      </w:r>
    </w:p>
    <w:p w:rsidR="00CE62C5" w:rsidRDefault="00280DE0">
      <w:pPr>
        <w:pStyle w:val="BodyText"/>
        <w:spacing w:before="37" w:line="208" w:lineRule="auto"/>
        <w:ind w:left="680" w:right="111"/>
        <w:jc w:val="both"/>
      </w:pPr>
      <w:r>
        <w:rPr>
          <w:color w:val="414042"/>
          <w:w w:val="85"/>
        </w:rPr>
        <w:t>Proper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coordination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between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various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stakeholders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involved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project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is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needed.</w:t>
      </w:r>
      <w:r>
        <w:rPr>
          <w:color w:val="414042"/>
          <w:spacing w:val="-12"/>
          <w:w w:val="85"/>
        </w:rPr>
        <w:t xml:space="preserve"> </w:t>
      </w:r>
      <w:r>
        <w:rPr>
          <w:color w:val="414042"/>
          <w:w w:val="85"/>
        </w:rPr>
        <w:t>There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>were</w:t>
      </w:r>
      <w:r>
        <w:rPr>
          <w:color w:val="414042"/>
          <w:spacing w:val="-13"/>
          <w:w w:val="85"/>
        </w:rPr>
        <w:t xml:space="preserve"> </w:t>
      </w:r>
      <w:r>
        <w:rPr>
          <w:color w:val="414042"/>
          <w:w w:val="85"/>
        </w:rPr>
        <w:t xml:space="preserve">many 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4"/>
          <w:w w:val="86"/>
        </w:rPr>
        <w:t>k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89"/>
        </w:rPr>
        <w:t>ol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w w:val="90"/>
        </w:rPr>
        <w:t>wh</w:t>
      </w:r>
      <w:r>
        <w:rPr>
          <w:color w:val="414042"/>
          <w:w w:val="89"/>
        </w:rPr>
        <w:t>o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90"/>
        </w:rPr>
        <w:t>h</w:t>
      </w:r>
      <w:r>
        <w:rPr>
          <w:color w:val="414042"/>
          <w:w w:val="73"/>
        </w:rPr>
        <w:t>a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w w:val="91"/>
        </w:rPr>
        <w:t>dif</w:t>
      </w:r>
      <w:r>
        <w:rPr>
          <w:color w:val="414042"/>
          <w:spacing w:val="-2"/>
          <w:w w:val="91"/>
        </w:rPr>
        <w:t>f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>t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88"/>
        </w:rPr>
        <w:t>q</w:t>
      </w:r>
      <w:r>
        <w:rPr>
          <w:color w:val="414042"/>
          <w:w w:val="89"/>
        </w:rPr>
        <w:t>ui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2"/>
        </w:rPr>
        <w:t>mm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2"/>
          <w:w w:val="88"/>
        </w:rPr>
        <w:t>f</w:t>
      </w:r>
      <w:r>
        <w:rPr>
          <w:color w:val="414042"/>
          <w:spacing w:val="1"/>
          <w:w w:val="75"/>
        </w:rPr>
        <w:t>ee</w:t>
      </w:r>
      <w:r>
        <w:rPr>
          <w:color w:val="414042"/>
          <w:w w:val="89"/>
        </w:rPr>
        <w:t>d</w:t>
      </w:r>
      <w:r>
        <w:rPr>
          <w:color w:val="414042"/>
          <w:spacing w:val="1"/>
          <w:w w:val="89"/>
        </w:rPr>
        <w:t>b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spacing w:val="4"/>
          <w:w w:val="86"/>
        </w:rPr>
        <w:t>k</w:t>
      </w:r>
      <w:r>
        <w:rPr>
          <w:color w:val="414042"/>
          <w:w w:val="51"/>
        </w:rPr>
        <w:t>.</w:t>
      </w:r>
      <w:r>
        <w:rPr>
          <w:color w:val="414042"/>
          <w:spacing w:val="-6"/>
        </w:rPr>
        <w:t xml:space="preserve"> </w:t>
      </w:r>
      <w:r>
        <w:rPr>
          <w:color w:val="414042"/>
          <w:w w:val="85"/>
        </w:rPr>
        <w:t>Th</w:t>
      </w:r>
      <w:r>
        <w:rPr>
          <w:color w:val="414042"/>
          <w:spacing w:val="-3"/>
          <w:w w:val="85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-2"/>
          <w:w w:val="89"/>
        </w:rPr>
        <w:t>l</w:t>
      </w:r>
      <w:r>
        <w:rPr>
          <w:color w:val="414042"/>
          <w:spacing w:val="2"/>
          <w:w w:val="116"/>
        </w:rPr>
        <w:t>t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6"/>
        </w:rPr>
        <w:t xml:space="preserve"> 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6"/>
        </w:rPr>
        <w:t xml:space="preserve"> </w:t>
      </w:r>
      <w:r>
        <w:rPr>
          <w:color w:val="414042"/>
          <w:w w:val="89"/>
        </w:rPr>
        <w:t xml:space="preserve">in 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</w:t>
      </w:r>
      <w:r>
        <w:rPr>
          <w:color w:val="414042"/>
          <w:w w:val="91"/>
        </w:rPr>
        <w:t>m</w:t>
      </w:r>
      <w:r>
        <w:rPr>
          <w:color w:val="414042"/>
          <w:spacing w:val="1"/>
          <w:w w:val="91"/>
        </w:rPr>
        <w:t>p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ion</w:t>
      </w:r>
      <w:r>
        <w:rPr>
          <w:color w:val="414042"/>
          <w:spacing w:val="-10"/>
        </w:rPr>
        <w:t xml:space="preserve"> </w:t>
      </w:r>
      <w:r>
        <w:rPr>
          <w:color w:val="414042"/>
          <w:w w:val="89"/>
        </w:rPr>
        <w:t>o</w:t>
      </w:r>
      <w:r>
        <w:rPr>
          <w:color w:val="414042"/>
          <w:w w:val="88"/>
        </w:rPr>
        <w:t>f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1"/>
          <w:w w:val="116"/>
        </w:rPr>
        <w:t>t</w:t>
      </w:r>
      <w:r>
        <w:rPr>
          <w:color w:val="414042"/>
          <w:w w:val="73"/>
        </w:rPr>
        <w:t>a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8"/>
        </w:rPr>
        <w:t>b</w:t>
      </w:r>
      <w:r>
        <w:rPr>
          <w:color w:val="414042"/>
          <w:w w:val="82"/>
        </w:rPr>
        <w:t>ul</w:t>
      </w:r>
      <w:r>
        <w:rPr>
          <w:color w:val="414042"/>
          <w:spacing w:val="-4"/>
          <w:w w:val="82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64"/>
        </w:rPr>
        <w:t>s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0"/>
        </w:rPr>
        <w:t xml:space="preserve"> </w:t>
      </w:r>
      <w:r>
        <w:rPr>
          <w:color w:val="414042"/>
          <w:w w:val="91"/>
        </w:rPr>
        <w:t>fi</w:t>
      </w:r>
      <w:r>
        <w:rPr>
          <w:color w:val="414042"/>
          <w:spacing w:val="-2"/>
          <w:w w:val="91"/>
        </w:rPr>
        <w:t>n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</w:t>
      </w:r>
      <w:r>
        <w:rPr>
          <w:color w:val="414042"/>
          <w:spacing w:val="-10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w w:val="116"/>
        </w:rPr>
        <w:t>t</w:t>
      </w:r>
      <w:r>
        <w:rPr>
          <w:color w:val="414042"/>
          <w:spacing w:val="-10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</w:t>
      </w:r>
      <w:r>
        <w:rPr>
          <w:color w:val="414042"/>
          <w:spacing w:val="6"/>
          <w:w w:val="84"/>
        </w:rPr>
        <w:t>g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9"/>
        <w:rPr>
          <w:sz w:val="27"/>
        </w:rPr>
      </w:pPr>
    </w:p>
    <w:p w:rsidR="00CE62C5" w:rsidRDefault="00280DE0">
      <w:pPr>
        <w:spacing w:before="1"/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Field team</w:t>
      </w:r>
    </w:p>
    <w:p w:rsidR="00CE62C5" w:rsidRDefault="00280DE0">
      <w:pPr>
        <w:pStyle w:val="BodyText"/>
        <w:spacing w:before="36" w:line="208" w:lineRule="auto"/>
        <w:ind w:left="680" w:right="110"/>
        <w:jc w:val="both"/>
      </w:pPr>
      <w:r>
        <w:rPr>
          <w:color w:val="414042"/>
          <w:w w:val="90"/>
        </w:rPr>
        <w:t>Proper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session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conducted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along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with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monthly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refresher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training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sessions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9"/>
          <w:w w:val="90"/>
        </w:rPr>
        <w:t xml:space="preserve"> </w:t>
      </w:r>
      <w:r>
        <w:rPr>
          <w:color w:val="414042"/>
          <w:w w:val="90"/>
        </w:rPr>
        <w:t>circulate</w:t>
      </w:r>
      <w:r>
        <w:rPr>
          <w:color w:val="414042"/>
          <w:spacing w:val="-18"/>
          <w:w w:val="90"/>
        </w:rPr>
        <w:t xml:space="preserve"> </w:t>
      </w:r>
      <w:r>
        <w:rPr>
          <w:color w:val="414042"/>
          <w:w w:val="90"/>
        </w:rPr>
        <w:t xml:space="preserve">best </w:t>
      </w:r>
      <w:r>
        <w:rPr>
          <w:color w:val="414042"/>
          <w:w w:val="85"/>
        </w:rPr>
        <w:t>practices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and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Update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guidelines.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SOP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prepared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for</w:t>
      </w:r>
      <w:r>
        <w:rPr>
          <w:color w:val="414042"/>
          <w:spacing w:val="-20"/>
          <w:w w:val="85"/>
        </w:rPr>
        <w:t xml:space="preserve"> </w:t>
      </w:r>
      <w:r>
        <w:rPr>
          <w:color w:val="414042"/>
          <w:w w:val="85"/>
        </w:rPr>
        <w:t>this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survey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well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as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spacing w:val="-3"/>
          <w:w w:val="85"/>
        </w:rPr>
        <w:t>Stretched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>field</w:t>
      </w:r>
      <w:r>
        <w:rPr>
          <w:color w:val="414042"/>
          <w:spacing w:val="-21"/>
          <w:w w:val="85"/>
        </w:rPr>
        <w:t xml:space="preserve"> </w:t>
      </w:r>
      <w:r>
        <w:rPr>
          <w:color w:val="414042"/>
          <w:w w:val="85"/>
        </w:rPr>
        <w:t xml:space="preserve">team </w:t>
      </w:r>
      <w:r>
        <w:rPr>
          <w:color w:val="414042"/>
          <w:w w:val="89"/>
        </w:rPr>
        <w:t>o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4"/>
        </w:rPr>
        <w:t>ing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h</w:t>
      </w:r>
      <w:r>
        <w:rPr>
          <w:color w:val="414042"/>
          <w:w w:val="89"/>
        </w:rPr>
        <w:t>ou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w w:val="89"/>
        </w:rPr>
        <w:t>in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2"/>
          <w:w w:val="68"/>
        </w:rPr>
        <w:t>F</w:t>
      </w:r>
      <w:r>
        <w:rPr>
          <w:color w:val="414042"/>
          <w:w w:val="89"/>
        </w:rPr>
        <w:t>i</w:t>
      </w:r>
      <w:r>
        <w:rPr>
          <w:color w:val="414042"/>
          <w:spacing w:val="-3"/>
          <w:w w:val="75"/>
        </w:rPr>
        <w:t>e</w:t>
      </w:r>
      <w:r>
        <w:rPr>
          <w:color w:val="414042"/>
          <w:spacing w:val="1"/>
          <w:w w:val="89"/>
        </w:rPr>
        <w:t>l</w:t>
      </w:r>
      <w:r>
        <w:rPr>
          <w:color w:val="414042"/>
          <w:w w:val="90"/>
        </w:rPr>
        <w:t>d</w:t>
      </w:r>
      <w:r>
        <w:rPr>
          <w:color w:val="414042"/>
          <w:spacing w:val="-24"/>
        </w:rPr>
        <w:t xml:space="preserve"> </w:t>
      </w:r>
      <w:r>
        <w:rPr>
          <w:color w:val="414042"/>
          <w:w w:val="84"/>
        </w:rPr>
        <w:t>(6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d</w:t>
      </w:r>
      <w:r>
        <w:rPr>
          <w:color w:val="414042"/>
          <w:spacing w:val="-4"/>
          <w:w w:val="73"/>
        </w:rPr>
        <w:t>a</w:t>
      </w:r>
      <w:r>
        <w:rPr>
          <w:color w:val="414042"/>
          <w:w w:val="81"/>
        </w:rPr>
        <w:t>y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w w:val="73"/>
        </w:rPr>
        <w:t>a</w:t>
      </w:r>
      <w:r>
        <w:rPr>
          <w:color w:val="414042"/>
          <w:spacing w:val="-24"/>
        </w:rPr>
        <w:t xml:space="preserve"> </w:t>
      </w:r>
      <w:r>
        <w:rPr>
          <w:color w:val="414042"/>
          <w:w w:val="90"/>
        </w:rPr>
        <w:t>w</w:t>
      </w:r>
      <w:r>
        <w:rPr>
          <w:color w:val="414042"/>
          <w:spacing w:val="1"/>
          <w:w w:val="75"/>
        </w:rPr>
        <w:t>e</w:t>
      </w:r>
      <w:r>
        <w:rPr>
          <w:color w:val="414042"/>
          <w:spacing w:val="-3"/>
          <w:w w:val="75"/>
        </w:rPr>
        <w:t>e</w:t>
      </w:r>
      <w:r>
        <w:rPr>
          <w:color w:val="414042"/>
          <w:w w:val="89"/>
        </w:rPr>
        <w:t>k)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89"/>
        </w:rPr>
        <w:t>i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w w:val="83"/>
        </w:rPr>
        <w:t>v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1"/>
        </w:rPr>
        <w:t>y</w:t>
      </w:r>
      <w:r>
        <w:rPr>
          <w:color w:val="414042"/>
          <w:spacing w:val="-24"/>
        </w:rPr>
        <w:t xml:space="preserve"> </w:t>
      </w:r>
      <w:r>
        <w:rPr>
          <w:color w:val="414042"/>
          <w:w w:val="91"/>
        </w:rPr>
        <w:t>im</w:t>
      </w:r>
      <w:r>
        <w:rPr>
          <w:color w:val="414042"/>
          <w:spacing w:val="3"/>
          <w:w w:val="91"/>
        </w:rPr>
        <w:t>p</w:t>
      </w:r>
      <w:r>
        <w:rPr>
          <w:color w:val="414042"/>
          <w:w w:val="89"/>
        </w:rPr>
        <w:t>o</w:t>
      </w:r>
      <w:r>
        <w:rPr>
          <w:color w:val="414042"/>
          <w:spacing w:val="1"/>
          <w:w w:val="89"/>
        </w:rPr>
        <w:t>r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3"/>
          <w:w w:val="116"/>
        </w:rPr>
        <w:t>t</w:t>
      </w:r>
      <w:r>
        <w:rPr>
          <w:color w:val="414042"/>
          <w:w w:val="51"/>
        </w:rPr>
        <w:t>.</w:t>
      </w:r>
      <w:r>
        <w:rPr>
          <w:color w:val="414042"/>
          <w:spacing w:val="-24"/>
        </w:rPr>
        <w:t xml:space="preserve"> </w:t>
      </w:r>
      <w:r>
        <w:rPr>
          <w:color w:val="414042"/>
          <w:w w:val="75"/>
        </w:rPr>
        <w:t>I</w:t>
      </w:r>
      <w:r>
        <w:rPr>
          <w:color w:val="414042"/>
          <w:spacing w:val="-3"/>
          <w:w w:val="89"/>
        </w:rPr>
        <w:t>n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5"/>
          <w:w w:val="89"/>
        </w:rPr>
        <w:t>r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w w:val="75"/>
        </w:rPr>
        <w:t>e</w:t>
      </w:r>
      <w:r>
        <w:rPr>
          <w:color w:val="414042"/>
          <w:w w:val="90"/>
        </w:rPr>
        <w:t>w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92"/>
        </w:rPr>
        <w:t>im</w:t>
      </w:r>
      <w:r>
        <w:rPr>
          <w:color w:val="414042"/>
          <w:w w:val="75"/>
        </w:rPr>
        <w:t>e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87"/>
        </w:rPr>
        <w:t>duling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1"/>
          <w:w w:val="73"/>
        </w:rPr>
        <w:t>a</w:t>
      </w:r>
      <w:r>
        <w:rPr>
          <w:color w:val="414042"/>
          <w:w w:val="64"/>
        </w:rPr>
        <w:t>s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r</w:t>
      </w:r>
      <w:r>
        <w:rPr>
          <w:color w:val="414042"/>
          <w:spacing w:val="-24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2"/>
          <w:w w:val="64"/>
        </w:rPr>
        <w:t>s</w:t>
      </w:r>
      <w:r>
        <w:rPr>
          <w:color w:val="414042"/>
          <w:spacing w:val="3"/>
          <w:w w:val="90"/>
        </w:rPr>
        <w:t>p</w:t>
      </w:r>
      <w:r>
        <w:rPr>
          <w:color w:val="414042"/>
          <w:w w:val="89"/>
        </w:rPr>
        <w:t>on</w:t>
      </w:r>
      <w:r>
        <w:rPr>
          <w:color w:val="414042"/>
          <w:spacing w:val="1"/>
          <w:w w:val="90"/>
        </w:rPr>
        <w:t>d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3"/>
          <w:w w:val="89"/>
        </w:rPr>
        <w:t>n</w:t>
      </w:r>
      <w:r>
        <w:rPr>
          <w:color w:val="414042"/>
          <w:w w:val="116"/>
        </w:rPr>
        <w:t xml:space="preserve">t </w:t>
      </w:r>
      <w:r>
        <w:rPr>
          <w:color w:val="414042"/>
          <w:w w:val="95"/>
        </w:rPr>
        <w:t>convenience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was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crucial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for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success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13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14"/>
          <w:w w:val="95"/>
        </w:rPr>
        <w:t xml:space="preserve"> </w:t>
      </w:r>
      <w:r>
        <w:rPr>
          <w:color w:val="414042"/>
          <w:w w:val="95"/>
        </w:rPr>
        <w:t>survey.</w:t>
      </w:r>
    </w:p>
    <w:p w:rsidR="00CE62C5" w:rsidRDefault="00CE62C5">
      <w:pPr>
        <w:pStyle w:val="BodyText"/>
        <w:spacing w:before="9"/>
        <w:rPr>
          <w:sz w:val="27"/>
        </w:rPr>
      </w:pPr>
    </w:p>
    <w:p w:rsidR="00CE62C5" w:rsidRDefault="00280DE0">
      <w:pPr>
        <w:spacing w:before="1"/>
        <w:ind w:left="680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Collaboration with police</w:t>
      </w:r>
    </w:p>
    <w:p w:rsidR="00CE62C5" w:rsidRDefault="00280DE0">
      <w:pPr>
        <w:pStyle w:val="BodyText"/>
        <w:spacing w:before="36" w:line="208" w:lineRule="auto"/>
        <w:ind w:left="680" w:right="112"/>
        <w:jc w:val="both"/>
      </w:pPr>
      <w:r>
        <w:rPr>
          <w:color w:val="414042"/>
          <w:w w:val="90"/>
        </w:rPr>
        <w:t>Informing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police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ahead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time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ensure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fieldwork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progresses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smoothly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14"/>
          <w:w w:val="90"/>
        </w:rPr>
        <w:t xml:space="preserve"> </w:t>
      </w:r>
      <w:r>
        <w:rPr>
          <w:color w:val="414042"/>
          <w:w w:val="90"/>
        </w:rPr>
        <w:t>possible.</w:t>
      </w:r>
      <w:r>
        <w:rPr>
          <w:color w:val="414042"/>
          <w:spacing w:val="-13"/>
          <w:w w:val="90"/>
        </w:rPr>
        <w:t xml:space="preserve"> </w:t>
      </w:r>
      <w:r>
        <w:rPr>
          <w:color w:val="414042"/>
          <w:w w:val="90"/>
        </w:rPr>
        <w:t xml:space="preserve">After 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75"/>
        </w:rPr>
        <w:t>e</w:t>
      </w:r>
      <w:r>
        <w:rPr>
          <w:color w:val="414042"/>
          <w:w w:val="73"/>
        </w:rPr>
        <w:t>a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6"/>
        </w:rPr>
        <w:t>hing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1"/>
          <w:w w:val="116"/>
        </w:rPr>
        <w:t>t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89"/>
        </w:rPr>
        <w:t>lu</w:t>
      </w:r>
      <w:r>
        <w:rPr>
          <w:color w:val="414042"/>
          <w:spacing w:val="-3"/>
          <w:w w:val="64"/>
        </w:rPr>
        <w:t>s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spacing w:val="3"/>
          <w:w w:val="64"/>
        </w:rPr>
        <w:t>s</w:t>
      </w:r>
      <w:r>
        <w:rPr>
          <w:color w:val="414042"/>
          <w:w w:val="51"/>
        </w:rPr>
        <w:t>,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3"/>
          <w:w w:val="64"/>
        </w:rPr>
        <w:t>s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2"/>
          <w:w w:val="82"/>
        </w:rPr>
        <w:t>c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-1"/>
          <w:w w:val="75"/>
        </w:rPr>
        <w:t>e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5"/>
          <w:w w:val="89"/>
        </w:rPr>
        <w:t>r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n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89"/>
        </w:rPr>
        <w:t>our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-3"/>
          <w:w w:val="78"/>
        </w:rPr>
        <w:t>g</w:t>
      </w:r>
      <w:r>
        <w:rPr>
          <w:color w:val="414042"/>
          <w:spacing w:val="1"/>
          <w:w w:val="75"/>
        </w:rPr>
        <w:t>e</w:t>
      </w:r>
      <w:r>
        <w:rPr>
          <w:color w:val="414042"/>
          <w:w w:val="90"/>
        </w:rPr>
        <w:t>d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89"/>
        </w:rPr>
        <w:t>o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1"/>
          <w:w w:val="73"/>
        </w:rPr>
        <w:t>a</w:t>
      </w:r>
      <w:r>
        <w:rPr>
          <w:color w:val="414042"/>
          <w:w w:val="89"/>
        </w:rPr>
        <w:t>ll</w:t>
      </w:r>
      <w:r>
        <w:rPr>
          <w:color w:val="414042"/>
          <w:spacing w:val="-19"/>
        </w:rPr>
        <w:t xml:space="preserve"> </w:t>
      </w:r>
      <w:r>
        <w:rPr>
          <w:color w:val="414042"/>
          <w:w w:val="79"/>
        </w:rPr>
        <w:t>999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  <w:spacing w:val="-19"/>
        </w:rPr>
        <w:t xml:space="preserve"> </w:t>
      </w:r>
      <w:r>
        <w:rPr>
          <w:color w:val="414042"/>
          <w:w w:val="89"/>
        </w:rPr>
        <w:t>i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88"/>
        </w:rPr>
        <w:t>f</w:t>
      </w:r>
      <w:r>
        <w:rPr>
          <w:color w:val="414042"/>
          <w:w w:val="89"/>
        </w:rPr>
        <w:t>o</w:t>
      </w:r>
      <w:r>
        <w:rPr>
          <w:color w:val="414042"/>
          <w:spacing w:val="-1"/>
          <w:w w:val="89"/>
        </w:rPr>
        <w:t>r</w:t>
      </w:r>
      <w:r>
        <w:rPr>
          <w:color w:val="414042"/>
          <w:w w:val="92"/>
        </w:rPr>
        <w:t>m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3"/>
          <w:w w:val="90"/>
        </w:rPr>
        <w:t>p</w:t>
      </w:r>
      <w:r>
        <w:rPr>
          <w:color w:val="414042"/>
          <w:spacing w:val="1"/>
          <w:w w:val="89"/>
        </w:rPr>
        <w:t>o</w:t>
      </w:r>
      <w:r>
        <w:rPr>
          <w:color w:val="414042"/>
          <w:w w:val="89"/>
        </w:rPr>
        <w:t>li</w:t>
      </w:r>
      <w:r>
        <w:rPr>
          <w:color w:val="414042"/>
          <w:spacing w:val="-3"/>
          <w:w w:val="82"/>
        </w:rPr>
        <w:t>c</w:t>
      </w:r>
      <w:r>
        <w:rPr>
          <w:color w:val="414042"/>
          <w:w w:val="75"/>
        </w:rPr>
        <w:t>e</w:t>
      </w:r>
      <w:r>
        <w:rPr>
          <w:color w:val="414042"/>
          <w:spacing w:val="-19"/>
        </w:rPr>
        <w:t xml:space="preserve"> </w:t>
      </w:r>
      <w:r>
        <w:rPr>
          <w:color w:val="414042"/>
          <w:spacing w:val="-1"/>
          <w:w w:val="73"/>
        </w:rPr>
        <w:t>a</w:t>
      </w:r>
      <w:r>
        <w:rPr>
          <w:color w:val="414042"/>
          <w:spacing w:val="3"/>
          <w:w w:val="88"/>
        </w:rPr>
        <w:t>b</w:t>
      </w:r>
      <w:r>
        <w:rPr>
          <w:color w:val="414042"/>
          <w:w w:val="89"/>
        </w:rPr>
        <w:t>o</w:t>
      </w:r>
      <w:r>
        <w:rPr>
          <w:color w:val="414042"/>
          <w:spacing w:val="-2"/>
          <w:w w:val="89"/>
        </w:rPr>
        <w:t>u</w:t>
      </w:r>
      <w:r>
        <w:rPr>
          <w:color w:val="414042"/>
          <w:w w:val="116"/>
        </w:rPr>
        <w:t xml:space="preserve">t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"/>
          <w:w w:val="64"/>
        </w:rPr>
        <w:t>s</w:t>
      </w:r>
      <w:r>
        <w:rPr>
          <w:color w:val="414042"/>
          <w:w w:val="89"/>
        </w:rPr>
        <w:t>u</w:t>
      </w:r>
      <w:r>
        <w:rPr>
          <w:color w:val="414042"/>
          <w:spacing w:val="5"/>
          <w:w w:val="89"/>
        </w:rPr>
        <w:t>r</w:t>
      </w:r>
      <w:r>
        <w:rPr>
          <w:color w:val="414042"/>
          <w:w w:val="83"/>
        </w:rPr>
        <w:t>v</w:t>
      </w:r>
      <w:r>
        <w:rPr>
          <w:color w:val="414042"/>
          <w:w w:val="75"/>
        </w:rPr>
        <w:t>e</w:t>
      </w:r>
      <w:r>
        <w:rPr>
          <w:color w:val="414042"/>
          <w:w w:val="81"/>
        </w:rPr>
        <w:t>y</w:t>
      </w:r>
      <w:r>
        <w:rPr>
          <w:color w:val="414042"/>
        </w:rPr>
        <w:t xml:space="preserve"> 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89"/>
        </w:rPr>
        <w:t>n</w:t>
      </w:r>
      <w:r>
        <w:rPr>
          <w:color w:val="414042"/>
          <w:w w:val="90"/>
        </w:rPr>
        <w:t>d</w:t>
      </w:r>
      <w:r>
        <w:rPr>
          <w:color w:val="414042"/>
        </w:rPr>
        <w:t xml:space="preserve"> </w:t>
      </w:r>
      <w:r>
        <w:rPr>
          <w:color w:val="414042"/>
          <w:w w:val="90"/>
        </w:rPr>
        <w:t>p</w:t>
      </w:r>
      <w:r>
        <w:rPr>
          <w:color w:val="414042"/>
          <w:spacing w:val="-5"/>
          <w:w w:val="89"/>
        </w:rPr>
        <w:t>r</w:t>
      </w:r>
      <w:r>
        <w:rPr>
          <w:color w:val="414042"/>
          <w:spacing w:val="-1"/>
          <w:w w:val="89"/>
        </w:rPr>
        <w:t>o</w:t>
      </w:r>
      <w:r>
        <w:rPr>
          <w:color w:val="414042"/>
          <w:spacing w:val="-1"/>
          <w:w w:val="83"/>
        </w:rPr>
        <w:t>v</w:t>
      </w:r>
      <w:r>
        <w:rPr>
          <w:color w:val="414042"/>
          <w:w w:val="89"/>
        </w:rPr>
        <w:t>i</w:t>
      </w:r>
      <w:r>
        <w:rPr>
          <w:color w:val="414042"/>
          <w:spacing w:val="1"/>
          <w:w w:val="90"/>
        </w:rPr>
        <w:t>d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92"/>
        </w:rPr>
        <w:t>m</w:t>
      </w:r>
      <w:r>
        <w:rPr>
          <w:color w:val="414042"/>
        </w:rPr>
        <w:t xml:space="preserve"> </w:t>
      </w:r>
      <w:r>
        <w:rPr>
          <w:color w:val="414042"/>
          <w:spacing w:val="-1"/>
          <w:w w:val="90"/>
        </w:rPr>
        <w:t>w</w:t>
      </w:r>
      <w:r>
        <w:rPr>
          <w:color w:val="414042"/>
          <w:spacing w:val="-3"/>
          <w:w w:val="89"/>
        </w:rPr>
        <w:t>i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</w:rPr>
        <w:t xml:space="preserve"> </w:t>
      </w:r>
      <w:r>
        <w:rPr>
          <w:color w:val="414042"/>
          <w:spacing w:val="-2"/>
          <w:w w:val="116"/>
        </w:rPr>
        <w:t>t</w:t>
      </w:r>
      <w:r>
        <w:rPr>
          <w:color w:val="414042"/>
          <w:w w:val="90"/>
        </w:rPr>
        <w:t>h</w:t>
      </w:r>
      <w:r>
        <w:rPr>
          <w:color w:val="414042"/>
          <w:spacing w:val="-2"/>
          <w:w w:val="75"/>
        </w:rPr>
        <w:t>e</w:t>
      </w:r>
      <w:r>
        <w:rPr>
          <w:color w:val="414042"/>
          <w:w w:val="89"/>
        </w:rPr>
        <w:t>ir</w:t>
      </w:r>
      <w:r>
        <w:rPr>
          <w:color w:val="414042"/>
        </w:rPr>
        <w:t xml:space="preserve"> </w:t>
      </w:r>
      <w:r>
        <w:rPr>
          <w:color w:val="414042"/>
          <w:spacing w:val="1"/>
          <w:w w:val="89"/>
        </w:rPr>
        <w:t>l</w:t>
      </w:r>
      <w:r>
        <w:rPr>
          <w:color w:val="414042"/>
          <w:spacing w:val="3"/>
          <w:w w:val="89"/>
        </w:rPr>
        <w:t>o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4"/>
          <w:w w:val="73"/>
        </w:rPr>
        <w:t>a</w:t>
      </w:r>
      <w:r>
        <w:rPr>
          <w:color w:val="414042"/>
          <w:spacing w:val="-3"/>
          <w:w w:val="116"/>
        </w:rPr>
        <w:t>t</w:t>
      </w:r>
      <w:r>
        <w:rPr>
          <w:color w:val="414042"/>
          <w:w w:val="89"/>
        </w:rPr>
        <w:t>io</w:t>
      </w:r>
      <w:r>
        <w:rPr>
          <w:color w:val="414042"/>
          <w:spacing w:val="-2"/>
          <w:w w:val="89"/>
        </w:rPr>
        <w:t>n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1"/>
          <w:w w:val="82"/>
        </w:rPr>
        <w:t>c</w:t>
      </w:r>
      <w:r>
        <w:rPr>
          <w:color w:val="414042"/>
          <w:spacing w:val="-2"/>
          <w:w w:val="73"/>
        </w:rPr>
        <w:t>a</w:t>
      </w:r>
      <w:r>
        <w:rPr>
          <w:color w:val="414042"/>
          <w:spacing w:val="-2"/>
          <w:w w:val="89"/>
        </w:rPr>
        <w:t>r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spacing w:val="1"/>
          <w:w w:val="90"/>
        </w:rPr>
        <w:t>p</w:t>
      </w:r>
      <w:r>
        <w:rPr>
          <w:color w:val="414042"/>
          <w:w w:val="77"/>
        </w:rPr>
        <w:t>l</w:t>
      </w:r>
      <w:r>
        <w:rPr>
          <w:color w:val="414042"/>
          <w:spacing w:val="-4"/>
          <w:w w:val="77"/>
        </w:rPr>
        <w:t>a</w:t>
      </w:r>
      <w:r>
        <w:rPr>
          <w:color w:val="414042"/>
          <w:spacing w:val="-4"/>
          <w:w w:val="116"/>
        </w:rPr>
        <w:t>t</w:t>
      </w:r>
      <w:r>
        <w:rPr>
          <w:color w:val="414042"/>
          <w:w w:val="75"/>
        </w:rPr>
        <w:t>e</w:t>
      </w:r>
      <w:r>
        <w:rPr>
          <w:color w:val="414042"/>
        </w:rPr>
        <w:t xml:space="preserve"> </w:t>
      </w:r>
      <w:r>
        <w:rPr>
          <w:color w:val="414042"/>
          <w:w w:val="90"/>
        </w:rPr>
        <w:t>num</w:t>
      </w:r>
      <w:r>
        <w:rPr>
          <w:color w:val="414042"/>
          <w:spacing w:val="3"/>
          <w:w w:val="90"/>
        </w:rPr>
        <w:t>b</w:t>
      </w:r>
      <w:r>
        <w:rPr>
          <w:color w:val="414042"/>
          <w:spacing w:val="-2"/>
          <w:w w:val="75"/>
        </w:rPr>
        <w:t>e</w:t>
      </w:r>
      <w:r>
        <w:rPr>
          <w:color w:val="414042"/>
          <w:spacing w:val="-14"/>
          <w:w w:val="89"/>
        </w:rPr>
        <w:t>r</w:t>
      </w:r>
      <w:r>
        <w:rPr>
          <w:color w:val="414042"/>
          <w:w w:val="51"/>
        </w:rPr>
        <w:t>,</w:t>
      </w:r>
      <w:r>
        <w:rPr>
          <w:color w:val="414042"/>
        </w:rPr>
        <w:t xml:space="preserve"> </w:t>
      </w:r>
      <w:r>
        <w:rPr>
          <w:color w:val="414042"/>
          <w:spacing w:val="-2"/>
          <w:w w:val="89"/>
        </w:rPr>
        <w:t>n</w:t>
      </w:r>
      <w:r>
        <w:rPr>
          <w:color w:val="414042"/>
          <w:spacing w:val="-2"/>
          <w:w w:val="73"/>
        </w:rPr>
        <w:t>a</w:t>
      </w:r>
      <w:r>
        <w:rPr>
          <w:color w:val="414042"/>
          <w:w w:val="92"/>
        </w:rPr>
        <w:t>m</w:t>
      </w:r>
      <w:r>
        <w:rPr>
          <w:color w:val="414042"/>
          <w:w w:val="75"/>
        </w:rPr>
        <w:t>e</w:t>
      </w:r>
      <w:r>
        <w:rPr>
          <w:color w:val="414042"/>
          <w:w w:val="64"/>
        </w:rPr>
        <w:t>s</w:t>
      </w:r>
      <w:r>
        <w:rPr>
          <w:color w:val="414042"/>
        </w:rPr>
        <w:t xml:space="preserve"> </w:t>
      </w:r>
      <w:r>
        <w:rPr>
          <w:color w:val="414042"/>
          <w:w w:val="78"/>
        </w:rPr>
        <w:t>…</w:t>
      </w:r>
      <w:r>
        <w:rPr>
          <w:color w:val="414042"/>
        </w:rPr>
        <w:t xml:space="preserve"> </w:t>
      </w:r>
      <w:r>
        <w:rPr>
          <w:color w:val="414042"/>
          <w:spacing w:val="-4"/>
          <w:w w:val="75"/>
        </w:rPr>
        <w:t>e</w:t>
      </w:r>
      <w:r>
        <w:rPr>
          <w:color w:val="414042"/>
          <w:spacing w:val="-4"/>
          <w:w w:val="116"/>
        </w:rPr>
        <w:t>t</w:t>
      </w:r>
      <w:r>
        <w:rPr>
          <w:color w:val="414042"/>
          <w:spacing w:val="1"/>
          <w:w w:val="82"/>
        </w:rPr>
        <w:t>c</w:t>
      </w:r>
      <w:r>
        <w:rPr>
          <w:color w:val="414042"/>
          <w:w w:val="51"/>
        </w:rPr>
        <w:t>.</w:t>
      </w:r>
    </w:p>
    <w:p w:rsidR="00CE62C5" w:rsidRDefault="00CE62C5">
      <w:pPr>
        <w:pStyle w:val="BodyText"/>
        <w:spacing w:before="10"/>
        <w:rPr>
          <w:sz w:val="30"/>
        </w:rPr>
      </w:pPr>
    </w:p>
    <w:p w:rsidR="00CE62C5" w:rsidRDefault="00280DE0">
      <w:pPr>
        <w:pStyle w:val="BodyText"/>
        <w:spacing w:line="242" w:lineRule="auto"/>
        <w:ind w:left="680" w:right="111"/>
        <w:jc w:val="both"/>
      </w:pPr>
      <w:r>
        <w:rPr>
          <w:color w:val="414042"/>
          <w:w w:val="90"/>
        </w:rPr>
        <w:t>This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spacing w:val="-3"/>
          <w:w w:val="90"/>
        </w:rPr>
        <w:t>step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will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help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solving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complaints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that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might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come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during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fieldwork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spacing w:val="-2"/>
          <w:w w:val="90"/>
        </w:rPr>
        <w:t>any</w:t>
      </w:r>
      <w:r>
        <w:rPr>
          <w:color w:val="414042"/>
          <w:spacing w:val="-27"/>
          <w:w w:val="90"/>
        </w:rPr>
        <w:t xml:space="preserve"> </w:t>
      </w:r>
      <w:r>
        <w:rPr>
          <w:color w:val="414042"/>
          <w:w w:val="90"/>
        </w:rPr>
        <w:t>cluster</w:t>
      </w:r>
      <w:r>
        <w:rPr>
          <w:color w:val="414042"/>
          <w:spacing w:val="-26"/>
          <w:w w:val="90"/>
        </w:rPr>
        <w:t xml:space="preserve"> </w:t>
      </w:r>
      <w:r>
        <w:rPr>
          <w:color w:val="414042"/>
          <w:w w:val="90"/>
        </w:rPr>
        <w:t>from households,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front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liner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police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officer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will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spacing w:val="-3"/>
          <w:w w:val="90"/>
        </w:rPr>
        <w:t>aware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about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team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their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names</w:t>
      </w:r>
      <w:r>
        <w:rPr>
          <w:color w:val="414042"/>
          <w:spacing w:val="-37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 xml:space="preserve">can </w:t>
      </w:r>
      <w:r>
        <w:rPr>
          <w:color w:val="414042"/>
          <w:w w:val="95"/>
        </w:rPr>
        <w:t>confirm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spacing w:val="-2"/>
          <w:w w:val="95"/>
        </w:rPr>
        <w:t>any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household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that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research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team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spacing w:val="-3"/>
          <w:w w:val="95"/>
        </w:rPr>
        <w:t>are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representative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w w:val="95"/>
        </w:rPr>
        <w:t>of</w:t>
      </w:r>
      <w:r>
        <w:rPr>
          <w:color w:val="414042"/>
          <w:spacing w:val="-26"/>
          <w:w w:val="95"/>
        </w:rPr>
        <w:t xml:space="preserve"> </w:t>
      </w:r>
      <w:r>
        <w:rPr>
          <w:color w:val="414042"/>
          <w:spacing w:val="-6"/>
          <w:w w:val="95"/>
        </w:rPr>
        <w:t>MOHAP.</w:t>
      </w:r>
    </w:p>
    <w:p w:rsidR="00CE62C5" w:rsidRDefault="00CE62C5">
      <w:pPr>
        <w:pStyle w:val="BodyText"/>
        <w:spacing w:before="8"/>
      </w:pPr>
    </w:p>
    <w:p w:rsidR="00CE62C5" w:rsidRDefault="00280DE0">
      <w:pPr>
        <w:pStyle w:val="BodyText"/>
        <w:ind w:left="680"/>
        <w:jc w:val="both"/>
      </w:pPr>
      <w:r>
        <w:rPr>
          <w:color w:val="414042"/>
          <w:w w:val="95"/>
        </w:rPr>
        <w:t>Police patrols to accompany field team in some regions and whenever required.</w:t>
      </w:r>
    </w:p>
    <w:p w:rsidR="00CE62C5" w:rsidRDefault="00CE62C5">
      <w:pPr>
        <w:jc w:val="both"/>
        <w:sectPr w:rsidR="00CE62C5">
          <w:footerReference w:type="even" r:id="rId179"/>
          <w:footerReference w:type="default" r:id="rId180"/>
          <w:pgSz w:w="11910" w:h="16840"/>
          <w:pgMar w:top="1000" w:right="1020" w:bottom="920" w:left="1020" w:header="0" w:footer="721" w:gutter="0"/>
          <w:cols w:space="720"/>
        </w:sectPr>
      </w:pPr>
    </w:p>
    <w:p w:rsidR="00CE62C5" w:rsidRDefault="00280DE0">
      <w:pPr>
        <w:spacing w:before="54"/>
        <w:ind w:left="113"/>
        <w:rPr>
          <w:rFonts w:ascii="Calibri"/>
          <w:sz w:val="36"/>
        </w:rPr>
      </w:pPr>
      <w:r>
        <w:rPr>
          <w:rFonts w:ascii="Calibri"/>
          <w:color w:val="AD833B"/>
          <w:sz w:val="36"/>
        </w:rPr>
        <w:t>LESSONS LEARNED AND RECOMMENDATIONS FOR FUTURE</w:t>
      </w:r>
    </w:p>
    <w:p w:rsidR="00CE62C5" w:rsidRDefault="00280DE0">
      <w:pPr>
        <w:spacing w:before="268"/>
        <w:ind w:left="113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Field teams structure</w:t>
      </w:r>
    </w:p>
    <w:p w:rsidR="00CE62C5" w:rsidRDefault="00280DE0">
      <w:pPr>
        <w:pStyle w:val="BodyText"/>
        <w:spacing w:before="36" w:line="208" w:lineRule="auto"/>
        <w:ind w:left="113" w:right="677"/>
        <w:jc w:val="both"/>
      </w:pPr>
      <w:r>
        <w:rPr>
          <w:color w:val="414042"/>
          <w:w w:val="90"/>
        </w:rPr>
        <w:t>Proper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structuring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teams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was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one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key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elements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38"/>
          <w:w w:val="90"/>
        </w:rPr>
        <w:t xml:space="preserve"> </w:t>
      </w:r>
      <w:r>
        <w:rPr>
          <w:color w:val="414042"/>
          <w:w w:val="90"/>
        </w:rPr>
        <w:t>survey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success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(further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details</w:t>
      </w:r>
      <w:r>
        <w:rPr>
          <w:color w:val="414042"/>
          <w:spacing w:val="-39"/>
          <w:w w:val="90"/>
        </w:rPr>
        <w:t xml:space="preserve"> </w:t>
      </w:r>
      <w:r>
        <w:rPr>
          <w:color w:val="414042"/>
          <w:w w:val="90"/>
        </w:rPr>
        <w:t>on survey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Field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spacing w:val="-5"/>
          <w:w w:val="90"/>
        </w:rPr>
        <w:t>team’s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spacing w:val="-3"/>
          <w:w w:val="90"/>
        </w:rPr>
        <w:t>structure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can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be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found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introduction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section).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Professional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dress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>code</w:t>
      </w:r>
      <w:r>
        <w:rPr>
          <w:color w:val="414042"/>
          <w:spacing w:val="-29"/>
          <w:w w:val="90"/>
        </w:rPr>
        <w:t xml:space="preserve"> </w:t>
      </w:r>
      <w:r>
        <w:rPr>
          <w:color w:val="414042"/>
          <w:w w:val="90"/>
        </w:rPr>
        <w:t xml:space="preserve">with </w:t>
      </w:r>
      <w:r>
        <w:rPr>
          <w:color w:val="414042"/>
          <w:w w:val="95"/>
        </w:rPr>
        <w:t>identification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Badges/Cards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played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a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significant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role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in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smoothly</w:t>
      </w:r>
      <w:r>
        <w:rPr>
          <w:color w:val="414042"/>
          <w:spacing w:val="-22"/>
          <w:w w:val="95"/>
        </w:rPr>
        <w:t xml:space="preserve"> </w:t>
      </w:r>
      <w:r>
        <w:rPr>
          <w:color w:val="414042"/>
          <w:w w:val="95"/>
        </w:rPr>
        <w:t>running</w:t>
      </w:r>
      <w:r>
        <w:rPr>
          <w:color w:val="414042"/>
          <w:spacing w:val="-23"/>
          <w:w w:val="95"/>
        </w:rPr>
        <w:t xml:space="preserve"> </w:t>
      </w:r>
      <w:r>
        <w:rPr>
          <w:color w:val="414042"/>
          <w:w w:val="95"/>
        </w:rPr>
        <w:t>fieldwork.</w:t>
      </w:r>
    </w:p>
    <w:p w:rsidR="00CE62C5" w:rsidRDefault="00CE62C5">
      <w:pPr>
        <w:pStyle w:val="BodyText"/>
        <w:spacing w:before="11"/>
        <w:rPr>
          <w:sz w:val="22"/>
        </w:rPr>
      </w:pPr>
    </w:p>
    <w:p w:rsidR="00CE62C5" w:rsidRDefault="00280DE0">
      <w:pPr>
        <w:ind w:left="113"/>
        <w:jc w:val="both"/>
        <w:rPr>
          <w:rFonts w:ascii="Calibri"/>
          <w:b/>
          <w:sz w:val="24"/>
        </w:rPr>
      </w:pPr>
      <w:r>
        <w:rPr>
          <w:rFonts w:ascii="Calibri"/>
          <w:b/>
          <w:color w:val="414042"/>
          <w:sz w:val="24"/>
        </w:rPr>
        <w:t>Field teams practices</w:t>
      </w:r>
    </w:p>
    <w:p w:rsidR="00CE62C5" w:rsidRDefault="00280DE0">
      <w:pPr>
        <w:pStyle w:val="BodyText"/>
        <w:spacing w:before="36" w:line="208" w:lineRule="auto"/>
        <w:ind w:left="113" w:right="3625"/>
      </w:pPr>
      <w:r>
        <w:rPr>
          <w:color w:val="414042"/>
          <w:w w:val="85"/>
        </w:rPr>
        <w:t xml:space="preserve">Weekly/daily field plan prepared and implemented during field work, </w:t>
      </w:r>
      <w:r>
        <w:rPr>
          <w:color w:val="414042"/>
          <w:w w:val="95"/>
        </w:rPr>
        <w:t>Constant presence of field team leaders on daily basis,</w:t>
      </w:r>
    </w:p>
    <w:p w:rsidR="00CE62C5" w:rsidRDefault="00280DE0">
      <w:pPr>
        <w:pStyle w:val="BodyText"/>
        <w:spacing w:line="208" w:lineRule="auto"/>
        <w:ind w:left="113" w:right="57"/>
      </w:pPr>
      <w:r>
        <w:rPr>
          <w:color w:val="414042"/>
          <w:w w:val="85"/>
        </w:rPr>
        <w:t>Interviewers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immediately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escalate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spacing w:val="-2"/>
          <w:w w:val="85"/>
        </w:rPr>
        <w:t>any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issues/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challenges/crisis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to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their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supervisors,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who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>in</w:t>
      </w:r>
      <w:r>
        <w:rPr>
          <w:color w:val="414042"/>
          <w:spacing w:val="-27"/>
          <w:w w:val="85"/>
        </w:rPr>
        <w:t xml:space="preserve"> </w:t>
      </w:r>
      <w:r>
        <w:rPr>
          <w:color w:val="414042"/>
          <w:w w:val="85"/>
        </w:rPr>
        <w:t>turn</w:t>
      </w:r>
      <w:r>
        <w:rPr>
          <w:color w:val="414042"/>
          <w:spacing w:val="-26"/>
          <w:w w:val="85"/>
        </w:rPr>
        <w:t xml:space="preserve"> </w:t>
      </w:r>
      <w:r>
        <w:rPr>
          <w:color w:val="414042"/>
          <w:w w:val="85"/>
        </w:rPr>
        <w:t xml:space="preserve">would </w:t>
      </w:r>
      <w:r>
        <w:rPr>
          <w:color w:val="414042"/>
          <w:w w:val="95"/>
        </w:rPr>
        <w:t>escalate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team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leaders,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who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would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then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take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immediate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action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to</w:t>
      </w:r>
      <w:r>
        <w:rPr>
          <w:color w:val="414042"/>
          <w:spacing w:val="-41"/>
          <w:w w:val="95"/>
        </w:rPr>
        <w:t xml:space="preserve"> </w:t>
      </w:r>
      <w:r>
        <w:rPr>
          <w:color w:val="414042"/>
          <w:w w:val="95"/>
        </w:rPr>
        <w:t>solve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the</w:t>
      </w:r>
      <w:r>
        <w:rPr>
          <w:color w:val="414042"/>
          <w:spacing w:val="-40"/>
          <w:w w:val="95"/>
        </w:rPr>
        <w:t xml:space="preserve"> </w:t>
      </w:r>
      <w:r>
        <w:rPr>
          <w:color w:val="414042"/>
          <w:w w:val="95"/>
        </w:rPr>
        <w:t>problem.</w:t>
      </w:r>
    </w:p>
    <w:p w:rsidR="00CE62C5" w:rsidRDefault="00280DE0">
      <w:pPr>
        <w:pStyle w:val="BodyText"/>
        <w:spacing w:line="208" w:lineRule="auto"/>
        <w:ind w:left="113" w:right="677"/>
        <w:jc w:val="both"/>
      </w:pPr>
      <w:r>
        <w:rPr>
          <w:color w:val="414042"/>
          <w:w w:val="90"/>
        </w:rPr>
        <w:t>Hotlines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numbers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direct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contacts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from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the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ministry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provided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(whenever</w:t>
      </w:r>
      <w:r>
        <w:rPr>
          <w:color w:val="414042"/>
          <w:spacing w:val="-42"/>
          <w:w w:val="90"/>
        </w:rPr>
        <w:t xml:space="preserve"> </w:t>
      </w:r>
      <w:r>
        <w:rPr>
          <w:color w:val="414042"/>
          <w:w w:val="90"/>
        </w:rPr>
        <w:t>required). MOHAP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involvement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in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convincing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households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to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participate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through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calls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and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SMS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as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a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part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>of</w:t>
      </w:r>
      <w:r>
        <w:rPr>
          <w:color w:val="414042"/>
          <w:spacing w:val="-30"/>
          <w:w w:val="90"/>
        </w:rPr>
        <w:t xml:space="preserve"> </w:t>
      </w:r>
      <w:r>
        <w:rPr>
          <w:color w:val="414042"/>
          <w:w w:val="90"/>
        </w:rPr>
        <w:t xml:space="preserve">the </w:t>
      </w:r>
      <w:r>
        <w:rPr>
          <w:color w:val="414042"/>
        </w:rPr>
        <w:t>public relation</w:t>
      </w:r>
      <w:r>
        <w:rPr>
          <w:color w:val="414042"/>
          <w:spacing w:val="-4"/>
        </w:rPr>
        <w:t xml:space="preserve"> </w:t>
      </w:r>
      <w:r>
        <w:rPr>
          <w:color w:val="414042"/>
        </w:rPr>
        <w:t>campaign.</w:t>
      </w:r>
    </w:p>
    <w:p w:rsidR="00CE62C5" w:rsidRDefault="00CE62C5">
      <w:pPr>
        <w:spacing w:line="208" w:lineRule="auto"/>
        <w:jc w:val="both"/>
        <w:sectPr w:rsidR="00CE62C5">
          <w:pgSz w:w="11910" w:h="16840"/>
          <w:pgMar w:top="1000" w:right="1020" w:bottom="920" w:left="1020" w:header="0" w:footer="721" w:gutter="0"/>
          <w:cols w:space="720"/>
        </w:sectPr>
      </w:pPr>
    </w:p>
    <w:p w:rsidR="00CE62C5" w:rsidRDefault="00280DE0">
      <w:pPr>
        <w:spacing w:before="54"/>
        <w:ind w:left="680"/>
        <w:rPr>
          <w:rFonts w:ascii="Calibri"/>
          <w:sz w:val="36"/>
        </w:rPr>
      </w:pPr>
      <w:r>
        <w:pict>
          <v:shape id="_x0000_s1026" type="#_x0000_t202" style="position:absolute;left:0;text-align:left;margin-left:546.65pt;margin-top:642.75pt;width:11.15pt;height:140.65pt;z-index:251977728;mso-position-horizontal-relative:page;mso-position-vertical-relative:page" filled="f" stroked="f">
            <v:textbox style="layout-flow:vertical;mso-layout-flow-alt:bottom-to-top" inset="0,0,0,0">
              <w:txbxContent>
                <w:p w:rsidR="00CE62C5" w:rsidRDefault="00280DE0">
                  <w:pPr>
                    <w:spacing w:before="11"/>
                    <w:ind w:left="20"/>
                    <w:rPr>
                      <w:rFonts w:ascii="Bookman Old Style"/>
                      <w:sz w:val="16"/>
                    </w:rPr>
                  </w:pP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UAE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NATIONAL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HEALTH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SURVEY</w:t>
                  </w:r>
                  <w:r>
                    <w:rPr>
                      <w:rFonts w:ascii="Bookman Old Style"/>
                      <w:color w:val="B1B4B6"/>
                      <w:spacing w:val="-25"/>
                      <w:w w:val="80"/>
                      <w:sz w:val="16"/>
                    </w:rPr>
                    <w:t xml:space="preserve"> </w:t>
                  </w:r>
                  <w:r>
                    <w:rPr>
                      <w:rFonts w:ascii="Bookman Old Style"/>
                      <w:color w:val="B1B4B6"/>
                      <w:w w:val="80"/>
                      <w:sz w:val="16"/>
                    </w:rPr>
                    <w:t>2017-2018</w:t>
                  </w:r>
                </w:p>
              </w:txbxContent>
            </v:textbox>
            <w10:wrap anchorx="page" anchory="page"/>
          </v:shape>
        </w:pict>
      </w:r>
      <w:r>
        <w:rPr>
          <w:rFonts w:ascii="Calibri"/>
          <w:color w:val="AD833B"/>
          <w:sz w:val="36"/>
        </w:rPr>
        <w:t>REFERENCES</w:t>
      </w:r>
    </w:p>
    <w:p w:rsidR="00CE62C5" w:rsidRDefault="00CE62C5">
      <w:pPr>
        <w:pStyle w:val="BodyText"/>
        <w:spacing w:before="9"/>
        <w:rPr>
          <w:rFonts w:ascii="Calibri"/>
          <w:sz w:val="34"/>
        </w:rPr>
      </w:pP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line="249" w:lineRule="auto"/>
        <w:ind w:left="964" w:right="111" w:hanging="284"/>
        <w:jc w:val="both"/>
        <w:rPr>
          <w:sz w:val="24"/>
        </w:rPr>
      </w:pPr>
      <w:r>
        <w:rPr>
          <w:color w:val="414042"/>
          <w:w w:val="85"/>
          <w:sz w:val="24"/>
        </w:rPr>
        <w:t>Sheikh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Saud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bin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Saqr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Al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Qasimi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Foundation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for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Policy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Research,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(2015).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Public</w:t>
      </w:r>
      <w:r>
        <w:rPr>
          <w:color w:val="414042"/>
          <w:spacing w:val="-16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Health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in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>the</w:t>
      </w:r>
      <w:r>
        <w:rPr>
          <w:color w:val="414042"/>
          <w:spacing w:val="-17"/>
          <w:w w:val="85"/>
          <w:sz w:val="24"/>
        </w:rPr>
        <w:t xml:space="preserve"> </w:t>
      </w:r>
      <w:r>
        <w:rPr>
          <w:color w:val="414042"/>
          <w:w w:val="85"/>
          <w:sz w:val="24"/>
        </w:rPr>
        <w:t xml:space="preserve">United </w:t>
      </w:r>
      <w:r>
        <w:rPr>
          <w:color w:val="414042"/>
          <w:w w:val="90"/>
          <w:sz w:val="24"/>
        </w:rPr>
        <w:t>Arab</w:t>
      </w:r>
      <w:r>
        <w:rPr>
          <w:color w:val="414042"/>
          <w:spacing w:val="-2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Emirates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and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Ras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Al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Khaimah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Retrieved</w:t>
      </w:r>
      <w:r>
        <w:rPr>
          <w:color w:val="414042"/>
          <w:spacing w:val="-26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from</w:t>
      </w:r>
      <w:r>
        <w:rPr>
          <w:color w:val="414042"/>
          <w:spacing w:val="-25"/>
          <w:w w:val="90"/>
          <w:sz w:val="24"/>
        </w:rPr>
        <w:t xml:space="preserve"> </w:t>
      </w:r>
      <w:hyperlink r:id="rId181">
        <w:r>
          <w:rPr>
            <w:color w:val="414042"/>
            <w:w w:val="90"/>
            <w:sz w:val="24"/>
          </w:rPr>
          <w:t>http://www.alqasimifoundation.com/admin/</w:t>
        </w:r>
      </w:hyperlink>
      <w:r>
        <w:rPr>
          <w:color w:val="414042"/>
          <w:w w:val="90"/>
          <w:sz w:val="24"/>
        </w:rPr>
        <w:t xml:space="preserve"> </w:t>
      </w:r>
      <w:r>
        <w:rPr>
          <w:color w:val="414042"/>
          <w:spacing w:val="-3"/>
          <w:w w:val="80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w w:val="91"/>
          <w:sz w:val="24"/>
        </w:rPr>
        <w:t>t/</w:t>
      </w:r>
      <w:r>
        <w:rPr>
          <w:color w:val="414042"/>
          <w:spacing w:val="-2"/>
          <w:w w:val="91"/>
          <w:sz w:val="24"/>
        </w:rPr>
        <w:t>F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79"/>
          <w:sz w:val="24"/>
        </w:rPr>
        <w:t>e-1312201511130.</w:t>
      </w:r>
      <w:r>
        <w:rPr>
          <w:color w:val="414042"/>
          <w:spacing w:val="3"/>
          <w:w w:val="79"/>
          <w:sz w:val="24"/>
        </w:rPr>
        <w:t>p</w:t>
      </w:r>
      <w:r>
        <w:rPr>
          <w:color w:val="414042"/>
          <w:w w:val="89"/>
          <w:sz w:val="24"/>
        </w:rPr>
        <w:t>d</w:t>
      </w:r>
      <w:r>
        <w:rPr>
          <w:color w:val="414042"/>
          <w:spacing w:val="-5"/>
          <w:w w:val="89"/>
          <w:sz w:val="24"/>
        </w:rPr>
        <w:t>f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6"/>
        <w:ind w:left="964" w:hanging="285"/>
        <w:jc w:val="both"/>
        <w:rPr>
          <w:sz w:val="24"/>
        </w:rPr>
      </w:pPr>
      <w:r>
        <w:rPr>
          <w:color w:val="414042"/>
          <w:w w:val="90"/>
          <w:sz w:val="24"/>
        </w:rPr>
        <w:t>World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Health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Organization: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WHO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STEPS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Surveillance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Manual,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26</w:t>
      </w:r>
      <w:r>
        <w:rPr>
          <w:color w:val="414042"/>
          <w:spacing w:val="-2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January</w:t>
      </w:r>
      <w:r>
        <w:rPr>
          <w:color w:val="414042"/>
          <w:spacing w:val="-2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2017.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6" w:line="249" w:lineRule="auto"/>
        <w:ind w:left="964" w:right="112" w:hanging="284"/>
        <w:jc w:val="both"/>
        <w:rPr>
          <w:sz w:val="24"/>
        </w:rPr>
      </w:pPr>
      <w:r>
        <w:rPr>
          <w:color w:val="414042"/>
          <w:w w:val="85"/>
          <w:sz w:val="24"/>
        </w:rPr>
        <w:t xml:space="preserve">World Health Organization: WHO Stepwise approach to surveillance- </w:t>
      </w:r>
      <w:r>
        <w:rPr>
          <w:color w:val="414042"/>
          <w:spacing w:val="-4"/>
          <w:w w:val="85"/>
          <w:sz w:val="24"/>
        </w:rPr>
        <w:t xml:space="preserve">Tobacco </w:t>
      </w:r>
      <w:r>
        <w:rPr>
          <w:color w:val="414042"/>
          <w:w w:val="85"/>
          <w:sz w:val="24"/>
        </w:rPr>
        <w:t xml:space="preserve">Policy module, 26 </w:t>
      </w:r>
      <w:r>
        <w:rPr>
          <w:color w:val="414042"/>
          <w:w w:val="95"/>
          <w:sz w:val="24"/>
        </w:rPr>
        <w:t>January</w:t>
      </w:r>
      <w:r>
        <w:rPr>
          <w:color w:val="414042"/>
          <w:spacing w:val="-15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2017.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jc w:val="both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spacing w:val="-2"/>
          <w:w w:val="70"/>
          <w:sz w:val="24"/>
        </w:rPr>
        <w:t>R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79"/>
          <w:sz w:val="24"/>
        </w:rPr>
        <w:t>L</w:t>
      </w:r>
      <w:r>
        <w:rPr>
          <w:color w:val="414042"/>
          <w:spacing w:val="-3"/>
          <w:w w:val="79"/>
          <w:sz w:val="24"/>
        </w:rPr>
        <w:t>i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w w:val="116"/>
          <w:sz w:val="24"/>
        </w:rPr>
        <w:t>t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89"/>
          <w:sz w:val="24"/>
        </w:rPr>
        <w:t>o</w:t>
      </w:r>
      <w:r>
        <w:rPr>
          <w:color w:val="414042"/>
          <w:w w:val="88"/>
          <w:sz w:val="24"/>
        </w:rPr>
        <w:t>f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79"/>
          <w:sz w:val="24"/>
        </w:rPr>
        <w:t>100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spacing w:val="-3"/>
          <w:w w:val="80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75"/>
          <w:sz w:val="24"/>
        </w:rPr>
        <w:t>I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91"/>
          <w:sz w:val="24"/>
        </w:rPr>
        <w:t>(</w:t>
      </w:r>
      <w:r>
        <w:rPr>
          <w:color w:val="414042"/>
          <w:spacing w:val="1"/>
          <w:w w:val="91"/>
          <w:sz w:val="24"/>
        </w:rPr>
        <w:t>p</w:t>
      </w:r>
      <w:r>
        <w:rPr>
          <w:color w:val="414042"/>
          <w:w w:val="89"/>
          <w:sz w:val="24"/>
        </w:rPr>
        <w:t>lu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5"/>
          <w:sz w:val="24"/>
        </w:rPr>
        <w:t xml:space="preserve"> 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89"/>
          <w:sz w:val="24"/>
        </w:rPr>
        <w:t>h-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-3"/>
          <w:w w:val="75"/>
          <w:sz w:val="24"/>
        </w:rPr>
        <w:t>e</w:t>
      </w:r>
      <w:r>
        <w:rPr>
          <w:color w:val="414042"/>
          <w:w w:val="77"/>
          <w:sz w:val="24"/>
        </w:rPr>
        <w:t>l</w:t>
      </w:r>
      <w:r>
        <w:rPr>
          <w:color w:val="414042"/>
          <w:spacing w:val="-4"/>
          <w:w w:val="77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 xml:space="preserve">d </w:t>
      </w:r>
      <w:r>
        <w:rPr>
          <w:color w:val="414042"/>
          <w:w w:val="95"/>
          <w:sz w:val="24"/>
        </w:rPr>
        <w:t>SDGs), WHO,</w:t>
      </w:r>
      <w:r>
        <w:rPr>
          <w:color w:val="414042"/>
          <w:spacing w:val="-30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2018.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jc w:val="both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5"/>
          <w:w w:val="68"/>
          <w:sz w:val="24"/>
        </w:rPr>
        <w:t>F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92"/>
          <w:sz w:val="24"/>
        </w:rPr>
        <w:t>m</w:t>
      </w:r>
      <w:r>
        <w:rPr>
          <w:color w:val="414042"/>
          <w:w w:val="75"/>
          <w:sz w:val="24"/>
        </w:rPr>
        <w:t>e</w:t>
      </w:r>
      <w:r>
        <w:rPr>
          <w:color w:val="414042"/>
          <w:w w:val="90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w w:val="86"/>
          <w:sz w:val="24"/>
        </w:rPr>
        <w:t>k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or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-2"/>
          <w:w w:val="92"/>
          <w:sz w:val="24"/>
        </w:rPr>
        <w:t>m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s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92"/>
          <w:sz w:val="24"/>
        </w:rPr>
        <w:t>m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89"/>
          <w:sz w:val="24"/>
        </w:rPr>
        <w:t>in</w:t>
      </w:r>
      <w:r>
        <w:rPr>
          <w:color w:val="414042"/>
          <w:w w:val="90"/>
          <w:sz w:val="24"/>
        </w:rPr>
        <w:t>di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 xml:space="preserve">or </w:t>
      </w:r>
      <w:r>
        <w:rPr>
          <w:color w:val="414042"/>
          <w:w w:val="95"/>
          <w:sz w:val="24"/>
        </w:rPr>
        <w:t>monitoring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health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situation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health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system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performance,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2018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jc w:val="both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5"/>
          <w:w w:val="68"/>
          <w:sz w:val="24"/>
        </w:rPr>
        <w:t>F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92"/>
          <w:sz w:val="24"/>
        </w:rPr>
        <w:t>m</w:t>
      </w:r>
      <w:r>
        <w:rPr>
          <w:color w:val="414042"/>
          <w:w w:val="75"/>
          <w:sz w:val="24"/>
        </w:rPr>
        <w:t>e</w:t>
      </w:r>
      <w:r>
        <w:rPr>
          <w:color w:val="414042"/>
          <w:w w:val="90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w w:val="86"/>
          <w:sz w:val="24"/>
        </w:rPr>
        <w:t>k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or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-2"/>
          <w:w w:val="92"/>
          <w:sz w:val="24"/>
        </w:rPr>
        <w:t>m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s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-3"/>
          <w:w w:val="92"/>
          <w:sz w:val="24"/>
        </w:rPr>
        <w:t>m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3"/>
          <w:w w:val="82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w w:val="89"/>
          <w:sz w:val="24"/>
        </w:rPr>
        <w:t>in</w:t>
      </w:r>
      <w:r>
        <w:rPr>
          <w:color w:val="414042"/>
          <w:w w:val="90"/>
          <w:sz w:val="24"/>
        </w:rPr>
        <w:t>di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28"/>
          <w:sz w:val="24"/>
        </w:rPr>
        <w:t xml:space="preserve"> 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 xml:space="preserve">or </w:t>
      </w:r>
      <w:r>
        <w:rPr>
          <w:color w:val="414042"/>
          <w:w w:val="95"/>
          <w:sz w:val="24"/>
        </w:rPr>
        <w:t>monitoring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health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situation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and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health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system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performance,</w:t>
      </w:r>
      <w:r>
        <w:rPr>
          <w:color w:val="414042"/>
          <w:spacing w:val="-23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2017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6"/>
        <w:ind w:left="964" w:hanging="285"/>
        <w:jc w:val="both"/>
        <w:rPr>
          <w:sz w:val="24"/>
        </w:rPr>
      </w:pPr>
      <w:r>
        <w:rPr>
          <w:color w:val="414042"/>
          <w:w w:val="90"/>
          <w:sz w:val="24"/>
        </w:rPr>
        <w:t>JMP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METHODOLOGY,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2017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-4"/>
          <w:w w:val="90"/>
          <w:sz w:val="24"/>
        </w:rPr>
        <w:t>UPDATE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&amp;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SDG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BASELINES,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WHO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&amp;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UNICEF,</w:t>
      </w:r>
      <w:r>
        <w:rPr>
          <w:color w:val="414042"/>
          <w:spacing w:val="-35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March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2018.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5"/>
        <w:ind w:left="964" w:hanging="285"/>
        <w:jc w:val="both"/>
        <w:rPr>
          <w:sz w:val="24"/>
        </w:rPr>
      </w:pPr>
      <w:r>
        <w:rPr>
          <w:color w:val="414042"/>
          <w:w w:val="79"/>
          <w:sz w:val="24"/>
        </w:rPr>
        <w:t>2005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p</w:t>
      </w:r>
      <w:r>
        <w:rPr>
          <w:color w:val="414042"/>
          <w:w w:val="89"/>
          <w:sz w:val="24"/>
        </w:rPr>
        <w:t>o</w:t>
      </w:r>
      <w:r>
        <w:rPr>
          <w:color w:val="414042"/>
          <w:w w:val="90"/>
          <w:sz w:val="24"/>
        </w:rPr>
        <w:t>p</w:t>
      </w:r>
      <w:r>
        <w:rPr>
          <w:color w:val="414042"/>
          <w:w w:val="82"/>
          <w:sz w:val="24"/>
        </w:rPr>
        <w:t>ul</w:t>
      </w:r>
      <w:r>
        <w:rPr>
          <w:color w:val="414042"/>
          <w:spacing w:val="-4"/>
          <w:w w:val="82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3"/>
          <w:w w:val="90"/>
          <w:sz w:val="24"/>
        </w:rPr>
        <w:t>p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1"/>
          <w:w w:val="89"/>
          <w:sz w:val="24"/>
        </w:rPr>
        <w:t>r</w:t>
      </w:r>
      <w:r>
        <w:rPr>
          <w:color w:val="414042"/>
          <w:w w:val="116"/>
          <w:sz w:val="24"/>
        </w:rPr>
        <w:t>t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8"/>
          <w:sz w:val="24"/>
        </w:rPr>
        <w:t>f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89"/>
          <w:sz w:val="24"/>
        </w:rPr>
        <w:t>o</w:t>
      </w:r>
      <w:r>
        <w:rPr>
          <w:color w:val="414042"/>
          <w:w w:val="92"/>
          <w:sz w:val="24"/>
        </w:rPr>
        <w:t>m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68"/>
          <w:sz w:val="24"/>
        </w:rPr>
        <w:t>F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spacing w:val="1"/>
          <w:w w:val="90"/>
          <w:sz w:val="24"/>
        </w:rPr>
        <w:t>d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80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w w:val="91"/>
          <w:sz w:val="24"/>
        </w:rPr>
        <w:t>m</w:t>
      </w:r>
      <w:r>
        <w:rPr>
          <w:color w:val="414042"/>
          <w:spacing w:val="3"/>
          <w:w w:val="91"/>
          <w:sz w:val="24"/>
        </w:rPr>
        <w:t>p</w:t>
      </w:r>
      <w:r>
        <w:rPr>
          <w:color w:val="414042"/>
          <w:spacing w:val="-4"/>
          <w:w w:val="75"/>
          <w:sz w:val="24"/>
        </w:rPr>
        <w:t>e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n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1"/>
          <w:w w:val="64"/>
          <w:sz w:val="24"/>
        </w:rPr>
        <w:t>s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61"/>
          <w:sz w:val="24"/>
        </w:rPr>
        <w:t>S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4"/>
          <w:w w:val="92"/>
          <w:sz w:val="24"/>
        </w:rPr>
        <w:t>A</w:t>
      </w:r>
      <w:r>
        <w:rPr>
          <w:color w:val="414042"/>
          <w:spacing w:val="-2"/>
          <w:w w:val="89"/>
          <w:sz w:val="24"/>
        </w:rPr>
        <w:t>u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-10"/>
          <w:w w:val="81"/>
          <w:sz w:val="24"/>
        </w:rPr>
        <w:t>y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5" w:line="249" w:lineRule="auto"/>
        <w:ind w:left="964" w:right="111" w:hanging="284"/>
        <w:jc w:val="both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3"/>
          <w:sz w:val="24"/>
        </w:rPr>
        <w:t>M</w:t>
      </w:r>
      <w:r>
        <w:rPr>
          <w:color w:val="414042"/>
          <w:w w:val="89"/>
          <w:sz w:val="24"/>
        </w:rPr>
        <w:t>u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3"/>
          <w:sz w:val="24"/>
        </w:rPr>
        <w:t>i-</w:t>
      </w:r>
      <w:r>
        <w:rPr>
          <w:color w:val="414042"/>
          <w:spacing w:val="-3"/>
          <w:w w:val="83"/>
          <w:sz w:val="24"/>
        </w:rPr>
        <w:t>C</w:t>
      </w:r>
      <w:r>
        <w:rPr>
          <w:color w:val="414042"/>
          <w:w w:val="89"/>
          <w:sz w:val="24"/>
        </w:rPr>
        <w:t>ou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3"/>
          <w:w w:val="61"/>
          <w:sz w:val="24"/>
        </w:rPr>
        <w:t>S</w:t>
      </w:r>
      <w:r>
        <w:rPr>
          <w:color w:val="414042"/>
          <w:spacing w:val="-6"/>
          <w:w w:val="116"/>
          <w:sz w:val="24"/>
        </w:rPr>
        <w:t>t</w:t>
      </w:r>
      <w:r>
        <w:rPr>
          <w:color w:val="414042"/>
          <w:w w:val="89"/>
          <w:sz w:val="24"/>
        </w:rPr>
        <w:t>u</w:t>
      </w:r>
      <w:r>
        <w:rPr>
          <w:color w:val="414042"/>
          <w:w w:val="90"/>
          <w:sz w:val="24"/>
        </w:rPr>
        <w:t>di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2"/>
          <w:w w:val="92"/>
          <w:sz w:val="24"/>
        </w:rPr>
        <w:t>A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-2"/>
          <w:w w:val="82"/>
          <w:sz w:val="24"/>
        </w:rPr>
        <w:t>c</w:t>
      </w:r>
      <w:r>
        <w:rPr>
          <w:color w:val="414042"/>
          <w:w w:val="89"/>
          <w:sz w:val="24"/>
        </w:rPr>
        <w:t>h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U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2"/>
          <w:w w:val="92"/>
          <w:sz w:val="24"/>
        </w:rPr>
        <w:t>A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8"/>
          <w:sz w:val="24"/>
        </w:rPr>
        <w:t>b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E</w:t>
      </w:r>
      <w:r>
        <w:rPr>
          <w:color w:val="414042"/>
          <w:w w:val="91"/>
          <w:sz w:val="24"/>
        </w:rPr>
        <w:t>mir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w w:val="86"/>
          <w:sz w:val="24"/>
        </w:rPr>
        <w:t>-</w:t>
      </w:r>
      <w:r>
        <w:rPr>
          <w:color w:val="414042"/>
          <w:spacing w:val="17"/>
          <w:sz w:val="24"/>
        </w:rPr>
        <w:t xml:space="preserve"> </w:t>
      </w: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 xml:space="preserve">d </w:t>
      </w:r>
      <w:r>
        <w:rPr>
          <w:color w:val="414042"/>
          <w:w w:val="85"/>
          <w:sz w:val="24"/>
        </w:rPr>
        <w:t xml:space="preserve">Health Survey 2003, Retrieved from </w:t>
      </w:r>
      <w:hyperlink r:id="rId182">
        <w:r>
          <w:rPr>
            <w:color w:val="414042"/>
            <w:w w:val="85"/>
            <w:sz w:val="24"/>
          </w:rPr>
          <w:t>http://apps.who.int/healthinfo/systems/surveydata/index.php/</w:t>
        </w:r>
      </w:hyperlink>
      <w:r>
        <w:rPr>
          <w:color w:val="414042"/>
          <w:w w:val="85"/>
          <w:sz w:val="24"/>
        </w:rPr>
        <w:t xml:space="preserve"> </w:t>
      </w:r>
      <w:r>
        <w:rPr>
          <w:color w:val="414042"/>
          <w:w w:val="90"/>
          <w:sz w:val="24"/>
        </w:rPr>
        <w:t>catalog/128</w:t>
      </w:r>
      <w:r>
        <w:rPr>
          <w:color w:val="414042"/>
          <w:spacing w:val="-1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6"/>
        <w:ind w:left="964" w:hanging="285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93"/>
          <w:sz w:val="24"/>
        </w:rPr>
        <w:t>W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U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92"/>
          <w:sz w:val="24"/>
        </w:rPr>
        <w:t>A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8"/>
          <w:sz w:val="24"/>
        </w:rPr>
        <w:t>b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E</w:t>
      </w:r>
      <w:r>
        <w:rPr>
          <w:color w:val="414042"/>
          <w:w w:val="91"/>
          <w:sz w:val="24"/>
        </w:rPr>
        <w:t>mir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6"/>
          <w:sz w:val="24"/>
        </w:rPr>
        <w:t>-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7"/>
          <w:sz w:val="24"/>
        </w:rPr>
        <w:t>Su</w:t>
      </w:r>
      <w:r>
        <w:rPr>
          <w:color w:val="414042"/>
          <w:spacing w:val="5"/>
          <w:w w:val="77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w w:val="75"/>
          <w:sz w:val="24"/>
        </w:rPr>
        <w:t>e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2010.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6"/>
        <w:ind w:left="964" w:hanging="285"/>
        <w:rPr>
          <w:sz w:val="24"/>
        </w:rPr>
      </w:pPr>
      <w:r>
        <w:rPr>
          <w:color w:val="414042"/>
          <w:spacing w:val="-22"/>
          <w:w w:val="85"/>
          <w:sz w:val="24"/>
        </w:rPr>
        <w:t>T</w:t>
      </w:r>
      <w:r>
        <w:rPr>
          <w:color w:val="414042"/>
          <w:w w:val="89"/>
          <w:sz w:val="24"/>
        </w:rPr>
        <w:t>un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w w:val="72"/>
          <w:sz w:val="24"/>
        </w:rPr>
        <w:t>s</w:t>
      </w:r>
      <w:r>
        <w:rPr>
          <w:color w:val="414042"/>
          <w:spacing w:val="-1"/>
          <w:w w:val="72"/>
          <w:sz w:val="24"/>
        </w:rPr>
        <w:t>i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6"/>
          <w:w w:val="64"/>
          <w:sz w:val="24"/>
        </w:rPr>
        <w:t>E</w:t>
      </w:r>
      <w:r>
        <w:rPr>
          <w:color w:val="414042"/>
          <w:spacing w:val="1"/>
          <w:w w:val="83"/>
          <w:sz w:val="24"/>
        </w:rPr>
        <w:t>x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91"/>
          <w:sz w:val="24"/>
        </w:rPr>
        <w:t>mi</w:t>
      </w:r>
      <w:r>
        <w:rPr>
          <w:color w:val="414042"/>
          <w:spacing w:val="-2"/>
          <w:w w:val="91"/>
          <w:sz w:val="24"/>
        </w:rPr>
        <w:t>n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7"/>
          <w:sz w:val="24"/>
        </w:rPr>
        <w:t>Su</w:t>
      </w:r>
      <w:r>
        <w:rPr>
          <w:color w:val="414042"/>
          <w:spacing w:val="5"/>
          <w:w w:val="77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0"/>
          <w:w w:val="81"/>
          <w:sz w:val="24"/>
        </w:rPr>
        <w:t>y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w w:val="89"/>
          <w:sz w:val="24"/>
        </w:rPr>
        <w:t>ou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3"/>
          <w:w w:val="75"/>
          <w:sz w:val="24"/>
        </w:rPr>
        <w:t>e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1"/>
          <w:w w:val="89"/>
          <w:sz w:val="24"/>
        </w:rPr>
        <w:t>ol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91"/>
          <w:sz w:val="24"/>
        </w:rPr>
        <w:t>Q</w:t>
      </w:r>
      <w:r>
        <w:rPr>
          <w:color w:val="414042"/>
          <w:w w:val="89"/>
          <w:sz w:val="24"/>
        </w:rPr>
        <w:t>u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2015.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5"/>
        <w:ind w:left="964" w:hanging="285"/>
        <w:rPr>
          <w:sz w:val="24"/>
        </w:rPr>
      </w:pPr>
      <w:r>
        <w:rPr>
          <w:color w:val="414042"/>
          <w:spacing w:val="-4"/>
          <w:w w:val="95"/>
          <w:sz w:val="24"/>
        </w:rPr>
        <w:t>Tunisian</w:t>
      </w:r>
      <w:r>
        <w:rPr>
          <w:color w:val="414042"/>
          <w:spacing w:val="-28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Health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Examination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Survey,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Questionnaire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for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Children,</w:t>
      </w:r>
      <w:r>
        <w:rPr>
          <w:color w:val="414042"/>
          <w:spacing w:val="-27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2015.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5"/>
        <w:ind w:left="964" w:hanging="285"/>
        <w:rPr>
          <w:sz w:val="24"/>
        </w:rPr>
      </w:pPr>
      <w:r>
        <w:rPr>
          <w:color w:val="414042"/>
          <w:spacing w:val="-22"/>
          <w:w w:val="85"/>
          <w:sz w:val="24"/>
        </w:rPr>
        <w:t>T</w:t>
      </w:r>
      <w:r>
        <w:rPr>
          <w:color w:val="414042"/>
          <w:w w:val="89"/>
          <w:sz w:val="24"/>
        </w:rPr>
        <w:t>un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w w:val="72"/>
          <w:sz w:val="24"/>
        </w:rPr>
        <w:t>s</w:t>
      </w:r>
      <w:r>
        <w:rPr>
          <w:color w:val="414042"/>
          <w:spacing w:val="-1"/>
          <w:w w:val="72"/>
          <w:sz w:val="24"/>
        </w:rPr>
        <w:t>i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6"/>
          <w:w w:val="64"/>
          <w:sz w:val="24"/>
        </w:rPr>
        <w:t>E</w:t>
      </w:r>
      <w:r>
        <w:rPr>
          <w:color w:val="414042"/>
          <w:spacing w:val="1"/>
          <w:w w:val="83"/>
          <w:sz w:val="24"/>
        </w:rPr>
        <w:t>x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91"/>
          <w:sz w:val="24"/>
        </w:rPr>
        <w:t>mi</w:t>
      </w:r>
      <w:r>
        <w:rPr>
          <w:color w:val="414042"/>
          <w:spacing w:val="-2"/>
          <w:w w:val="91"/>
          <w:sz w:val="24"/>
        </w:rPr>
        <w:t>n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7"/>
          <w:sz w:val="24"/>
        </w:rPr>
        <w:t>Su</w:t>
      </w:r>
      <w:r>
        <w:rPr>
          <w:color w:val="414042"/>
          <w:spacing w:val="5"/>
          <w:w w:val="77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0"/>
          <w:w w:val="81"/>
          <w:sz w:val="24"/>
        </w:rPr>
        <w:t>y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3"/>
          <w:sz w:val="24"/>
        </w:rPr>
        <w:t>a</w:t>
      </w:r>
      <w:r>
        <w:rPr>
          <w:color w:val="414042"/>
          <w:w w:val="89"/>
          <w:sz w:val="24"/>
        </w:rPr>
        <w:t>du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3"/>
          <w:w w:val="116"/>
          <w:sz w:val="24"/>
        </w:rPr>
        <w:t>t</w:t>
      </w:r>
      <w:r>
        <w:rPr>
          <w:color w:val="414042"/>
          <w:spacing w:val="-16"/>
          <w:w w:val="72"/>
          <w:sz w:val="24"/>
        </w:rPr>
        <w:t>’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88"/>
          <w:sz w:val="24"/>
        </w:rPr>
        <w:t>q</w:t>
      </w:r>
      <w:r>
        <w:rPr>
          <w:color w:val="414042"/>
          <w:w w:val="89"/>
          <w:sz w:val="24"/>
        </w:rPr>
        <w:t>u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2015.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26" w:line="249" w:lineRule="auto"/>
        <w:ind w:left="964" w:right="112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-3"/>
          <w:w w:val="61"/>
          <w:sz w:val="24"/>
        </w:rPr>
        <w:t>S</w:t>
      </w:r>
      <w:r>
        <w:rPr>
          <w:color w:val="414042"/>
          <w:spacing w:val="-6"/>
          <w:w w:val="116"/>
          <w:sz w:val="24"/>
        </w:rPr>
        <w:t>t</w:t>
      </w:r>
      <w:r>
        <w:rPr>
          <w:color w:val="414042"/>
          <w:w w:val="89"/>
          <w:sz w:val="24"/>
        </w:rPr>
        <w:t>u</w:t>
      </w:r>
      <w:r>
        <w:rPr>
          <w:color w:val="414042"/>
          <w:spacing w:val="-3"/>
          <w:w w:val="90"/>
          <w:sz w:val="24"/>
        </w:rPr>
        <w:t>d</w:t>
      </w:r>
      <w:r>
        <w:rPr>
          <w:color w:val="414042"/>
          <w:w w:val="81"/>
          <w:sz w:val="24"/>
        </w:rPr>
        <w:t>y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w w:val="89"/>
          <w:sz w:val="24"/>
        </w:rPr>
        <w:t>on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-1"/>
          <w:w w:val="92"/>
          <w:sz w:val="24"/>
        </w:rPr>
        <w:t>A</w:t>
      </w:r>
      <w:r>
        <w:rPr>
          <w:color w:val="414042"/>
          <w:spacing w:val="-3"/>
          <w:w w:val="78"/>
          <w:sz w:val="24"/>
        </w:rPr>
        <w:t>g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4"/>
          <w:sz w:val="24"/>
        </w:rPr>
        <w:t>ing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-1"/>
          <w:w w:val="92"/>
          <w:sz w:val="24"/>
        </w:rPr>
        <w:t>A</w:t>
      </w:r>
      <w:r>
        <w:rPr>
          <w:color w:val="414042"/>
          <w:w w:val="89"/>
          <w:sz w:val="24"/>
        </w:rPr>
        <w:t>du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w w:val="116"/>
          <w:sz w:val="24"/>
        </w:rPr>
        <w:t>t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w w:val="72"/>
          <w:sz w:val="24"/>
        </w:rPr>
        <w:t>(S</w:t>
      </w:r>
      <w:r>
        <w:rPr>
          <w:color w:val="414042"/>
          <w:spacing w:val="-5"/>
          <w:w w:val="92"/>
          <w:sz w:val="24"/>
        </w:rPr>
        <w:t>A</w:t>
      </w:r>
      <w:r>
        <w:rPr>
          <w:color w:val="414042"/>
          <w:w w:val="74"/>
          <w:sz w:val="24"/>
        </w:rPr>
        <w:t>GE),</w:t>
      </w:r>
      <w:r>
        <w:rPr>
          <w:color w:val="414042"/>
          <w:sz w:val="24"/>
        </w:rPr>
        <w:t xml:space="preserve"> </w:t>
      </w:r>
      <w:r>
        <w:rPr>
          <w:color w:val="414042"/>
          <w:spacing w:val="-9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w w:val="89"/>
          <w:sz w:val="24"/>
        </w:rPr>
        <w:t>ou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3"/>
          <w:w w:val="75"/>
          <w:sz w:val="24"/>
        </w:rPr>
        <w:t>e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1"/>
          <w:w w:val="89"/>
          <w:sz w:val="24"/>
        </w:rPr>
        <w:t>ol</w:t>
      </w:r>
      <w:r>
        <w:rPr>
          <w:color w:val="414042"/>
          <w:w w:val="90"/>
          <w:sz w:val="24"/>
        </w:rPr>
        <w:t xml:space="preserve">d </w:t>
      </w:r>
      <w:r>
        <w:rPr>
          <w:color w:val="414042"/>
          <w:w w:val="91"/>
          <w:sz w:val="24"/>
        </w:rPr>
        <w:t>Q</w:t>
      </w:r>
      <w:r>
        <w:rPr>
          <w:color w:val="414042"/>
          <w:w w:val="89"/>
          <w:sz w:val="24"/>
        </w:rPr>
        <w:t>u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2006.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3"/>
          <w:w w:val="61"/>
          <w:sz w:val="24"/>
        </w:rPr>
        <w:t>S</w:t>
      </w:r>
      <w:r>
        <w:rPr>
          <w:color w:val="414042"/>
          <w:spacing w:val="-6"/>
          <w:w w:val="116"/>
          <w:sz w:val="24"/>
        </w:rPr>
        <w:t>t</w:t>
      </w:r>
      <w:r>
        <w:rPr>
          <w:color w:val="414042"/>
          <w:w w:val="89"/>
          <w:sz w:val="24"/>
        </w:rPr>
        <w:t>u</w:t>
      </w:r>
      <w:r>
        <w:rPr>
          <w:color w:val="414042"/>
          <w:spacing w:val="-3"/>
          <w:w w:val="90"/>
          <w:sz w:val="24"/>
        </w:rPr>
        <w:t>d</w:t>
      </w:r>
      <w:r>
        <w:rPr>
          <w:color w:val="414042"/>
          <w:w w:val="81"/>
          <w:sz w:val="24"/>
        </w:rPr>
        <w:t>y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89"/>
          <w:sz w:val="24"/>
        </w:rPr>
        <w:t>on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1"/>
          <w:w w:val="92"/>
          <w:sz w:val="24"/>
        </w:rPr>
        <w:t>A</w:t>
      </w:r>
      <w:r>
        <w:rPr>
          <w:color w:val="414042"/>
          <w:spacing w:val="-3"/>
          <w:w w:val="78"/>
          <w:sz w:val="24"/>
        </w:rPr>
        <w:t>g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4"/>
          <w:sz w:val="24"/>
        </w:rPr>
        <w:t>ing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1"/>
          <w:w w:val="92"/>
          <w:sz w:val="24"/>
        </w:rPr>
        <w:t>A</w:t>
      </w:r>
      <w:r>
        <w:rPr>
          <w:color w:val="414042"/>
          <w:w w:val="89"/>
          <w:sz w:val="24"/>
        </w:rPr>
        <w:t>du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w w:val="116"/>
          <w:sz w:val="24"/>
        </w:rPr>
        <w:t>t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72"/>
          <w:sz w:val="24"/>
        </w:rPr>
        <w:t>(S</w:t>
      </w:r>
      <w:r>
        <w:rPr>
          <w:color w:val="414042"/>
          <w:spacing w:val="-5"/>
          <w:w w:val="92"/>
          <w:sz w:val="24"/>
        </w:rPr>
        <w:t>A</w:t>
      </w:r>
      <w:r>
        <w:rPr>
          <w:color w:val="414042"/>
          <w:w w:val="74"/>
          <w:sz w:val="24"/>
        </w:rPr>
        <w:t>GE),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75"/>
          <w:sz w:val="24"/>
        </w:rPr>
        <w:t>I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2"/>
          <w:w w:val="90"/>
          <w:sz w:val="24"/>
        </w:rPr>
        <w:t>i</w:t>
      </w:r>
      <w:r>
        <w:rPr>
          <w:color w:val="414042"/>
          <w:spacing w:val="-1"/>
          <w:w w:val="83"/>
          <w:sz w:val="24"/>
        </w:rPr>
        <w:t>v</w:t>
      </w:r>
      <w:r>
        <w:rPr>
          <w:color w:val="414042"/>
          <w:w w:val="89"/>
          <w:sz w:val="24"/>
        </w:rPr>
        <w:t>i</w:t>
      </w:r>
      <w:r>
        <w:rPr>
          <w:color w:val="414042"/>
          <w:w w:val="84"/>
          <w:sz w:val="24"/>
        </w:rPr>
        <w:t>du</w:t>
      </w:r>
      <w:r>
        <w:rPr>
          <w:color w:val="414042"/>
          <w:spacing w:val="-1"/>
          <w:w w:val="84"/>
          <w:sz w:val="24"/>
        </w:rPr>
        <w:t>a</w:t>
      </w:r>
      <w:r>
        <w:rPr>
          <w:color w:val="414042"/>
          <w:w w:val="89"/>
          <w:sz w:val="24"/>
        </w:rPr>
        <w:t xml:space="preserve">l </w:t>
      </w:r>
      <w:r>
        <w:rPr>
          <w:color w:val="414042"/>
          <w:w w:val="91"/>
          <w:sz w:val="24"/>
        </w:rPr>
        <w:t>Q</w:t>
      </w:r>
      <w:r>
        <w:rPr>
          <w:color w:val="414042"/>
          <w:w w:val="89"/>
          <w:sz w:val="24"/>
        </w:rPr>
        <w:t>u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ion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2006.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1"/>
          <w:w w:val="91"/>
          <w:sz w:val="24"/>
        </w:rPr>
        <w:t>N</w:t>
      </w:r>
      <w:r>
        <w:rPr>
          <w:color w:val="414042"/>
          <w:w w:val="80"/>
          <w:sz w:val="24"/>
        </w:rPr>
        <w:t>C</w:t>
      </w:r>
      <w:r>
        <w:rPr>
          <w:color w:val="414042"/>
          <w:w w:val="88"/>
          <w:sz w:val="24"/>
        </w:rPr>
        <w:t>D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96"/>
          <w:sz w:val="24"/>
        </w:rPr>
        <w:t>Mo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84"/>
          <w:sz w:val="24"/>
        </w:rPr>
        <w:t>ing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5"/>
          <w:w w:val="68"/>
          <w:sz w:val="24"/>
        </w:rPr>
        <w:t>F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92"/>
          <w:sz w:val="24"/>
        </w:rPr>
        <w:t>m</w:t>
      </w:r>
      <w:r>
        <w:rPr>
          <w:color w:val="414042"/>
          <w:w w:val="75"/>
          <w:sz w:val="24"/>
        </w:rPr>
        <w:t>e</w:t>
      </w:r>
      <w:r>
        <w:rPr>
          <w:color w:val="414042"/>
          <w:w w:val="90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6"/>
          <w:w w:val="86"/>
          <w:sz w:val="24"/>
        </w:rPr>
        <w:t>k</w:t>
      </w:r>
      <w:r>
        <w:rPr>
          <w:color w:val="414042"/>
          <w:w w:val="51"/>
          <w:sz w:val="24"/>
        </w:rPr>
        <w:t>: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w w:val="75"/>
          <w:sz w:val="24"/>
        </w:rPr>
        <w:t>I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or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2"/>
          <w:w w:val="88"/>
          <w:sz w:val="24"/>
        </w:rPr>
        <w:t>D</w:t>
      </w:r>
      <w:r>
        <w:rPr>
          <w:color w:val="414042"/>
          <w:w w:val="75"/>
          <w:sz w:val="24"/>
        </w:rPr>
        <w:t>e</w:t>
      </w:r>
      <w:r>
        <w:rPr>
          <w:color w:val="414042"/>
          <w:w w:val="91"/>
          <w:sz w:val="24"/>
        </w:rPr>
        <w:t>fin</w:t>
      </w:r>
      <w:r>
        <w:rPr>
          <w:color w:val="414042"/>
          <w:spacing w:val="-3"/>
          <w:w w:val="91"/>
          <w:sz w:val="24"/>
        </w:rPr>
        <w:t>i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w w:val="64"/>
          <w:sz w:val="24"/>
        </w:rPr>
        <w:t>s</w:t>
      </w:r>
      <w:r>
        <w:rPr>
          <w:color w:val="414042"/>
          <w:sz w:val="24"/>
        </w:rPr>
        <w:t xml:space="preserve"> </w:t>
      </w:r>
      <w:r>
        <w:rPr>
          <w:color w:val="414042"/>
          <w:spacing w:val="2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 xml:space="preserve">d </w:t>
      </w:r>
      <w:r>
        <w:rPr>
          <w:color w:val="414042"/>
          <w:spacing w:val="-2"/>
          <w:w w:val="61"/>
          <w:sz w:val="24"/>
        </w:rPr>
        <w:t>S</w:t>
      </w:r>
      <w:r>
        <w:rPr>
          <w:color w:val="414042"/>
          <w:spacing w:val="3"/>
          <w:w w:val="90"/>
          <w:sz w:val="24"/>
        </w:rPr>
        <w:t>p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spacing w:val="-2"/>
          <w:w w:val="82"/>
          <w:sz w:val="24"/>
        </w:rPr>
        <w:t>c</w:t>
      </w:r>
      <w:r>
        <w:rPr>
          <w:color w:val="414042"/>
          <w:w w:val="89"/>
          <w:sz w:val="24"/>
        </w:rPr>
        <w:t>i</w:t>
      </w:r>
      <w:r>
        <w:rPr>
          <w:color w:val="414042"/>
          <w:w w:val="88"/>
          <w:sz w:val="24"/>
        </w:rPr>
        <w:t>fi</w:t>
      </w:r>
      <w:r>
        <w:rPr>
          <w:color w:val="414042"/>
          <w:spacing w:val="1"/>
          <w:w w:val="88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.</w:t>
      </w:r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1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w w:val="88"/>
          <w:sz w:val="24"/>
        </w:rPr>
        <w:t>b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spacing w:val="-1"/>
          <w:w w:val="83"/>
          <w:sz w:val="24"/>
        </w:rPr>
        <w:t>v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2"/>
          <w:w w:val="64"/>
          <w:sz w:val="24"/>
        </w:rPr>
        <w:t>s</w:t>
      </w:r>
      <w:r>
        <w:rPr>
          <w:color w:val="414042"/>
          <w:w w:val="81"/>
          <w:sz w:val="24"/>
        </w:rPr>
        <w:t>u</w:t>
      </w:r>
      <w:r>
        <w:rPr>
          <w:color w:val="414042"/>
          <w:spacing w:val="-1"/>
          <w:w w:val="81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w w:val="75"/>
          <w:sz w:val="24"/>
        </w:rPr>
        <w:t>I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or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w w:val="90"/>
          <w:sz w:val="24"/>
        </w:rPr>
        <w:t>M</w:t>
      </w:r>
      <w:r>
        <w:rPr>
          <w:color w:val="414042"/>
          <w:spacing w:val="-4"/>
          <w:w w:val="90"/>
          <w:sz w:val="24"/>
        </w:rPr>
        <w:t>e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-5"/>
          <w:sz w:val="24"/>
        </w:rPr>
        <w:t xml:space="preserve"> </w:t>
      </w:r>
      <w:r>
        <w:rPr>
          <w:color w:val="414042"/>
          <w:spacing w:val="-2"/>
          <w:w w:val="70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spacing w:val="-1"/>
          <w:w w:val="78"/>
          <w:sz w:val="24"/>
        </w:rPr>
        <w:t>g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spacing w:val="-10"/>
          <w:w w:val="81"/>
          <w:sz w:val="24"/>
        </w:rPr>
        <w:t>y</w:t>
      </w:r>
      <w:r>
        <w:rPr>
          <w:color w:val="414042"/>
          <w:w w:val="51"/>
          <w:sz w:val="24"/>
        </w:rPr>
        <w:t xml:space="preserve">, </w:t>
      </w:r>
      <w:r>
        <w:rPr>
          <w:color w:val="414042"/>
          <w:w w:val="95"/>
          <w:sz w:val="24"/>
        </w:rPr>
        <w:t>2016,</w:t>
      </w:r>
      <w:r>
        <w:rPr>
          <w:color w:val="414042"/>
          <w:spacing w:val="-3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retrieved</w:t>
      </w:r>
      <w:r>
        <w:rPr>
          <w:color w:val="414042"/>
          <w:spacing w:val="-31"/>
          <w:w w:val="95"/>
          <w:sz w:val="24"/>
        </w:rPr>
        <w:t xml:space="preserve"> </w:t>
      </w:r>
      <w:r>
        <w:rPr>
          <w:color w:val="414042"/>
          <w:w w:val="95"/>
          <w:sz w:val="24"/>
        </w:rPr>
        <w:t>from</w:t>
      </w:r>
      <w:r>
        <w:rPr>
          <w:color w:val="414042"/>
          <w:spacing w:val="-31"/>
          <w:w w:val="95"/>
          <w:sz w:val="24"/>
        </w:rPr>
        <w:t xml:space="preserve"> </w:t>
      </w:r>
      <w:hyperlink r:id="rId183">
        <w:r>
          <w:rPr>
            <w:color w:val="414042"/>
            <w:w w:val="95"/>
            <w:sz w:val="24"/>
          </w:rPr>
          <w:t>http://apps.who.int/gho/data/node.wrapper.imr?x-id=1.</w:t>
        </w:r>
      </w:hyperlink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6" w:line="249" w:lineRule="auto"/>
        <w:ind w:left="964" w:right="113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84"/>
          <w:sz w:val="24"/>
        </w:rPr>
        <w:t>G</w:t>
      </w:r>
      <w:r>
        <w:rPr>
          <w:color w:val="414042"/>
          <w:spacing w:val="1"/>
          <w:w w:val="84"/>
          <w:sz w:val="24"/>
        </w:rPr>
        <w:t>l</w:t>
      </w:r>
      <w:r>
        <w:rPr>
          <w:color w:val="414042"/>
          <w:spacing w:val="1"/>
          <w:w w:val="89"/>
          <w:sz w:val="24"/>
        </w:rPr>
        <w:t>o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w w:val="88"/>
          <w:sz w:val="24"/>
        </w:rPr>
        <w:t>b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87"/>
          <w:sz w:val="24"/>
        </w:rPr>
        <w:t>(G</w:t>
      </w:r>
      <w:r>
        <w:rPr>
          <w:color w:val="414042"/>
          <w:spacing w:val="1"/>
          <w:w w:val="87"/>
          <w:sz w:val="24"/>
        </w:rPr>
        <w:t>H</w:t>
      </w:r>
      <w:r>
        <w:rPr>
          <w:color w:val="414042"/>
          <w:w w:val="91"/>
          <w:sz w:val="24"/>
        </w:rPr>
        <w:t>O)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spacing w:val="5"/>
          <w:w w:val="73"/>
          <w:sz w:val="24"/>
        </w:rPr>
        <w:t>a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spacing w:val="-3"/>
          <w:w w:val="80"/>
          <w:sz w:val="24"/>
        </w:rPr>
        <w:t>C</w:t>
      </w:r>
      <w:r>
        <w:rPr>
          <w:color w:val="414042"/>
          <w:w w:val="89"/>
          <w:sz w:val="24"/>
        </w:rPr>
        <w:t>ou</w:t>
      </w:r>
      <w:r>
        <w:rPr>
          <w:color w:val="414042"/>
          <w:spacing w:val="-3"/>
          <w:w w:val="89"/>
          <w:sz w:val="24"/>
        </w:rPr>
        <w:t>n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5"/>
          <w:w w:val="89"/>
          <w:sz w:val="24"/>
        </w:rPr>
        <w:t>r</w:t>
      </w:r>
      <w:r>
        <w:rPr>
          <w:color w:val="414042"/>
          <w:w w:val="81"/>
          <w:sz w:val="24"/>
        </w:rPr>
        <w:t>y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w w:val="73"/>
          <w:sz w:val="24"/>
        </w:rPr>
        <w:t>a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8"/>
          <w:sz w:val="24"/>
        </w:rPr>
        <w:t xml:space="preserve"> 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1"/>
          <w:w w:val="116"/>
          <w:sz w:val="24"/>
        </w:rPr>
        <w:t>t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3"/>
          <w:w w:val="64"/>
          <w:sz w:val="24"/>
        </w:rPr>
        <w:t>s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 xml:space="preserve">, </w:t>
      </w:r>
      <w:r>
        <w:rPr>
          <w:color w:val="414042"/>
          <w:spacing w:val="-3"/>
          <w:w w:val="90"/>
          <w:sz w:val="24"/>
        </w:rPr>
        <w:t>U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2"/>
          <w:w w:val="92"/>
          <w:sz w:val="24"/>
        </w:rPr>
        <w:t>A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w w:val="88"/>
          <w:sz w:val="24"/>
        </w:rPr>
        <w:t>b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E</w:t>
      </w:r>
      <w:r>
        <w:rPr>
          <w:color w:val="414042"/>
          <w:w w:val="91"/>
          <w:sz w:val="24"/>
        </w:rPr>
        <w:t>mir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76"/>
          <w:sz w:val="24"/>
        </w:rPr>
        <w:t>2019,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-4"/>
          <w:w w:val="75"/>
          <w:sz w:val="24"/>
        </w:rPr>
        <w:t>e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w w:val="89"/>
          <w:sz w:val="24"/>
        </w:rPr>
        <w:t>i</w:t>
      </w:r>
      <w:r>
        <w:rPr>
          <w:color w:val="414042"/>
          <w:w w:val="75"/>
          <w:sz w:val="24"/>
        </w:rPr>
        <w:t>e</w:t>
      </w:r>
      <w:r>
        <w:rPr>
          <w:color w:val="414042"/>
          <w:w w:val="83"/>
          <w:sz w:val="24"/>
        </w:rPr>
        <w:t>v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w w:val="88"/>
          <w:sz w:val="24"/>
        </w:rPr>
        <w:t>f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89"/>
          <w:sz w:val="24"/>
        </w:rPr>
        <w:t>o</w:t>
      </w:r>
      <w:r>
        <w:rPr>
          <w:color w:val="414042"/>
          <w:w w:val="92"/>
          <w:sz w:val="24"/>
        </w:rPr>
        <w:t>m</w:t>
      </w:r>
      <w:r>
        <w:rPr>
          <w:color w:val="414042"/>
          <w:spacing w:val="-16"/>
          <w:sz w:val="24"/>
        </w:rPr>
        <w:t xml:space="preserve"> </w:t>
      </w:r>
      <w:r>
        <w:rPr>
          <w:color w:val="414042"/>
          <w:spacing w:val="-3"/>
          <w:w w:val="90"/>
          <w:sz w:val="24"/>
        </w:rPr>
        <w:t>h</w:t>
      </w:r>
      <w:r>
        <w:rPr>
          <w:color w:val="414042"/>
          <w:spacing w:val="-5"/>
          <w:w w:val="116"/>
          <w:sz w:val="24"/>
        </w:rPr>
        <w:t>t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90"/>
          <w:sz w:val="24"/>
        </w:rPr>
        <w:t>p</w:t>
      </w:r>
      <w:r>
        <w:rPr>
          <w:color w:val="414042"/>
          <w:spacing w:val="3"/>
          <w:w w:val="64"/>
          <w:sz w:val="24"/>
        </w:rPr>
        <w:t>s</w:t>
      </w:r>
      <w:hyperlink r:id="rId184">
        <w:r>
          <w:rPr>
            <w:color w:val="414042"/>
            <w:w w:val="93"/>
            <w:sz w:val="24"/>
          </w:rPr>
          <w:t>://</w:t>
        </w:r>
        <w:r>
          <w:rPr>
            <w:color w:val="414042"/>
            <w:spacing w:val="4"/>
            <w:w w:val="93"/>
            <w:sz w:val="24"/>
          </w:rPr>
          <w:t>w</w:t>
        </w:r>
      </w:hyperlink>
      <w:r>
        <w:rPr>
          <w:color w:val="414042"/>
          <w:spacing w:val="4"/>
          <w:w w:val="90"/>
          <w:sz w:val="24"/>
        </w:rPr>
        <w:t>w</w:t>
      </w:r>
      <w:r>
        <w:rPr>
          <w:color w:val="414042"/>
          <w:spacing w:val="-10"/>
          <w:w w:val="90"/>
          <w:sz w:val="24"/>
        </w:rPr>
        <w:t>w</w:t>
      </w:r>
      <w:hyperlink r:id="rId185">
        <w:r>
          <w:rPr>
            <w:color w:val="414042"/>
            <w:w w:val="83"/>
            <w:sz w:val="24"/>
          </w:rPr>
          <w:t>.wh</w:t>
        </w:r>
      </w:hyperlink>
      <w:r>
        <w:rPr>
          <w:color w:val="414042"/>
          <w:spacing w:val="-3"/>
          <w:w w:val="89"/>
          <w:sz w:val="24"/>
        </w:rPr>
        <w:t>o</w:t>
      </w:r>
      <w:hyperlink r:id="rId186">
        <w:r>
          <w:rPr>
            <w:color w:val="414042"/>
            <w:w w:val="79"/>
            <w:sz w:val="24"/>
          </w:rPr>
          <w:t>.i</w:t>
        </w:r>
        <w:r>
          <w:rPr>
            <w:color w:val="414042"/>
            <w:spacing w:val="-3"/>
            <w:w w:val="79"/>
            <w:sz w:val="24"/>
          </w:rPr>
          <w:t>n</w:t>
        </w:r>
        <w:r>
          <w:rPr>
            <w:color w:val="414042"/>
            <w:w w:val="97"/>
            <w:sz w:val="24"/>
          </w:rPr>
          <w:t>t/</w:t>
        </w:r>
        <w:r>
          <w:rPr>
            <w:color w:val="414042"/>
            <w:spacing w:val="-1"/>
            <w:w w:val="97"/>
            <w:sz w:val="24"/>
          </w:rPr>
          <w:t>g</w:t>
        </w:r>
        <w:r>
          <w:rPr>
            <w:color w:val="414042"/>
            <w:w w:val="90"/>
            <w:sz w:val="24"/>
          </w:rPr>
          <w:t>h</w:t>
        </w:r>
        <w:r>
          <w:rPr>
            <w:color w:val="414042"/>
            <w:w w:val="92"/>
            <w:sz w:val="24"/>
          </w:rPr>
          <w:t>o/</w:t>
        </w:r>
        <w:r>
          <w:rPr>
            <w:color w:val="414042"/>
            <w:spacing w:val="-3"/>
            <w:w w:val="92"/>
            <w:sz w:val="24"/>
          </w:rPr>
          <w:t>c</w:t>
        </w:r>
        <w:r>
          <w:rPr>
            <w:color w:val="414042"/>
            <w:w w:val="89"/>
            <w:sz w:val="24"/>
          </w:rPr>
          <w:t>ou</w:t>
        </w:r>
        <w:r>
          <w:rPr>
            <w:color w:val="414042"/>
            <w:spacing w:val="-3"/>
            <w:w w:val="89"/>
            <w:sz w:val="24"/>
          </w:rPr>
          <w:t>n</w:t>
        </w:r>
        <w:r>
          <w:rPr>
            <w:color w:val="414042"/>
            <w:spacing w:val="-4"/>
            <w:w w:val="116"/>
            <w:sz w:val="24"/>
          </w:rPr>
          <w:t>t</w:t>
        </w:r>
        <w:r>
          <w:rPr>
            <w:color w:val="414042"/>
            <w:spacing w:val="-2"/>
            <w:w w:val="89"/>
            <w:sz w:val="24"/>
          </w:rPr>
          <w:t>r</w:t>
        </w:r>
        <w:r>
          <w:rPr>
            <w:color w:val="414042"/>
            <w:w w:val="89"/>
            <w:sz w:val="24"/>
          </w:rPr>
          <w:t>i</w:t>
        </w:r>
        <w:r>
          <w:rPr>
            <w:color w:val="414042"/>
            <w:w w:val="75"/>
            <w:sz w:val="24"/>
          </w:rPr>
          <w:t>e</w:t>
        </w:r>
        <w:r>
          <w:rPr>
            <w:color w:val="414042"/>
            <w:w w:val="79"/>
            <w:sz w:val="24"/>
          </w:rPr>
          <w:t>s/</w:t>
        </w:r>
        <w:r>
          <w:rPr>
            <w:color w:val="414042"/>
            <w:spacing w:val="-2"/>
            <w:w w:val="79"/>
            <w:sz w:val="24"/>
          </w:rPr>
          <w:t>a</w:t>
        </w:r>
        <w:r>
          <w:rPr>
            <w:color w:val="414042"/>
            <w:spacing w:val="-5"/>
            <w:w w:val="89"/>
            <w:sz w:val="24"/>
          </w:rPr>
          <w:t>r</w:t>
        </w:r>
        <w:r>
          <w:rPr>
            <w:color w:val="414042"/>
            <w:w w:val="83"/>
            <w:sz w:val="24"/>
          </w:rPr>
          <w:t>e/</w:t>
        </w:r>
        <w:r>
          <w:rPr>
            <w:color w:val="414042"/>
            <w:spacing w:val="-2"/>
            <w:w w:val="83"/>
            <w:sz w:val="24"/>
          </w:rPr>
          <w:t>e</w:t>
        </w:r>
        <w:r>
          <w:rPr>
            <w:color w:val="414042"/>
            <w:w w:val="87"/>
            <w:sz w:val="24"/>
          </w:rPr>
          <w:t>n/.</w:t>
        </w:r>
      </w:hyperlink>
    </w:p>
    <w:p w:rsidR="00CE62C5" w:rsidRDefault="00280DE0">
      <w:pPr>
        <w:pStyle w:val="ListParagraph"/>
        <w:numPr>
          <w:ilvl w:val="2"/>
          <w:numId w:val="11"/>
        </w:numPr>
        <w:tabs>
          <w:tab w:val="left" w:pos="965"/>
        </w:tabs>
        <w:spacing w:before="115" w:line="249" w:lineRule="auto"/>
        <w:ind w:left="964" w:right="110" w:hanging="284"/>
        <w:rPr>
          <w:sz w:val="24"/>
        </w:rPr>
      </w:pPr>
      <w:r>
        <w:rPr>
          <w:color w:val="414042"/>
          <w:spacing w:val="-8"/>
          <w:w w:val="93"/>
          <w:sz w:val="24"/>
        </w:rPr>
        <w:t>W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1"/>
          <w:w w:val="89"/>
          <w:sz w:val="24"/>
        </w:rPr>
        <w:t>r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1"/>
          <w:w w:val="88"/>
          <w:sz w:val="24"/>
        </w:rPr>
        <w:t>H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-2"/>
          <w:w w:val="89"/>
          <w:sz w:val="24"/>
        </w:rPr>
        <w:t>l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w w:val="91"/>
          <w:sz w:val="24"/>
        </w:rPr>
        <w:t>O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w w:val="78"/>
          <w:sz w:val="24"/>
        </w:rPr>
        <w:t>g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spacing w:val="-2"/>
          <w:w w:val="89"/>
          <w:sz w:val="24"/>
        </w:rPr>
        <w:t>i</w:t>
      </w:r>
      <w:r>
        <w:rPr>
          <w:color w:val="414042"/>
          <w:spacing w:val="4"/>
          <w:w w:val="73"/>
          <w:sz w:val="24"/>
        </w:rPr>
        <w:t>z</w:t>
      </w:r>
      <w:r>
        <w:rPr>
          <w:color w:val="414042"/>
          <w:spacing w:val="-4"/>
          <w:w w:val="73"/>
          <w:sz w:val="24"/>
        </w:rPr>
        <w:t>a</w:t>
      </w:r>
      <w:r>
        <w:rPr>
          <w:color w:val="414042"/>
          <w:spacing w:val="-3"/>
          <w:w w:val="116"/>
          <w:sz w:val="24"/>
        </w:rPr>
        <w:t>t</w:t>
      </w:r>
      <w:r>
        <w:rPr>
          <w:color w:val="414042"/>
          <w:w w:val="89"/>
          <w:sz w:val="24"/>
        </w:rPr>
        <w:t>io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1"/>
          <w:w w:val="91"/>
          <w:sz w:val="24"/>
        </w:rPr>
        <w:t>N</w:t>
      </w:r>
      <w:r>
        <w:rPr>
          <w:color w:val="414042"/>
          <w:w w:val="89"/>
          <w:sz w:val="24"/>
        </w:rPr>
        <w:t>o</w:t>
      </w:r>
      <w:r>
        <w:rPr>
          <w:color w:val="414042"/>
          <w:w w:val="86"/>
          <w:sz w:val="24"/>
        </w:rPr>
        <w:t>n-</w:t>
      </w:r>
      <w:r>
        <w:rPr>
          <w:color w:val="414042"/>
          <w:spacing w:val="-3"/>
          <w:w w:val="86"/>
          <w:sz w:val="24"/>
        </w:rPr>
        <w:t>c</w:t>
      </w:r>
      <w:r>
        <w:rPr>
          <w:color w:val="414042"/>
          <w:w w:val="89"/>
          <w:sz w:val="24"/>
        </w:rPr>
        <w:t>o</w:t>
      </w:r>
      <w:r>
        <w:rPr>
          <w:color w:val="414042"/>
          <w:w w:val="91"/>
          <w:sz w:val="24"/>
        </w:rPr>
        <w:t>mmuni</w:t>
      </w:r>
      <w:r>
        <w:rPr>
          <w:color w:val="414042"/>
          <w:spacing w:val="1"/>
          <w:w w:val="82"/>
          <w:sz w:val="24"/>
        </w:rPr>
        <w:t>c</w:t>
      </w:r>
      <w:r>
        <w:rPr>
          <w:color w:val="414042"/>
          <w:spacing w:val="-1"/>
          <w:w w:val="73"/>
          <w:sz w:val="24"/>
        </w:rPr>
        <w:t>a</w:t>
      </w:r>
      <w:r>
        <w:rPr>
          <w:color w:val="414042"/>
          <w:spacing w:val="1"/>
          <w:w w:val="88"/>
          <w:sz w:val="24"/>
        </w:rPr>
        <w:t>b</w:t>
      </w:r>
      <w:r>
        <w:rPr>
          <w:color w:val="414042"/>
          <w:spacing w:val="1"/>
          <w:w w:val="89"/>
          <w:sz w:val="24"/>
        </w:rPr>
        <w:t>l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3"/>
          <w:w w:val="90"/>
          <w:sz w:val="24"/>
        </w:rPr>
        <w:t>i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-1"/>
          <w:w w:val="75"/>
          <w:sz w:val="24"/>
        </w:rPr>
        <w:t>e</w:t>
      </w:r>
      <w:r>
        <w:rPr>
          <w:color w:val="414042"/>
          <w:spacing w:val="1"/>
          <w:w w:val="73"/>
          <w:sz w:val="24"/>
        </w:rPr>
        <w:t>a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75"/>
          <w:sz w:val="24"/>
        </w:rPr>
        <w:t>e</w:t>
      </w:r>
      <w:r>
        <w:rPr>
          <w:color w:val="414042"/>
          <w:w w:val="64"/>
          <w:sz w:val="24"/>
        </w:rPr>
        <w:t>s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-2"/>
          <w:w w:val="116"/>
          <w:sz w:val="24"/>
        </w:rPr>
        <w:t>t</w:t>
      </w:r>
      <w:r>
        <w:rPr>
          <w:color w:val="414042"/>
          <w:w w:val="90"/>
          <w:sz w:val="24"/>
        </w:rPr>
        <w:t>h</w:t>
      </w:r>
      <w:r>
        <w:rPr>
          <w:color w:val="414042"/>
          <w:spacing w:val="-2"/>
          <w:w w:val="75"/>
          <w:sz w:val="24"/>
        </w:rPr>
        <w:t>e</w:t>
      </w:r>
      <w:r>
        <w:rPr>
          <w:color w:val="414042"/>
          <w:w w:val="89"/>
          <w:sz w:val="24"/>
        </w:rPr>
        <w:t>ir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spacing w:val="-3"/>
          <w:w w:val="89"/>
          <w:sz w:val="24"/>
        </w:rPr>
        <w:t>i</w:t>
      </w:r>
      <w:r>
        <w:rPr>
          <w:color w:val="414042"/>
          <w:spacing w:val="-1"/>
          <w:w w:val="64"/>
          <w:sz w:val="24"/>
        </w:rPr>
        <w:t>s</w:t>
      </w:r>
      <w:r>
        <w:rPr>
          <w:color w:val="414042"/>
          <w:w w:val="86"/>
          <w:sz w:val="24"/>
        </w:rPr>
        <w:t>k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2"/>
          <w:w w:val="88"/>
          <w:sz w:val="24"/>
        </w:rPr>
        <w:t>f</w:t>
      </w:r>
      <w:r>
        <w:rPr>
          <w:color w:val="414042"/>
          <w:w w:val="73"/>
          <w:sz w:val="24"/>
        </w:rPr>
        <w:t>a</w:t>
      </w:r>
      <w:r>
        <w:rPr>
          <w:color w:val="414042"/>
          <w:w w:val="82"/>
          <w:sz w:val="24"/>
        </w:rPr>
        <w:t>c</w:t>
      </w:r>
      <w:r>
        <w:rPr>
          <w:color w:val="414042"/>
          <w:spacing w:val="-4"/>
          <w:w w:val="116"/>
          <w:sz w:val="24"/>
        </w:rPr>
        <w:t>t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9"/>
          <w:sz w:val="24"/>
        </w:rPr>
        <w:t>r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-1"/>
          <w:w w:val="64"/>
          <w:sz w:val="24"/>
        </w:rPr>
        <w:t>E</w:t>
      </w:r>
      <w:r>
        <w:rPr>
          <w:color w:val="414042"/>
          <w:spacing w:val="1"/>
          <w:w w:val="90"/>
          <w:sz w:val="24"/>
        </w:rPr>
        <w:t>p</w:t>
      </w:r>
      <w:r>
        <w:rPr>
          <w:color w:val="414042"/>
          <w:w w:val="89"/>
          <w:sz w:val="24"/>
        </w:rPr>
        <w:t>i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w w:val="75"/>
          <w:sz w:val="24"/>
        </w:rPr>
        <w:t>I</w:t>
      </w:r>
      <w:r>
        <w:rPr>
          <w:color w:val="414042"/>
          <w:spacing w:val="-2"/>
          <w:w w:val="89"/>
          <w:sz w:val="24"/>
        </w:rPr>
        <w:t>n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6"/>
          <w:sz w:val="24"/>
        </w:rPr>
        <w:t xml:space="preserve"> </w:t>
      </w:r>
      <w:r>
        <w:rPr>
          <w:color w:val="414042"/>
          <w:spacing w:val="4"/>
          <w:w w:val="61"/>
          <w:sz w:val="24"/>
        </w:rPr>
        <w:t>S</w:t>
      </w:r>
      <w:r>
        <w:rPr>
          <w:color w:val="414042"/>
          <w:w w:val="89"/>
          <w:sz w:val="24"/>
        </w:rPr>
        <w:t>o</w:t>
      </w:r>
      <w:r>
        <w:rPr>
          <w:color w:val="414042"/>
          <w:spacing w:val="-2"/>
          <w:w w:val="88"/>
          <w:sz w:val="24"/>
        </w:rPr>
        <w:t>f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w w:val="90"/>
          <w:sz w:val="24"/>
        </w:rPr>
        <w:t>w</w:t>
      </w:r>
      <w:r>
        <w:rPr>
          <w:color w:val="414042"/>
          <w:spacing w:val="-2"/>
          <w:w w:val="73"/>
          <w:sz w:val="24"/>
        </w:rPr>
        <w:t>a</w:t>
      </w:r>
      <w:r>
        <w:rPr>
          <w:color w:val="414042"/>
          <w:spacing w:val="-5"/>
          <w:w w:val="89"/>
          <w:sz w:val="24"/>
        </w:rPr>
        <w:t>r</w:t>
      </w:r>
      <w:r>
        <w:rPr>
          <w:color w:val="414042"/>
          <w:spacing w:val="1"/>
          <w:w w:val="75"/>
          <w:sz w:val="24"/>
        </w:rPr>
        <w:t>e</w:t>
      </w:r>
      <w:r>
        <w:rPr>
          <w:color w:val="414042"/>
          <w:w w:val="51"/>
          <w:sz w:val="24"/>
        </w:rPr>
        <w:t xml:space="preserve">, </w:t>
      </w:r>
      <w:r>
        <w:rPr>
          <w:color w:val="414042"/>
          <w:w w:val="90"/>
          <w:sz w:val="24"/>
        </w:rPr>
        <w:t>2019,</w:t>
      </w:r>
      <w:r>
        <w:rPr>
          <w:color w:val="414042"/>
          <w:spacing w:val="-32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retrieved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from</w:t>
      </w:r>
      <w:r>
        <w:rPr>
          <w:color w:val="414042"/>
          <w:spacing w:val="-31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https</w:t>
      </w:r>
      <w:hyperlink r:id="rId187">
        <w:r>
          <w:rPr>
            <w:color w:val="414042"/>
            <w:w w:val="90"/>
            <w:sz w:val="24"/>
          </w:rPr>
          <w:t>://w</w:t>
        </w:r>
      </w:hyperlink>
      <w:r>
        <w:rPr>
          <w:color w:val="414042"/>
          <w:w w:val="90"/>
          <w:sz w:val="24"/>
        </w:rPr>
        <w:t>ww</w:t>
      </w:r>
      <w:hyperlink r:id="rId188">
        <w:r>
          <w:rPr>
            <w:color w:val="414042"/>
            <w:w w:val="90"/>
            <w:sz w:val="24"/>
          </w:rPr>
          <w:t>.wh</w:t>
        </w:r>
      </w:hyperlink>
      <w:r>
        <w:rPr>
          <w:color w:val="414042"/>
          <w:w w:val="90"/>
          <w:sz w:val="24"/>
        </w:rPr>
        <w:t>o</w:t>
      </w:r>
      <w:hyperlink r:id="rId189">
        <w:r>
          <w:rPr>
            <w:color w:val="414042"/>
            <w:w w:val="90"/>
            <w:sz w:val="24"/>
          </w:rPr>
          <w:t>.int/ncds/surveillance/steps/resources/EpiInfo/en/</w:t>
        </w:r>
        <w:r>
          <w:rPr>
            <w:color w:val="414042"/>
            <w:spacing w:val="-31"/>
            <w:w w:val="90"/>
            <w:sz w:val="24"/>
          </w:rPr>
          <w:t xml:space="preserve"> </w:t>
        </w:r>
      </w:hyperlink>
      <w:r>
        <w:rPr>
          <w:color w:val="414042"/>
          <w:w w:val="90"/>
          <w:sz w:val="24"/>
        </w:rPr>
        <w:t>.</w:t>
      </w:r>
    </w:p>
    <w:p w:rsidR="00CE62C5" w:rsidRDefault="00CE62C5">
      <w:pPr>
        <w:spacing w:line="249" w:lineRule="auto"/>
        <w:rPr>
          <w:sz w:val="24"/>
        </w:rPr>
        <w:sectPr w:rsidR="00CE62C5">
          <w:footerReference w:type="even" r:id="rId190"/>
          <w:footerReference w:type="default" r:id="rId191"/>
          <w:pgSz w:w="11910" w:h="16840"/>
          <w:pgMar w:top="1000" w:right="1020" w:bottom="920" w:left="1020" w:header="0" w:footer="721" w:gutter="0"/>
          <w:cols w:space="720"/>
        </w:sect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rPr>
          <w:sz w:val="20"/>
        </w:rPr>
      </w:pPr>
    </w:p>
    <w:p w:rsidR="00CE62C5" w:rsidRDefault="00CE62C5">
      <w:pPr>
        <w:pStyle w:val="BodyText"/>
        <w:spacing w:before="6"/>
        <w:rPr>
          <w:sz w:val="26"/>
        </w:rPr>
      </w:pPr>
    </w:p>
    <w:p w:rsidR="00CE62C5" w:rsidRDefault="00280DE0">
      <w:pPr>
        <w:spacing w:before="77"/>
        <w:ind w:left="113"/>
        <w:rPr>
          <w:rFonts w:ascii="Calibri"/>
          <w:sz w:val="36"/>
        </w:rPr>
      </w:pPr>
      <w:r>
        <w:rPr>
          <w:rFonts w:ascii="Calibri"/>
          <w:color w:val="AD833B"/>
          <w:sz w:val="36"/>
        </w:rPr>
        <w:t>APPENDIX</w:t>
      </w:r>
    </w:p>
    <w:p w:rsidR="00CE62C5" w:rsidRDefault="00CE62C5">
      <w:pPr>
        <w:pStyle w:val="BodyText"/>
        <w:spacing w:before="9"/>
        <w:rPr>
          <w:rFonts w:ascii="Calibri"/>
          <w:sz w:val="34"/>
        </w:rPr>
      </w:pPr>
    </w:p>
    <w:p w:rsidR="00CE62C5" w:rsidRDefault="00280DE0">
      <w:pPr>
        <w:pStyle w:val="ListParagraph"/>
        <w:numPr>
          <w:ilvl w:val="0"/>
          <w:numId w:val="2"/>
        </w:numPr>
        <w:tabs>
          <w:tab w:val="left" w:pos="468"/>
          <w:tab w:val="left" w:pos="470"/>
        </w:tabs>
        <w:ind w:hanging="357"/>
        <w:rPr>
          <w:sz w:val="24"/>
        </w:rPr>
      </w:pPr>
      <w:r>
        <w:rPr>
          <w:color w:val="414042"/>
          <w:spacing w:val="-5"/>
          <w:w w:val="90"/>
          <w:sz w:val="24"/>
        </w:rPr>
        <w:t>U</w:t>
      </w:r>
      <w:r>
        <w:rPr>
          <w:color w:val="414042"/>
          <w:spacing w:val="4"/>
          <w:w w:val="92"/>
          <w:sz w:val="24"/>
        </w:rPr>
        <w:t>A</w:t>
      </w:r>
      <w:r>
        <w:rPr>
          <w:color w:val="414042"/>
          <w:w w:val="64"/>
          <w:sz w:val="24"/>
        </w:rPr>
        <w:t>E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-4"/>
          <w:w w:val="93"/>
          <w:sz w:val="24"/>
        </w:rPr>
        <w:t>W</w:t>
      </w:r>
      <w:r>
        <w:rPr>
          <w:color w:val="414042"/>
          <w:spacing w:val="5"/>
          <w:w w:val="89"/>
          <w:sz w:val="24"/>
        </w:rPr>
        <w:t>o</w:t>
      </w:r>
      <w:r>
        <w:rPr>
          <w:color w:val="414042"/>
          <w:spacing w:val="4"/>
          <w:w w:val="89"/>
          <w:sz w:val="24"/>
        </w:rPr>
        <w:t>r</w:t>
      </w:r>
      <w:r>
        <w:rPr>
          <w:color w:val="414042"/>
          <w:spacing w:val="6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6"/>
          <w:w w:val="88"/>
          <w:sz w:val="24"/>
        </w:rPr>
        <w:t>H</w:t>
      </w:r>
      <w:r>
        <w:rPr>
          <w:color w:val="414042"/>
          <w:spacing w:val="4"/>
          <w:w w:val="75"/>
          <w:sz w:val="24"/>
        </w:rPr>
        <w:t>e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spacing w:val="3"/>
          <w:w w:val="89"/>
          <w:sz w:val="24"/>
        </w:rPr>
        <w:t>l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4"/>
          <w:w w:val="88"/>
          <w:sz w:val="24"/>
        </w:rPr>
        <w:t>h-</w:t>
      </w:r>
      <w:r>
        <w:rPr>
          <w:color w:val="414042"/>
          <w:spacing w:val="6"/>
          <w:w w:val="88"/>
          <w:sz w:val="24"/>
        </w:rPr>
        <w:t>H</w:t>
      </w:r>
      <w:r>
        <w:rPr>
          <w:color w:val="414042"/>
          <w:spacing w:val="5"/>
          <w:w w:val="89"/>
          <w:sz w:val="24"/>
        </w:rPr>
        <w:t>ou</w:t>
      </w:r>
      <w:r>
        <w:rPr>
          <w:color w:val="414042"/>
          <w:spacing w:val="7"/>
          <w:w w:val="64"/>
          <w:sz w:val="24"/>
        </w:rPr>
        <w:t>s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5"/>
          <w:w w:val="90"/>
          <w:sz w:val="24"/>
        </w:rPr>
        <w:t>h</w:t>
      </w:r>
      <w:r>
        <w:rPr>
          <w:color w:val="414042"/>
          <w:spacing w:val="6"/>
          <w:w w:val="89"/>
          <w:sz w:val="24"/>
        </w:rPr>
        <w:t>o</w:t>
      </w:r>
      <w:r>
        <w:rPr>
          <w:color w:val="414042"/>
          <w:spacing w:val="5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4"/>
          <w:w w:val="77"/>
          <w:sz w:val="24"/>
        </w:rPr>
        <w:t>Su</w:t>
      </w:r>
      <w:r>
        <w:rPr>
          <w:color w:val="414042"/>
          <w:spacing w:val="10"/>
          <w:w w:val="77"/>
          <w:sz w:val="24"/>
        </w:rPr>
        <w:t>r</w:t>
      </w:r>
      <w:r>
        <w:rPr>
          <w:color w:val="414042"/>
          <w:spacing w:val="5"/>
          <w:w w:val="83"/>
          <w:sz w:val="24"/>
        </w:rPr>
        <w:t>v</w:t>
      </w:r>
      <w:r>
        <w:rPr>
          <w:color w:val="414042"/>
          <w:spacing w:val="5"/>
          <w:w w:val="75"/>
          <w:sz w:val="24"/>
        </w:rPr>
        <w:t>e</w:t>
      </w:r>
      <w:r>
        <w:rPr>
          <w:color w:val="414042"/>
          <w:spacing w:val="-5"/>
          <w:w w:val="81"/>
          <w:sz w:val="24"/>
        </w:rPr>
        <w:t>y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6"/>
          <w:w w:val="88"/>
          <w:sz w:val="24"/>
        </w:rPr>
        <w:t>H</w:t>
      </w:r>
      <w:r>
        <w:rPr>
          <w:color w:val="414042"/>
          <w:spacing w:val="5"/>
          <w:w w:val="89"/>
          <w:sz w:val="24"/>
        </w:rPr>
        <w:t>ou</w:t>
      </w:r>
      <w:r>
        <w:rPr>
          <w:color w:val="414042"/>
          <w:spacing w:val="7"/>
          <w:w w:val="64"/>
          <w:sz w:val="24"/>
        </w:rPr>
        <w:t>s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5"/>
          <w:w w:val="90"/>
          <w:sz w:val="24"/>
        </w:rPr>
        <w:t>h</w:t>
      </w:r>
      <w:r>
        <w:rPr>
          <w:color w:val="414042"/>
          <w:spacing w:val="6"/>
          <w:w w:val="89"/>
          <w:sz w:val="24"/>
        </w:rPr>
        <w:t>ol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5"/>
          <w:w w:val="91"/>
          <w:sz w:val="24"/>
        </w:rPr>
        <w:t>Q</w:t>
      </w:r>
      <w:r>
        <w:rPr>
          <w:color w:val="414042"/>
          <w:spacing w:val="5"/>
          <w:w w:val="89"/>
          <w:sz w:val="24"/>
        </w:rPr>
        <w:t>u</w:t>
      </w:r>
      <w:r>
        <w:rPr>
          <w:color w:val="414042"/>
          <w:spacing w:val="5"/>
          <w:w w:val="75"/>
          <w:sz w:val="24"/>
        </w:rPr>
        <w:t>e</w:t>
      </w:r>
      <w:r>
        <w:rPr>
          <w:color w:val="414042"/>
          <w:spacing w:val="2"/>
          <w:w w:val="64"/>
          <w:sz w:val="24"/>
        </w:rPr>
        <w:t>s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5"/>
          <w:w w:val="89"/>
          <w:sz w:val="24"/>
        </w:rPr>
        <w:t>i</w:t>
      </w:r>
      <w:r>
        <w:rPr>
          <w:color w:val="414042"/>
          <w:spacing w:val="5"/>
          <w:w w:val="89"/>
          <w:sz w:val="24"/>
        </w:rPr>
        <w:t>o</w:t>
      </w:r>
      <w:r>
        <w:rPr>
          <w:color w:val="414042"/>
          <w:spacing w:val="4"/>
          <w:w w:val="89"/>
          <w:sz w:val="24"/>
        </w:rPr>
        <w:t>n</w:t>
      </w:r>
      <w:r>
        <w:rPr>
          <w:color w:val="414042"/>
          <w:spacing w:val="3"/>
          <w:w w:val="89"/>
          <w:sz w:val="24"/>
        </w:rPr>
        <w:t>n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spacing w:val="4"/>
          <w:w w:val="89"/>
          <w:sz w:val="24"/>
        </w:rPr>
        <w:t>i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6"/>
          <w:w w:val="75"/>
          <w:sz w:val="24"/>
        </w:rPr>
        <w:t>e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6"/>
          <w:sz w:val="24"/>
        </w:rPr>
        <w:t xml:space="preserve"> </w:t>
      </w:r>
      <w:r>
        <w:rPr>
          <w:color w:val="414042"/>
          <w:spacing w:val="4"/>
          <w:w w:val="78"/>
          <w:sz w:val="24"/>
        </w:rPr>
        <w:t>2017-2018.</w:t>
      </w:r>
    </w:p>
    <w:p w:rsidR="00CE62C5" w:rsidRDefault="00280DE0">
      <w:pPr>
        <w:pStyle w:val="ListParagraph"/>
        <w:numPr>
          <w:ilvl w:val="0"/>
          <w:numId w:val="2"/>
        </w:numPr>
        <w:tabs>
          <w:tab w:val="left" w:pos="468"/>
          <w:tab w:val="left" w:pos="470"/>
        </w:tabs>
        <w:spacing w:before="125"/>
        <w:ind w:hanging="357"/>
        <w:rPr>
          <w:sz w:val="24"/>
        </w:rPr>
      </w:pPr>
      <w:r>
        <w:rPr>
          <w:color w:val="414042"/>
          <w:w w:val="90"/>
          <w:sz w:val="24"/>
        </w:rPr>
        <w:t>UAE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World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4"/>
          <w:w w:val="90"/>
          <w:sz w:val="24"/>
        </w:rPr>
        <w:t>Health-Household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Survey,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Questionnaire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for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Persons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18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years</w:t>
      </w:r>
      <w:r>
        <w:rPr>
          <w:color w:val="414042"/>
          <w:spacing w:val="-33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and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w w:val="90"/>
          <w:sz w:val="24"/>
        </w:rPr>
        <w:t>over,</w:t>
      </w:r>
      <w:r>
        <w:rPr>
          <w:color w:val="414042"/>
          <w:spacing w:val="-34"/>
          <w:w w:val="90"/>
          <w:sz w:val="24"/>
        </w:rPr>
        <w:t xml:space="preserve"> </w:t>
      </w:r>
      <w:r>
        <w:rPr>
          <w:color w:val="414042"/>
          <w:spacing w:val="4"/>
          <w:w w:val="90"/>
          <w:sz w:val="24"/>
        </w:rPr>
        <w:t>2017-2018.</w:t>
      </w:r>
    </w:p>
    <w:p w:rsidR="00CE62C5" w:rsidRDefault="00280DE0">
      <w:pPr>
        <w:pStyle w:val="ListParagraph"/>
        <w:numPr>
          <w:ilvl w:val="0"/>
          <w:numId w:val="2"/>
        </w:numPr>
        <w:tabs>
          <w:tab w:val="left" w:pos="468"/>
          <w:tab w:val="left" w:pos="470"/>
        </w:tabs>
        <w:spacing w:before="126" w:line="249" w:lineRule="auto"/>
        <w:ind w:left="473" w:right="679" w:hanging="360"/>
        <w:rPr>
          <w:sz w:val="24"/>
        </w:rPr>
      </w:pPr>
      <w:r>
        <w:rPr>
          <w:color w:val="414042"/>
          <w:spacing w:val="-5"/>
          <w:w w:val="90"/>
          <w:sz w:val="24"/>
        </w:rPr>
        <w:t>U</w:t>
      </w:r>
      <w:r>
        <w:rPr>
          <w:color w:val="414042"/>
          <w:spacing w:val="4"/>
          <w:w w:val="92"/>
          <w:sz w:val="24"/>
        </w:rPr>
        <w:t>A</w:t>
      </w:r>
      <w:r>
        <w:rPr>
          <w:color w:val="414042"/>
          <w:w w:val="64"/>
          <w:sz w:val="24"/>
        </w:rPr>
        <w:t>E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-4"/>
          <w:w w:val="93"/>
          <w:sz w:val="24"/>
        </w:rPr>
        <w:t>W</w:t>
      </w:r>
      <w:r>
        <w:rPr>
          <w:color w:val="414042"/>
          <w:spacing w:val="5"/>
          <w:w w:val="89"/>
          <w:sz w:val="24"/>
        </w:rPr>
        <w:t>o</w:t>
      </w:r>
      <w:r>
        <w:rPr>
          <w:color w:val="414042"/>
          <w:spacing w:val="4"/>
          <w:w w:val="89"/>
          <w:sz w:val="24"/>
        </w:rPr>
        <w:t>r</w:t>
      </w:r>
      <w:r>
        <w:rPr>
          <w:color w:val="414042"/>
          <w:spacing w:val="6"/>
          <w:w w:val="89"/>
          <w:sz w:val="24"/>
        </w:rPr>
        <w:t>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6"/>
          <w:w w:val="88"/>
          <w:sz w:val="24"/>
        </w:rPr>
        <w:t>H</w:t>
      </w:r>
      <w:r>
        <w:rPr>
          <w:color w:val="414042"/>
          <w:spacing w:val="4"/>
          <w:w w:val="75"/>
          <w:sz w:val="24"/>
        </w:rPr>
        <w:t>e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spacing w:val="3"/>
          <w:w w:val="89"/>
          <w:sz w:val="24"/>
        </w:rPr>
        <w:t>l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4"/>
          <w:w w:val="88"/>
          <w:sz w:val="24"/>
        </w:rPr>
        <w:t>h-</w:t>
      </w:r>
      <w:r>
        <w:rPr>
          <w:color w:val="414042"/>
          <w:spacing w:val="6"/>
          <w:w w:val="88"/>
          <w:sz w:val="24"/>
        </w:rPr>
        <w:t>H</w:t>
      </w:r>
      <w:r>
        <w:rPr>
          <w:color w:val="414042"/>
          <w:spacing w:val="5"/>
          <w:w w:val="89"/>
          <w:sz w:val="24"/>
        </w:rPr>
        <w:t>ou</w:t>
      </w:r>
      <w:r>
        <w:rPr>
          <w:color w:val="414042"/>
          <w:spacing w:val="7"/>
          <w:w w:val="64"/>
          <w:sz w:val="24"/>
        </w:rPr>
        <w:t>s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5"/>
          <w:w w:val="90"/>
          <w:sz w:val="24"/>
        </w:rPr>
        <w:t>h</w:t>
      </w:r>
      <w:r>
        <w:rPr>
          <w:color w:val="414042"/>
          <w:spacing w:val="6"/>
          <w:w w:val="89"/>
          <w:sz w:val="24"/>
        </w:rPr>
        <w:t>ol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4"/>
          <w:w w:val="77"/>
          <w:sz w:val="24"/>
        </w:rPr>
        <w:t>Su</w:t>
      </w:r>
      <w:r>
        <w:rPr>
          <w:color w:val="414042"/>
          <w:spacing w:val="10"/>
          <w:w w:val="77"/>
          <w:sz w:val="24"/>
        </w:rPr>
        <w:t>r</w:t>
      </w:r>
      <w:r>
        <w:rPr>
          <w:color w:val="414042"/>
          <w:spacing w:val="5"/>
          <w:w w:val="83"/>
          <w:sz w:val="24"/>
        </w:rPr>
        <w:t>v</w:t>
      </w:r>
      <w:r>
        <w:rPr>
          <w:color w:val="414042"/>
          <w:spacing w:val="5"/>
          <w:w w:val="75"/>
          <w:sz w:val="24"/>
        </w:rPr>
        <w:t>e</w:t>
      </w:r>
      <w:r>
        <w:rPr>
          <w:color w:val="414042"/>
          <w:spacing w:val="-5"/>
          <w:w w:val="81"/>
          <w:sz w:val="24"/>
        </w:rPr>
        <w:t>y</w:t>
      </w:r>
      <w:r>
        <w:rPr>
          <w:color w:val="414042"/>
          <w:w w:val="51"/>
          <w:sz w:val="24"/>
        </w:rPr>
        <w:t>,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5"/>
          <w:w w:val="91"/>
          <w:sz w:val="24"/>
        </w:rPr>
        <w:t>Q</w:t>
      </w:r>
      <w:r>
        <w:rPr>
          <w:color w:val="414042"/>
          <w:spacing w:val="5"/>
          <w:w w:val="89"/>
          <w:sz w:val="24"/>
        </w:rPr>
        <w:t>u</w:t>
      </w:r>
      <w:r>
        <w:rPr>
          <w:color w:val="414042"/>
          <w:spacing w:val="5"/>
          <w:w w:val="75"/>
          <w:sz w:val="24"/>
        </w:rPr>
        <w:t>e</w:t>
      </w:r>
      <w:r>
        <w:rPr>
          <w:color w:val="414042"/>
          <w:spacing w:val="2"/>
          <w:w w:val="64"/>
          <w:sz w:val="24"/>
        </w:rPr>
        <w:t>s</w:t>
      </w:r>
      <w:r>
        <w:rPr>
          <w:color w:val="414042"/>
          <w:spacing w:val="2"/>
          <w:w w:val="116"/>
          <w:sz w:val="24"/>
        </w:rPr>
        <w:t>t</w:t>
      </w:r>
      <w:r>
        <w:rPr>
          <w:color w:val="414042"/>
          <w:spacing w:val="5"/>
          <w:w w:val="89"/>
          <w:sz w:val="24"/>
        </w:rPr>
        <w:t>io</w:t>
      </w:r>
      <w:r>
        <w:rPr>
          <w:color w:val="414042"/>
          <w:spacing w:val="4"/>
          <w:w w:val="89"/>
          <w:sz w:val="24"/>
        </w:rPr>
        <w:t>n</w:t>
      </w:r>
      <w:r>
        <w:rPr>
          <w:color w:val="414042"/>
          <w:spacing w:val="3"/>
          <w:w w:val="89"/>
          <w:sz w:val="24"/>
        </w:rPr>
        <w:t>n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spacing w:val="4"/>
          <w:w w:val="89"/>
          <w:sz w:val="24"/>
        </w:rPr>
        <w:t>i</w:t>
      </w:r>
      <w:r>
        <w:rPr>
          <w:color w:val="414042"/>
          <w:w w:val="89"/>
          <w:sz w:val="24"/>
        </w:rPr>
        <w:t>r</w:t>
      </w:r>
      <w:r>
        <w:rPr>
          <w:color w:val="414042"/>
          <w:w w:val="75"/>
          <w:sz w:val="24"/>
        </w:rPr>
        <w:t>e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2"/>
          <w:w w:val="70"/>
          <w:sz w:val="24"/>
        </w:rPr>
        <w:t>P</w:t>
      </w:r>
      <w:r>
        <w:rPr>
          <w:color w:val="414042"/>
          <w:spacing w:val="1"/>
          <w:w w:val="90"/>
          <w:sz w:val="24"/>
        </w:rPr>
        <w:t>h</w:t>
      </w:r>
      <w:r>
        <w:rPr>
          <w:color w:val="414042"/>
          <w:spacing w:val="5"/>
          <w:w w:val="81"/>
          <w:sz w:val="24"/>
        </w:rPr>
        <w:t>y</w:t>
      </w:r>
      <w:r>
        <w:rPr>
          <w:color w:val="414042"/>
          <w:spacing w:val="4"/>
          <w:w w:val="72"/>
          <w:sz w:val="24"/>
        </w:rPr>
        <w:t>s</w:t>
      </w:r>
      <w:r>
        <w:rPr>
          <w:color w:val="414042"/>
          <w:spacing w:val="5"/>
          <w:w w:val="72"/>
          <w:sz w:val="24"/>
        </w:rPr>
        <w:t>i</w:t>
      </w:r>
      <w:r>
        <w:rPr>
          <w:color w:val="414042"/>
          <w:spacing w:val="6"/>
          <w:w w:val="82"/>
          <w:sz w:val="24"/>
        </w:rPr>
        <w:t>c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3"/>
          <w:w w:val="73"/>
          <w:sz w:val="24"/>
        </w:rPr>
        <w:t>a</w:t>
      </w:r>
      <w:r>
        <w:rPr>
          <w:color w:val="414042"/>
          <w:spacing w:val="5"/>
          <w:w w:val="89"/>
          <w:sz w:val="24"/>
        </w:rPr>
        <w:t>n</w:t>
      </w:r>
      <w:r>
        <w:rPr>
          <w:color w:val="414042"/>
          <w:w w:val="90"/>
          <w:sz w:val="24"/>
        </w:rPr>
        <w:t>d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6"/>
          <w:w w:val="71"/>
          <w:sz w:val="24"/>
        </w:rPr>
        <w:t>B</w:t>
      </w:r>
      <w:r>
        <w:rPr>
          <w:color w:val="414042"/>
          <w:spacing w:val="5"/>
          <w:w w:val="89"/>
          <w:sz w:val="24"/>
        </w:rPr>
        <w:t>i</w:t>
      </w:r>
      <w:r>
        <w:rPr>
          <w:color w:val="414042"/>
          <w:spacing w:val="8"/>
          <w:w w:val="89"/>
          <w:sz w:val="24"/>
        </w:rPr>
        <w:t>o</w:t>
      </w:r>
      <w:r>
        <w:rPr>
          <w:color w:val="414042"/>
          <w:spacing w:val="2"/>
          <w:w w:val="82"/>
          <w:sz w:val="24"/>
        </w:rPr>
        <w:t>c</w:t>
      </w:r>
      <w:r>
        <w:rPr>
          <w:color w:val="414042"/>
          <w:spacing w:val="5"/>
          <w:w w:val="90"/>
          <w:sz w:val="24"/>
        </w:rPr>
        <w:t>h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4"/>
          <w:w w:val="92"/>
          <w:sz w:val="24"/>
        </w:rPr>
        <w:t>m</w:t>
      </w:r>
      <w:r>
        <w:rPr>
          <w:color w:val="414042"/>
          <w:spacing w:val="5"/>
          <w:w w:val="92"/>
          <w:sz w:val="24"/>
        </w:rPr>
        <w:t>i</w:t>
      </w:r>
      <w:r>
        <w:rPr>
          <w:color w:val="414042"/>
          <w:spacing w:val="6"/>
          <w:w w:val="82"/>
          <w:sz w:val="24"/>
        </w:rPr>
        <w:t>c</w:t>
      </w:r>
      <w:r>
        <w:rPr>
          <w:color w:val="414042"/>
          <w:spacing w:val="4"/>
          <w:w w:val="73"/>
          <w:sz w:val="24"/>
        </w:rPr>
        <w:t>a</w:t>
      </w:r>
      <w:r>
        <w:rPr>
          <w:color w:val="414042"/>
          <w:w w:val="89"/>
          <w:sz w:val="24"/>
        </w:rPr>
        <w:t>l</w:t>
      </w:r>
      <w:r>
        <w:rPr>
          <w:color w:val="414042"/>
          <w:spacing w:val="-14"/>
          <w:sz w:val="24"/>
        </w:rPr>
        <w:t xml:space="preserve"> </w:t>
      </w:r>
      <w:r>
        <w:rPr>
          <w:color w:val="414042"/>
          <w:spacing w:val="5"/>
          <w:w w:val="92"/>
          <w:sz w:val="24"/>
        </w:rPr>
        <w:t>m</w:t>
      </w:r>
      <w:r>
        <w:rPr>
          <w:color w:val="414042"/>
          <w:spacing w:val="4"/>
          <w:w w:val="75"/>
          <w:sz w:val="24"/>
        </w:rPr>
        <w:t>e</w:t>
      </w:r>
      <w:r>
        <w:rPr>
          <w:color w:val="414042"/>
          <w:spacing w:val="6"/>
          <w:w w:val="73"/>
          <w:sz w:val="24"/>
        </w:rPr>
        <w:t>a</w:t>
      </w:r>
      <w:r>
        <w:rPr>
          <w:color w:val="414042"/>
          <w:spacing w:val="3"/>
          <w:w w:val="64"/>
          <w:sz w:val="24"/>
        </w:rPr>
        <w:t>s</w:t>
      </w:r>
      <w:r>
        <w:rPr>
          <w:color w:val="414042"/>
          <w:spacing w:val="4"/>
          <w:w w:val="89"/>
          <w:sz w:val="24"/>
        </w:rPr>
        <w:t>u</w:t>
      </w:r>
      <w:r>
        <w:rPr>
          <w:color w:val="414042"/>
          <w:w w:val="89"/>
          <w:sz w:val="24"/>
        </w:rPr>
        <w:t>r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5"/>
          <w:w w:val="92"/>
          <w:sz w:val="24"/>
        </w:rPr>
        <w:t>m</w:t>
      </w:r>
      <w:r>
        <w:rPr>
          <w:color w:val="414042"/>
          <w:spacing w:val="2"/>
          <w:w w:val="75"/>
          <w:sz w:val="24"/>
        </w:rPr>
        <w:t>e</w:t>
      </w:r>
      <w:r>
        <w:rPr>
          <w:color w:val="414042"/>
          <w:spacing w:val="2"/>
          <w:w w:val="89"/>
          <w:sz w:val="24"/>
        </w:rPr>
        <w:t>n</w:t>
      </w:r>
      <w:r>
        <w:rPr>
          <w:color w:val="414042"/>
          <w:spacing w:val="7"/>
          <w:w w:val="116"/>
          <w:sz w:val="24"/>
        </w:rPr>
        <w:t>t</w:t>
      </w:r>
      <w:r>
        <w:rPr>
          <w:color w:val="414042"/>
          <w:spacing w:val="7"/>
          <w:w w:val="64"/>
          <w:sz w:val="24"/>
        </w:rPr>
        <w:t>s</w:t>
      </w:r>
      <w:r>
        <w:rPr>
          <w:color w:val="414042"/>
          <w:w w:val="51"/>
          <w:sz w:val="24"/>
        </w:rPr>
        <w:t xml:space="preserve">, </w:t>
      </w:r>
      <w:r>
        <w:rPr>
          <w:color w:val="414042"/>
          <w:spacing w:val="4"/>
          <w:w w:val="95"/>
          <w:sz w:val="24"/>
        </w:rPr>
        <w:t>2017-2018.</w:t>
      </w:r>
    </w:p>
    <w:p w:rsidR="00CE62C5" w:rsidRDefault="00280DE0">
      <w:pPr>
        <w:pStyle w:val="ListParagraph"/>
        <w:numPr>
          <w:ilvl w:val="0"/>
          <w:numId w:val="2"/>
        </w:numPr>
        <w:tabs>
          <w:tab w:val="left" w:pos="468"/>
          <w:tab w:val="left" w:pos="470"/>
        </w:tabs>
        <w:spacing w:before="115" w:line="249" w:lineRule="auto"/>
        <w:ind w:left="473" w:right="678" w:hanging="360"/>
        <w:rPr>
          <w:sz w:val="24"/>
        </w:rPr>
      </w:pPr>
      <w:r>
        <w:rPr>
          <w:color w:val="414042"/>
          <w:w w:val="90"/>
          <w:sz w:val="24"/>
        </w:rPr>
        <w:t>UAE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World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4"/>
          <w:w w:val="90"/>
          <w:sz w:val="24"/>
        </w:rPr>
        <w:t>Health-Household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Survey,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Questionnaire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for</w:t>
      </w:r>
      <w:r>
        <w:rPr>
          <w:color w:val="414042"/>
          <w:spacing w:val="-18"/>
          <w:w w:val="90"/>
          <w:sz w:val="24"/>
        </w:rPr>
        <w:t xml:space="preserve"> </w:t>
      </w:r>
      <w:r>
        <w:rPr>
          <w:color w:val="414042"/>
          <w:spacing w:val="2"/>
          <w:w w:val="90"/>
          <w:sz w:val="24"/>
        </w:rPr>
        <w:t>Ever-married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>women15-49</w:t>
      </w:r>
      <w:r>
        <w:rPr>
          <w:color w:val="414042"/>
          <w:spacing w:val="-17"/>
          <w:w w:val="90"/>
          <w:sz w:val="24"/>
        </w:rPr>
        <w:t xml:space="preserve"> </w:t>
      </w:r>
      <w:r>
        <w:rPr>
          <w:color w:val="414042"/>
          <w:spacing w:val="3"/>
          <w:w w:val="90"/>
          <w:sz w:val="24"/>
        </w:rPr>
        <w:t xml:space="preserve">years, </w:t>
      </w:r>
      <w:r>
        <w:rPr>
          <w:color w:val="414042"/>
          <w:spacing w:val="4"/>
          <w:w w:val="95"/>
          <w:sz w:val="24"/>
        </w:rPr>
        <w:t>2017-2018.</w:t>
      </w:r>
    </w:p>
    <w:sectPr w:rsidR="00CE62C5">
      <w:pgSz w:w="11910" w:h="16840"/>
      <w:pgMar w:top="1580" w:right="1020" w:bottom="920" w:left="1020" w:header="0" w:footer="721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:rsidR="00280DE0" w:rsidRDefault="00280DE0">
      <w:r>
        <w:separator/>
      </w:r>
    </w:p>
  </w:endnote>
  <w:endnote w:type="continuationSeparator" w:id="0">
    <w:p w:rsidR="00280DE0" w:rsidRDefault="00280DE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ook Antiqua">
    <w:altName w:val="Book Antiqua"/>
    <w:panose1 w:val="02040602050305030304"/>
    <w:charset w:val="00"/>
    <w:family w:val="roman"/>
    <w:pitch w:val="variable"/>
    <w:sig w:usb0="00000287" w:usb1="00000000" w:usb2="00000000" w:usb3="00000000" w:csb0="0000009F" w:csb1="00000000"/>
  </w:font>
  <w:font w:name="Bookman Old Style">
    <w:altName w:val="Bookman Old Style"/>
    <w:panose1 w:val="02050604050505020204"/>
    <w:charset w:val="00"/>
    <w:family w:val="roman"/>
    <w:pitch w:val="variable"/>
    <w:sig w:usb0="00000287" w:usb1="00000000" w:usb2="00000000" w:usb3="00000000" w:csb0="0000009F" w:csb1="00000000"/>
  </w:font>
  <w:font w:name="Gill Sans MT">
    <w:altName w:val="Gill Sans MT"/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Microsoft JhengHei">
    <w:altName w:val="Microsoft JhengHei"/>
    <w:panose1 w:val="020B0604030504040204"/>
    <w:charset w:val="88"/>
    <w:family w:val="swiss"/>
    <w:pitch w:val="variable"/>
    <w:sig w:usb0="000002A7" w:usb1="28CF4400" w:usb2="00000016" w:usb3="00000000" w:csb0="00100009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30" style="position:absolute;margin-left:35.2pt;margin-top:796.35pt;width:21.95pt;height:21.1pt;z-index:-32186880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29" type="#_x0000_t202" style="position:absolute;margin-left:39.75pt;margin-top:801.65pt;width:12.9pt;height:10.95pt;z-index:-32186777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28" style="position:absolute;margin-left:540.65pt;margin-top:796.35pt;width:21.95pt;height:21.1pt;z-index:-32186675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27" type="#_x0000_t202" style="position:absolute;margin-left:545.15pt;margin-top:801.65pt;width:12.9pt;height:10.95pt;z-index:-32186572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13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26" style="position:absolute;margin-left:35.2pt;margin-top:796.35pt;width:21.95pt;height:21.1pt;z-index:-32186470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25" type="#_x0000_t202" style="position:absolute;margin-left:39.75pt;margin-top:801.65pt;width:12.9pt;height:10.95pt;z-index:-32186368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14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24" style="position:absolute;margin-left:540.65pt;margin-top:796.35pt;width:21.95pt;height:21.1pt;z-index:-32186265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23" type="#_x0000_t202" style="position:absolute;margin-left:545.15pt;margin-top:801.65pt;width:12.9pt;height:10.95pt;z-index:-32186163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15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22" style="position:absolute;margin-left:35.2pt;margin-top:796.35pt;width:21.95pt;height:21.1pt;z-index:-32186060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21" type="#_x0000_t202" style="position:absolute;margin-left:39.75pt;margin-top:801.65pt;width:12.9pt;height:10.95pt;z-index:-32185958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22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20" style="position:absolute;margin-left:540.65pt;margin-top:796.35pt;width:21.95pt;height:21.1pt;z-index:-32185856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19" type="#_x0000_t202" style="position:absolute;margin-left:545.15pt;margin-top:801.65pt;width:12.9pt;height:10.95pt;z-index:-32185753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23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16" style="position:absolute;margin-left:35.2pt;margin-top:796.35pt;width:21.95pt;height:21.1pt;z-index:-32185446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15" type="#_x0000_t202" style="position:absolute;margin-left:39.75pt;margin-top:801.65pt;width:12.9pt;height:10.95pt;z-index:-32185344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38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18" style="position:absolute;margin-left:540.65pt;margin-top:796.35pt;width:21.95pt;height:21.1pt;z-index:-32185651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17" type="#_x0000_t202" style="position:absolute;margin-left:545.15pt;margin-top:801.65pt;width:12.9pt;height:10.95pt;z-index:-32185548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37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12" style="position:absolute;margin-left:35.2pt;margin-top:796.35pt;width:21.95pt;height:21.1pt;z-index:-32185036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11" type="#_x0000_t202" style="position:absolute;margin-left:39.75pt;margin-top:801.65pt;width:12.9pt;height:10.95pt;z-index:-32184934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42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14" style="position:absolute;margin-left:540.65pt;margin-top:796.35pt;width:21.95pt;height:21.1pt;z-index:-32185241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13" type="#_x0000_t202" style="position:absolute;margin-left:545.15pt;margin-top:801.65pt;width:12.9pt;height:10.95pt;z-index:-32185139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41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08" style="position:absolute;margin-left:35.2pt;margin-top:796.35pt;width:21.95pt;height:21.1pt;z-index:-32184627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07" type="#_x0000_t202" style="position:absolute;margin-left:39.75pt;margin-top:801.65pt;width:12.9pt;height:10.95pt;z-index:-32184524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50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10" style="position:absolute;margin-left:540.65pt;margin-top:796.35pt;width:21.95pt;height:21.1pt;z-index:-32184832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09" type="#_x0000_t202" style="position:absolute;margin-left:545.15pt;margin-top:801.65pt;width:12.9pt;height:10.95pt;z-index:-32184729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49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1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04" style="position:absolute;margin-left:35.2pt;margin-top:796.35pt;width:21.95pt;height:21.1pt;z-index:-32184217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03" type="#_x0000_t202" style="position:absolute;margin-left:39.75pt;margin-top:801.65pt;width:12.9pt;height:10.95pt;z-index:-32184115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62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1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06" style="position:absolute;margin-left:540.65pt;margin-top:796.35pt;width:21.95pt;height:21.1pt;z-index:-32184422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05" type="#_x0000_t202" style="position:absolute;margin-left:545.15pt;margin-top:801.65pt;width:12.9pt;height:10.95pt;z-index:-32184320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61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00" style="position:absolute;margin-left:35.2pt;margin-top:796.35pt;width:21.95pt;height:21.1pt;z-index:-32183808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9" type="#_x0000_t202" style="position:absolute;margin-left:39.75pt;margin-top:801.65pt;width:12.9pt;height:10.95pt;z-index:-32183705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66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102" style="position:absolute;margin-left:540.65pt;margin-top:796.35pt;width:21.95pt;height:21.1pt;z-index:-32184012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101" type="#_x0000_t202" style="position:absolute;margin-left:545.15pt;margin-top:801.65pt;width:12.9pt;height:10.95pt;z-index:-32183910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65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98" style="position:absolute;margin-left:35.2pt;margin-top:796.35pt;width:21.95pt;height:21.1pt;z-index:-32183603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7" type="#_x0000_t202" style="position:absolute;margin-left:39.75pt;margin-top:801.65pt;width:12.9pt;height:10.95pt;z-index:-32183500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68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96" style="position:absolute;margin-left:540.65pt;margin-top:796.35pt;width:21.95pt;height:21.1pt;z-index:-32183398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5" type="#_x0000_t202" style="position:absolute;margin-left:545.15pt;margin-top:801.65pt;width:12.9pt;height:10.95pt;z-index:-32183296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69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92" style="position:absolute;margin-left:35.2pt;margin-top:796.35pt;width:21.95pt;height:21.1pt;z-index:-32182988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1" type="#_x0000_t202" style="position:absolute;margin-left:39.75pt;margin-top:801.65pt;width:12.9pt;height:10.95pt;z-index:-32182886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74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94" style="position:absolute;margin-left:540.65pt;margin-top:796.35pt;width:21.95pt;height:21.1pt;z-index:-32183193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3" type="#_x0000_t202" style="position:absolute;margin-left:545.15pt;margin-top:801.65pt;width:12.9pt;height:10.95pt;z-index:-32183091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73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88" style="position:absolute;margin-left:35.2pt;margin-top:796.35pt;width:21.95pt;height:21.1pt;z-index:-32182579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7" type="#_x0000_t202" style="position:absolute;margin-left:39.75pt;margin-top:801.65pt;width:12.9pt;height:10.95pt;z-index:-32182476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86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90" style="position:absolute;margin-left:540.65pt;margin-top:796.35pt;width:21.95pt;height:21.1pt;z-index:-32182784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9" type="#_x0000_t202" style="position:absolute;margin-left:545.15pt;margin-top:801.65pt;width:12.9pt;height:10.95pt;z-index:-32182681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85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86" style="position:absolute;margin-left:35.2pt;margin-top:796.35pt;width:21.95pt;height:21.1pt;z-index:-32182374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5" type="#_x0000_t202" style="position:absolute;margin-left:39.75pt;margin-top:801.65pt;width:12.9pt;height:10.95pt;z-index:-32182272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90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2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84" style="position:absolute;margin-left:540.65pt;margin-top:796.35pt;width:21.95pt;height:21.1pt;z-index:-32182169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3" type="#_x0000_t202" style="position:absolute;margin-left:546.15pt;margin-top:801.65pt;width:10.9pt;height:10.95pt;z-index:-32182067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20"/>
                  <w:rPr>
                    <w:sz w:val="16"/>
                  </w:rPr>
                </w:pPr>
                <w:r>
                  <w:rPr>
                    <w:color w:val="939598"/>
                    <w:sz w:val="16"/>
                  </w:rPr>
                  <w:t>91</w:t>
                </w:r>
              </w:p>
            </w:txbxContent>
          </v:textbox>
          <w10:wrap anchorx="page" anchory="page"/>
        </v:shape>
      </w:pict>
    </w:r>
  </w:p>
</w:ftr>
</file>

<file path=word/footer3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2" type="#_x0000_t202" style="position:absolute;margin-left:58.55pt;margin-top:546.65pt;width:140.65pt;height:11.15pt;z-index:-32181964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3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3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1" type="#_x0000_t202" style="position:absolute;margin-left:58.55pt;margin-top:546.65pt;width:140.65pt;height:11.15pt;z-index:-32181862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3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3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3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80" style="position:absolute;margin-left:35.2pt;margin-top:796.35pt;width:21.95pt;height:21.1pt;z-index:-32181760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9" type="#_x0000_t202" style="position:absolute;margin-left:37.55pt;margin-top:801.65pt;width:17.35pt;height:10.95pt;z-index:-32181657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100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3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3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78" style="position:absolute;margin-left:35.2pt;margin-top:796.35pt;width:21.95pt;height:21.1pt;z-index:-321815552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7" type="#_x0000_t202" style="position:absolute;margin-left:37.55pt;margin-top:801.65pt;width:17.35pt;height:10.95pt;z-index:-32181452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100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3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3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76" style="position:absolute;margin-left:35.2pt;margin-top:796.35pt;width:21.95pt;height:21.1pt;z-index:-32181350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5" type="#_x0000_t202" style="position:absolute;margin-left:37.55pt;margin-top:801.65pt;width:17.35pt;height:10.95pt;z-index:-32181248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102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4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4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74" style="position:absolute;margin-left:35.2pt;margin-top:796.35pt;width:21.95pt;height:21.1pt;z-index:-32181145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3" type="#_x0000_t202" style="position:absolute;margin-left:37.55pt;margin-top:801.65pt;width:17.35pt;height:10.95pt;z-index:-32181043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104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4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4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72" style="position:absolute;margin-left:35.2pt;margin-top:796.35pt;width:21.95pt;height:21.1pt;z-index:-32180940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1" type="#_x0000_t202" style="position:absolute;margin-left:37.55pt;margin-top:801.65pt;width:17.35pt;height:10.95pt;z-index:-32180838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fldChar w:fldCharType="begin"/>
                </w:r>
                <w:r>
                  <w:rPr>
                    <w:color w:val="939598"/>
                    <w:sz w:val="16"/>
                  </w:rPr>
                  <w:instrText xml:space="preserve"> PAGE </w:instrText>
                </w:r>
                <w:r>
                  <w:fldChar w:fldCharType="separate"/>
                </w:r>
                <w:r>
                  <w:t>106</w:t>
                </w:r>
                <w:r>
                  <w:fldChar w:fldCharType="end"/>
                </w:r>
              </w:p>
            </w:txbxContent>
          </v:textbox>
          <w10:wrap anchorx="page" anchory="page"/>
        </v:shape>
      </w:pict>
    </w:r>
  </w:p>
</w:ftr>
</file>

<file path=word/footer4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4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4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0" type="#_x0000_t202" style="position:absolute;margin-left:58.55pt;margin-top:546.65pt;width:140.65pt;height:11.15pt;z-index:-32180736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4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4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9" type="#_x0000_t202" style="position:absolute;margin-left:58.55pt;margin-top:546.65pt;width:140.65pt;height:11.15pt;z-index:-32180633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4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5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8" type="#_x0000_t202" style="position:absolute;margin-left:58.55pt;margin-top:546.65pt;width:140.65pt;height:11.15pt;z-index:-32180531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5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5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7" type="#_x0000_t202" style="position:absolute;margin-left:58.55pt;margin-top:546.65pt;width:140.65pt;height:11.15pt;z-index:-32180428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5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5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6" type="#_x0000_t202" style="position:absolute;margin-left:58.55pt;margin-top:546.65pt;width:140.65pt;height:11.15pt;z-index:-32180326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5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5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5" type="#_x0000_t202" style="position:absolute;margin-left:58.55pt;margin-top:546.65pt;width:140.65pt;height:11.15pt;z-index:-32180224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5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5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4" type="#_x0000_t202" style="position:absolute;margin-left:58.55pt;margin-top:546.65pt;width:140.65pt;height:11.15pt;z-index:-32180121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5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3" type="#_x0000_t202" style="position:absolute;margin-left:58.55pt;margin-top:546.65pt;width:140.65pt;height:11.15pt;z-index:-32180019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6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2" type="#_x0000_t202" style="position:absolute;margin-left:58.55pt;margin-top:546.65pt;width:140.65pt;height:11.15pt;z-index:-32179916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6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1" type="#_x0000_t202" style="position:absolute;margin-left:58.55pt;margin-top:546.65pt;width:140.65pt;height:11.15pt;z-index:-32179814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6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0" type="#_x0000_t202" style="position:absolute;margin-left:58.55pt;margin-top:546.65pt;width:140.65pt;height:11.15pt;z-index:-32179712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6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6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9" type="#_x0000_t202" style="position:absolute;margin-left:58.55pt;margin-top:546.65pt;width:140.65pt;height:11.15pt;z-index:-32179609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6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7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8" type="#_x0000_t202" style="position:absolute;margin-left:58.55pt;margin-top:546.65pt;width:140.65pt;height:11.15pt;z-index:-32179507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7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7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7" type="#_x0000_t202" style="position:absolute;margin-left:58.55pt;margin-top:546.65pt;width:140.65pt;height:11.15pt;z-index:-321794048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1"/>
                  <w:ind w:left="20"/>
                  <w:rPr>
                    <w:rFonts w:ascii="Bookman Old Style"/>
                    <w:sz w:val="16"/>
                  </w:rPr>
                </w:pP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UAE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NATIONAL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HEALTH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SURVEY</w:t>
                </w:r>
                <w:r>
                  <w:rPr>
                    <w:rFonts w:ascii="Bookman Old Style"/>
                    <w:color w:val="B1B4B6"/>
                    <w:spacing w:val="-25"/>
                    <w:w w:val="80"/>
                    <w:sz w:val="16"/>
                  </w:rPr>
                  <w:t xml:space="preserve"> </w:t>
                </w:r>
                <w:r>
                  <w:rPr>
                    <w:rFonts w:ascii="Bookman Old Style"/>
                    <w:color w:val="B1B4B6"/>
                    <w:w w:val="80"/>
                    <w:sz w:val="16"/>
                  </w:rPr>
                  <w:t>2017-2018</w:t>
                </w:r>
              </w:p>
            </w:txbxContent>
          </v:textbox>
          <w10:wrap anchorx="page" anchory="page"/>
        </v:shape>
      </w:pict>
    </w:r>
  </w:p>
</w:ftr>
</file>

<file path=word/footer7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7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7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CE62C5">
    <w:pPr>
      <w:pStyle w:val="BodyText"/>
      <w:spacing w:line="14" w:lineRule="auto"/>
      <w:rPr>
        <w:sz w:val="2"/>
      </w:rPr>
    </w:pPr>
  </w:p>
</w:ftr>
</file>

<file path=word/footer7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54" style="position:absolute;margin-left:35.2pt;margin-top:796.35pt;width:21.95pt;height:21.1pt;z-index:-321790976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3" type="#_x0000_t202" style="position:absolute;margin-left:37.55pt;margin-top:801.65pt;width:17.35pt;height:10.95pt;z-index:-321789952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rPr>
                    <w:color w:val="939598"/>
                    <w:sz w:val="16"/>
                  </w:rPr>
                  <w:t>140</w:t>
                </w:r>
              </w:p>
            </w:txbxContent>
          </v:textbox>
          <w10:wrap anchorx="page" anchory="page"/>
        </v:shape>
      </w:pict>
    </w:r>
  </w:p>
</w:ftr>
</file>

<file path=word/footer7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56" style="position:absolute;margin-left:540.65pt;margin-top:796.35pt;width:21.95pt;height:21.1pt;z-index:-321793024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5" type="#_x0000_t202" style="position:absolute;margin-left:543.95pt;margin-top:801.65pt;width:15.35pt;height:10.95pt;z-index:-321792000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20"/>
                  <w:rPr>
                    <w:sz w:val="16"/>
                  </w:rPr>
                </w:pPr>
                <w:r>
                  <w:rPr>
                    <w:color w:val="939598"/>
                    <w:sz w:val="16"/>
                  </w:rPr>
                  <w:t>139</w:t>
                </w:r>
              </w:p>
            </w:txbxContent>
          </v:textbox>
          <w10:wrap anchorx="page" anchory="page"/>
        </v:shape>
      </w:pict>
    </w:r>
  </w:p>
</w:ftr>
</file>

<file path=word/footer7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50" style="position:absolute;margin-left:35.2pt;margin-top:796.35pt;width:21.95pt;height:21.1pt;z-index:-321786880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49" type="#_x0000_t202" style="position:absolute;margin-left:37.55pt;margin-top:801.65pt;width:17.35pt;height:10.95pt;z-index:-321785856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40"/>
                  <w:rPr>
                    <w:sz w:val="16"/>
                  </w:rPr>
                </w:pPr>
                <w:r>
                  <w:rPr>
                    <w:color w:val="939598"/>
                    <w:sz w:val="16"/>
                  </w:rPr>
                  <w:t>142</w:t>
                </w:r>
              </w:p>
            </w:txbxContent>
          </v:textbox>
          <w10:wrap anchorx="page" anchory="page"/>
        </v:shape>
      </w:pict>
    </w:r>
  </w:p>
</w:ftr>
</file>

<file path=word/footer7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CE62C5" w:rsidRDefault="00280DE0">
    <w:pPr>
      <w:pStyle w:val="BodyText"/>
      <w:spacing w:line="14" w:lineRule="auto"/>
      <w:rPr>
        <w:sz w:val="20"/>
      </w:rPr>
    </w:pPr>
    <w:r>
      <w:pict>
        <v:rect id="_x0000_s2052" style="position:absolute;margin-left:540.65pt;margin-top:796.35pt;width:21.95pt;height:21.1pt;z-index:-321788928;mso-position-horizontal-relative:page;mso-position-vertical-relative:page" filled="f" strokecolor="#bcbec0" strokeweight="1pt">
          <w10:wrap anchorx="page" anchory="page"/>
        </v:rect>
      </w:pict>
    </w:r>
    <w:r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1" type="#_x0000_t202" style="position:absolute;margin-left:543.95pt;margin-top:801.65pt;width:15.35pt;height:10.95pt;z-index:-321787904;mso-position-horizontal-relative:page;mso-position-vertical-relative:page" filled="f" stroked="f">
          <v:textbox inset="0,0,0,0">
            <w:txbxContent>
              <w:p w:rsidR="00CE62C5" w:rsidRDefault="00280DE0">
                <w:pPr>
                  <w:spacing w:before="14"/>
                  <w:ind w:left="20"/>
                  <w:rPr>
                    <w:sz w:val="16"/>
                  </w:rPr>
                </w:pPr>
                <w:r>
                  <w:rPr>
                    <w:color w:val="939598"/>
                    <w:sz w:val="16"/>
                  </w:rPr>
                  <w:t>141</w:t>
                </w:r>
              </w:p>
            </w:txbxContent>
          </v:textbox>
          <w10:wrap anchorx="page" anchory="page"/>
        </v:shape>
      </w:pic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:rsidR="00280DE0" w:rsidRDefault="00280DE0">
      <w:r>
        <w:separator/>
      </w:r>
    </w:p>
  </w:footnote>
  <w:footnote w:type="continuationSeparator" w:id="0">
    <w:p w:rsidR="00280DE0" w:rsidRDefault="00280DE0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25E756F"/>
    <w:multiLevelType w:val="multilevel"/>
    <w:tmpl w:val="06ECDBCE"/>
    <w:lvl w:ilvl="0">
      <w:start w:val="1"/>
      <w:numFmt w:val="decimal"/>
      <w:lvlText w:val="%1."/>
      <w:lvlJc w:val="left"/>
      <w:pPr>
        <w:ind w:left="808" w:hanging="128"/>
        <w:jc w:val="right"/>
      </w:pPr>
      <w:rPr>
        <w:rFonts w:hint="default"/>
        <w:w w:val="51"/>
        <w:lang w:val="en-US" w:eastAsia="en-US" w:bidi="en-US"/>
      </w:rPr>
    </w:lvl>
    <w:lvl w:ilvl="1">
      <w:start w:val="1"/>
      <w:numFmt w:val="decimal"/>
      <w:lvlText w:val="%1.%2."/>
      <w:lvlJc w:val="left"/>
      <w:pPr>
        <w:ind w:left="1400" w:hanging="720"/>
        <w:jc w:val="right"/>
      </w:pPr>
      <w:rPr>
        <w:rFonts w:ascii="Calibri" w:eastAsia="Calibri" w:hAnsi="Calibri" w:cs="Calibri" w:hint="default"/>
        <w:b/>
        <w:bCs/>
        <w:color w:val="AD833B"/>
        <w:w w:val="93"/>
        <w:sz w:val="24"/>
        <w:szCs w:val="24"/>
        <w:lang w:val="en-US" w:eastAsia="en-US" w:bidi="en-US"/>
      </w:rPr>
    </w:lvl>
    <w:lvl w:ilvl="2">
      <w:start w:val="1"/>
      <w:numFmt w:val="decimal"/>
      <w:lvlText w:val="%3."/>
      <w:lvlJc w:val="left"/>
      <w:pPr>
        <w:ind w:left="660" w:hanging="720"/>
        <w:jc w:val="left"/>
      </w:pPr>
      <w:rPr>
        <w:rFonts w:ascii="Arial" w:eastAsia="Arial" w:hAnsi="Arial" w:cs="Arial" w:hint="default"/>
        <w:color w:val="414042"/>
        <w:w w:val="70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960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1400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2807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4215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5622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7030" w:hanging="720"/>
      </w:pPr>
      <w:rPr>
        <w:rFonts w:hint="default"/>
        <w:lang w:val="en-US" w:eastAsia="en-US" w:bidi="en-US"/>
      </w:rPr>
    </w:lvl>
  </w:abstractNum>
  <w:abstractNum w:abstractNumId="1" w15:restartNumberingAfterBreak="0">
    <w:nsid w:val="0B31078B"/>
    <w:multiLevelType w:val="hybridMultilevel"/>
    <w:tmpl w:val="22EC1E28"/>
    <w:lvl w:ilvl="0" w:tplc="647432E8">
      <w:start w:val="1"/>
      <w:numFmt w:val="lowerRoman"/>
      <w:lvlText w:val="%1."/>
      <w:lvlJc w:val="left"/>
      <w:pPr>
        <w:ind w:left="473" w:hanging="360"/>
        <w:jc w:val="right"/>
      </w:pPr>
      <w:rPr>
        <w:rFonts w:ascii="Arial" w:eastAsia="Arial" w:hAnsi="Arial" w:cs="Arial" w:hint="default"/>
        <w:color w:val="AD833B"/>
        <w:w w:val="68"/>
        <w:sz w:val="24"/>
        <w:szCs w:val="24"/>
        <w:lang w:val="en-US" w:eastAsia="en-US" w:bidi="en-US"/>
      </w:rPr>
    </w:lvl>
    <w:lvl w:ilvl="1" w:tplc="6EAC5764">
      <w:numFmt w:val="bullet"/>
      <w:lvlText w:val="•"/>
      <w:lvlJc w:val="left"/>
      <w:pPr>
        <w:ind w:left="1520" w:hanging="360"/>
      </w:pPr>
      <w:rPr>
        <w:rFonts w:hint="default"/>
        <w:lang w:val="en-US" w:eastAsia="en-US" w:bidi="en-US"/>
      </w:rPr>
    </w:lvl>
    <w:lvl w:ilvl="2" w:tplc="F24E1E5C">
      <w:numFmt w:val="bullet"/>
      <w:lvlText w:val="•"/>
      <w:lvlJc w:val="left"/>
      <w:pPr>
        <w:ind w:left="2561" w:hanging="360"/>
      </w:pPr>
      <w:rPr>
        <w:rFonts w:hint="default"/>
        <w:lang w:val="en-US" w:eastAsia="en-US" w:bidi="en-US"/>
      </w:rPr>
    </w:lvl>
    <w:lvl w:ilvl="3" w:tplc="0EBA3408">
      <w:numFmt w:val="bullet"/>
      <w:lvlText w:val="•"/>
      <w:lvlJc w:val="left"/>
      <w:pPr>
        <w:ind w:left="3601" w:hanging="360"/>
      </w:pPr>
      <w:rPr>
        <w:rFonts w:hint="default"/>
        <w:lang w:val="en-US" w:eastAsia="en-US" w:bidi="en-US"/>
      </w:rPr>
    </w:lvl>
    <w:lvl w:ilvl="4" w:tplc="7552287A">
      <w:numFmt w:val="bullet"/>
      <w:lvlText w:val="•"/>
      <w:lvlJc w:val="left"/>
      <w:pPr>
        <w:ind w:left="4642" w:hanging="360"/>
      </w:pPr>
      <w:rPr>
        <w:rFonts w:hint="default"/>
        <w:lang w:val="en-US" w:eastAsia="en-US" w:bidi="en-US"/>
      </w:rPr>
    </w:lvl>
    <w:lvl w:ilvl="5" w:tplc="203C106A">
      <w:numFmt w:val="bullet"/>
      <w:lvlText w:val="•"/>
      <w:lvlJc w:val="left"/>
      <w:pPr>
        <w:ind w:left="5682" w:hanging="360"/>
      </w:pPr>
      <w:rPr>
        <w:rFonts w:hint="default"/>
        <w:lang w:val="en-US" w:eastAsia="en-US" w:bidi="en-US"/>
      </w:rPr>
    </w:lvl>
    <w:lvl w:ilvl="6" w:tplc="3A2860FE">
      <w:numFmt w:val="bullet"/>
      <w:lvlText w:val="•"/>
      <w:lvlJc w:val="left"/>
      <w:pPr>
        <w:ind w:left="6723" w:hanging="360"/>
      </w:pPr>
      <w:rPr>
        <w:rFonts w:hint="default"/>
        <w:lang w:val="en-US" w:eastAsia="en-US" w:bidi="en-US"/>
      </w:rPr>
    </w:lvl>
    <w:lvl w:ilvl="7" w:tplc="8C76F55E">
      <w:numFmt w:val="bullet"/>
      <w:lvlText w:val="•"/>
      <w:lvlJc w:val="left"/>
      <w:pPr>
        <w:ind w:left="7763" w:hanging="360"/>
      </w:pPr>
      <w:rPr>
        <w:rFonts w:hint="default"/>
        <w:lang w:val="en-US" w:eastAsia="en-US" w:bidi="en-US"/>
      </w:rPr>
    </w:lvl>
    <w:lvl w:ilvl="8" w:tplc="DB6A30DE">
      <w:numFmt w:val="bullet"/>
      <w:lvlText w:val="•"/>
      <w:lvlJc w:val="left"/>
      <w:pPr>
        <w:ind w:left="8804" w:hanging="360"/>
      </w:pPr>
      <w:rPr>
        <w:rFonts w:hint="default"/>
        <w:lang w:val="en-US" w:eastAsia="en-US" w:bidi="en-US"/>
      </w:rPr>
    </w:lvl>
  </w:abstractNum>
  <w:abstractNum w:abstractNumId="2" w15:restartNumberingAfterBreak="0">
    <w:nsid w:val="0C2C29F7"/>
    <w:multiLevelType w:val="hybridMultilevel"/>
    <w:tmpl w:val="27787084"/>
    <w:lvl w:ilvl="0" w:tplc="E3E8F1F8">
      <w:start w:val="5"/>
      <w:numFmt w:val="lowerLetter"/>
      <w:lvlText w:val="%1"/>
      <w:lvlJc w:val="left"/>
      <w:pPr>
        <w:ind w:left="953" w:hanging="226"/>
        <w:jc w:val="left"/>
      </w:pPr>
      <w:rPr>
        <w:rFonts w:ascii="Arial" w:eastAsia="Arial" w:hAnsi="Arial" w:cs="Arial" w:hint="default"/>
        <w:color w:val="FFFFFF"/>
        <w:w w:val="75"/>
        <w:position w:val="2"/>
        <w:sz w:val="24"/>
        <w:szCs w:val="24"/>
        <w:lang w:val="en-US" w:eastAsia="en-US" w:bidi="en-US"/>
      </w:rPr>
    </w:lvl>
    <w:lvl w:ilvl="1" w:tplc="6E6A7BDA">
      <w:start w:val="1"/>
      <w:numFmt w:val="lowerRoman"/>
      <w:lvlText w:val="%2."/>
      <w:lvlJc w:val="left"/>
      <w:pPr>
        <w:ind w:left="1304" w:hanging="341"/>
        <w:jc w:val="left"/>
      </w:pPr>
      <w:rPr>
        <w:rFonts w:ascii="Arial" w:eastAsia="Arial" w:hAnsi="Arial" w:cs="Arial" w:hint="default"/>
        <w:color w:val="AD833B"/>
        <w:w w:val="68"/>
        <w:sz w:val="24"/>
        <w:szCs w:val="24"/>
        <w:lang w:val="en-US" w:eastAsia="en-US" w:bidi="en-US"/>
      </w:rPr>
    </w:lvl>
    <w:lvl w:ilvl="2" w:tplc="EBD27D80">
      <w:numFmt w:val="bullet"/>
      <w:lvlText w:val="•"/>
      <w:lvlJc w:val="left"/>
      <w:pPr>
        <w:ind w:left="2365" w:hanging="341"/>
      </w:pPr>
      <w:rPr>
        <w:rFonts w:hint="default"/>
        <w:lang w:val="en-US" w:eastAsia="en-US" w:bidi="en-US"/>
      </w:rPr>
    </w:lvl>
    <w:lvl w:ilvl="3" w:tplc="282EDF9E">
      <w:numFmt w:val="bullet"/>
      <w:lvlText w:val="•"/>
      <w:lvlJc w:val="left"/>
      <w:pPr>
        <w:ind w:left="3430" w:hanging="341"/>
      </w:pPr>
      <w:rPr>
        <w:rFonts w:hint="default"/>
        <w:lang w:val="en-US" w:eastAsia="en-US" w:bidi="en-US"/>
      </w:rPr>
    </w:lvl>
    <w:lvl w:ilvl="4" w:tplc="70FE18F6">
      <w:numFmt w:val="bullet"/>
      <w:lvlText w:val="•"/>
      <w:lvlJc w:val="left"/>
      <w:pPr>
        <w:ind w:left="4495" w:hanging="341"/>
      </w:pPr>
      <w:rPr>
        <w:rFonts w:hint="default"/>
        <w:lang w:val="en-US" w:eastAsia="en-US" w:bidi="en-US"/>
      </w:rPr>
    </w:lvl>
    <w:lvl w:ilvl="5" w:tplc="FABA5FFE">
      <w:numFmt w:val="bullet"/>
      <w:lvlText w:val="•"/>
      <w:lvlJc w:val="left"/>
      <w:pPr>
        <w:ind w:left="5560" w:hanging="341"/>
      </w:pPr>
      <w:rPr>
        <w:rFonts w:hint="default"/>
        <w:lang w:val="en-US" w:eastAsia="en-US" w:bidi="en-US"/>
      </w:rPr>
    </w:lvl>
    <w:lvl w:ilvl="6" w:tplc="14FA1F9C">
      <w:numFmt w:val="bullet"/>
      <w:lvlText w:val="•"/>
      <w:lvlJc w:val="left"/>
      <w:pPr>
        <w:ind w:left="6625" w:hanging="341"/>
      </w:pPr>
      <w:rPr>
        <w:rFonts w:hint="default"/>
        <w:lang w:val="en-US" w:eastAsia="en-US" w:bidi="en-US"/>
      </w:rPr>
    </w:lvl>
    <w:lvl w:ilvl="7" w:tplc="F5124F58">
      <w:numFmt w:val="bullet"/>
      <w:lvlText w:val="•"/>
      <w:lvlJc w:val="left"/>
      <w:pPr>
        <w:ind w:left="7690" w:hanging="341"/>
      </w:pPr>
      <w:rPr>
        <w:rFonts w:hint="default"/>
        <w:lang w:val="en-US" w:eastAsia="en-US" w:bidi="en-US"/>
      </w:rPr>
    </w:lvl>
    <w:lvl w:ilvl="8" w:tplc="4E906F48">
      <w:numFmt w:val="bullet"/>
      <w:lvlText w:val="•"/>
      <w:lvlJc w:val="left"/>
      <w:pPr>
        <w:ind w:left="8755" w:hanging="341"/>
      </w:pPr>
      <w:rPr>
        <w:rFonts w:hint="default"/>
        <w:lang w:val="en-US" w:eastAsia="en-US" w:bidi="en-US"/>
      </w:rPr>
    </w:lvl>
  </w:abstractNum>
  <w:abstractNum w:abstractNumId="3" w15:restartNumberingAfterBreak="0">
    <w:nsid w:val="19865685"/>
    <w:multiLevelType w:val="hybridMultilevel"/>
    <w:tmpl w:val="DC60D62E"/>
    <w:lvl w:ilvl="0" w:tplc="3FF8639C">
      <w:numFmt w:val="bullet"/>
      <w:lvlText w:val="•"/>
      <w:lvlJc w:val="left"/>
      <w:pPr>
        <w:ind w:left="473" w:hanging="364"/>
      </w:pPr>
      <w:rPr>
        <w:rFonts w:ascii="Arial" w:eastAsia="Arial" w:hAnsi="Arial" w:cs="Arial" w:hint="default"/>
        <w:color w:val="58595B"/>
        <w:w w:val="79"/>
        <w:sz w:val="20"/>
        <w:szCs w:val="20"/>
        <w:lang w:val="en-US" w:eastAsia="en-US" w:bidi="en-US"/>
      </w:rPr>
    </w:lvl>
    <w:lvl w:ilvl="1" w:tplc="CE58AF94">
      <w:numFmt w:val="bullet"/>
      <w:lvlText w:val="•"/>
      <w:lvlJc w:val="left"/>
      <w:pPr>
        <w:ind w:left="996" w:hanging="364"/>
      </w:pPr>
      <w:rPr>
        <w:rFonts w:hint="default"/>
        <w:lang w:val="en-US" w:eastAsia="en-US" w:bidi="en-US"/>
      </w:rPr>
    </w:lvl>
    <w:lvl w:ilvl="2" w:tplc="33548666">
      <w:numFmt w:val="bullet"/>
      <w:lvlText w:val="•"/>
      <w:lvlJc w:val="left"/>
      <w:pPr>
        <w:ind w:left="1512" w:hanging="364"/>
      </w:pPr>
      <w:rPr>
        <w:rFonts w:hint="default"/>
        <w:lang w:val="en-US" w:eastAsia="en-US" w:bidi="en-US"/>
      </w:rPr>
    </w:lvl>
    <w:lvl w:ilvl="3" w:tplc="6FB873DA">
      <w:numFmt w:val="bullet"/>
      <w:lvlText w:val="•"/>
      <w:lvlJc w:val="left"/>
      <w:pPr>
        <w:ind w:left="2028" w:hanging="364"/>
      </w:pPr>
      <w:rPr>
        <w:rFonts w:hint="default"/>
        <w:lang w:val="en-US" w:eastAsia="en-US" w:bidi="en-US"/>
      </w:rPr>
    </w:lvl>
    <w:lvl w:ilvl="4" w:tplc="E426119C">
      <w:numFmt w:val="bullet"/>
      <w:lvlText w:val="•"/>
      <w:lvlJc w:val="left"/>
      <w:pPr>
        <w:ind w:left="2544" w:hanging="364"/>
      </w:pPr>
      <w:rPr>
        <w:rFonts w:hint="default"/>
        <w:lang w:val="en-US" w:eastAsia="en-US" w:bidi="en-US"/>
      </w:rPr>
    </w:lvl>
    <w:lvl w:ilvl="5" w:tplc="D3DC4E6E">
      <w:numFmt w:val="bullet"/>
      <w:lvlText w:val="•"/>
      <w:lvlJc w:val="left"/>
      <w:pPr>
        <w:ind w:left="3061" w:hanging="364"/>
      </w:pPr>
      <w:rPr>
        <w:rFonts w:hint="default"/>
        <w:lang w:val="en-US" w:eastAsia="en-US" w:bidi="en-US"/>
      </w:rPr>
    </w:lvl>
    <w:lvl w:ilvl="6" w:tplc="592E9204">
      <w:numFmt w:val="bullet"/>
      <w:lvlText w:val="•"/>
      <w:lvlJc w:val="left"/>
      <w:pPr>
        <w:ind w:left="3577" w:hanging="364"/>
      </w:pPr>
      <w:rPr>
        <w:rFonts w:hint="default"/>
        <w:lang w:val="en-US" w:eastAsia="en-US" w:bidi="en-US"/>
      </w:rPr>
    </w:lvl>
    <w:lvl w:ilvl="7" w:tplc="065C5970">
      <w:numFmt w:val="bullet"/>
      <w:lvlText w:val="•"/>
      <w:lvlJc w:val="left"/>
      <w:pPr>
        <w:ind w:left="4093" w:hanging="364"/>
      </w:pPr>
      <w:rPr>
        <w:rFonts w:hint="default"/>
        <w:lang w:val="en-US" w:eastAsia="en-US" w:bidi="en-US"/>
      </w:rPr>
    </w:lvl>
    <w:lvl w:ilvl="8" w:tplc="7D5A6738">
      <w:numFmt w:val="bullet"/>
      <w:lvlText w:val="•"/>
      <w:lvlJc w:val="left"/>
      <w:pPr>
        <w:ind w:left="4609" w:hanging="364"/>
      </w:pPr>
      <w:rPr>
        <w:rFonts w:hint="default"/>
        <w:lang w:val="en-US" w:eastAsia="en-US" w:bidi="en-US"/>
      </w:rPr>
    </w:lvl>
  </w:abstractNum>
  <w:abstractNum w:abstractNumId="4" w15:restartNumberingAfterBreak="0">
    <w:nsid w:val="19E644CE"/>
    <w:multiLevelType w:val="multilevel"/>
    <w:tmpl w:val="09F0844E"/>
    <w:lvl w:ilvl="0">
      <w:start w:val="2"/>
      <w:numFmt w:val="decimal"/>
      <w:lvlText w:val="%1"/>
      <w:lvlJc w:val="left"/>
      <w:pPr>
        <w:ind w:left="685" w:hanging="572"/>
        <w:jc w:val="left"/>
      </w:pPr>
      <w:rPr>
        <w:rFonts w:hint="default"/>
        <w:lang w:val="en-US" w:eastAsia="en-US" w:bidi="en-US"/>
      </w:rPr>
    </w:lvl>
    <w:lvl w:ilvl="1">
      <w:start w:val="9"/>
      <w:numFmt w:val="decimal"/>
      <w:lvlText w:val="%1.%2"/>
      <w:lvlJc w:val="left"/>
      <w:pPr>
        <w:ind w:left="685" w:hanging="572"/>
        <w:jc w:val="left"/>
      </w:pPr>
      <w:rPr>
        <w:rFonts w:hint="default"/>
        <w:lang w:val="en-US" w:eastAsia="en-US" w:bidi="en-US"/>
      </w:rPr>
    </w:lvl>
    <w:lvl w:ilvl="2">
      <w:start w:val="2"/>
      <w:numFmt w:val="decimal"/>
      <w:lvlText w:val="%1.%2.%3."/>
      <w:lvlJc w:val="left"/>
      <w:pPr>
        <w:ind w:left="685" w:hanging="572"/>
        <w:jc w:val="right"/>
      </w:pPr>
      <w:rPr>
        <w:rFonts w:ascii="Calibri" w:eastAsia="Calibri" w:hAnsi="Calibri" w:cs="Calibri" w:hint="default"/>
        <w:b/>
        <w:bCs/>
        <w:color w:val="58595B"/>
        <w:w w:val="93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3435" w:hanging="572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4354" w:hanging="572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5272" w:hanging="572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6191" w:hanging="572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7109" w:hanging="572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8028" w:hanging="572"/>
      </w:pPr>
      <w:rPr>
        <w:rFonts w:hint="default"/>
        <w:lang w:val="en-US" w:eastAsia="en-US" w:bidi="en-US"/>
      </w:rPr>
    </w:lvl>
  </w:abstractNum>
  <w:abstractNum w:abstractNumId="5" w15:restartNumberingAfterBreak="0">
    <w:nsid w:val="1A6F3BF2"/>
    <w:multiLevelType w:val="multilevel"/>
    <w:tmpl w:val="1CA42D8E"/>
    <w:lvl w:ilvl="0">
      <w:start w:val="2"/>
      <w:numFmt w:val="decimal"/>
      <w:lvlText w:val="%1"/>
      <w:lvlJc w:val="left"/>
      <w:pPr>
        <w:ind w:left="463" w:hanging="344"/>
        <w:jc w:val="left"/>
      </w:pPr>
      <w:rPr>
        <w:rFonts w:hint="default"/>
        <w:lang w:val="en-US" w:eastAsia="en-US" w:bidi="en-US"/>
      </w:rPr>
    </w:lvl>
    <w:lvl w:ilvl="1">
      <w:start w:val="9"/>
      <w:numFmt w:val="decimal"/>
      <w:lvlText w:val="%1.%2"/>
      <w:lvlJc w:val="left"/>
      <w:pPr>
        <w:ind w:left="463" w:hanging="344"/>
        <w:jc w:val="left"/>
      </w:pPr>
      <w:rPr>
        <w:rFonts w:ascii="Calibri" w:eastAsia="Calibri" w:hAnsi="Calibri" w:cs="Calibri" w:hint="default"/>
        <w:b/>
        <w:bCs/>
        <w:color w:val="AD833B"/>
        <w:w w:val="95"/>
        <w:sz w:val="24"/>
        <w:szCs w:val="24"/>
        <w:lang w:val="en-US" w:eastAsia="en-US" w:bidi="en-US"/>
      </w:rPr>
    </w:lvl>
    <w:lvl w:ilvl="2">
      <w:start w:val="1"/>
      <w:numFmt w:val="decimal"/>
      <w:lvlText w:val="%1.%2.%3"/>
      <w:lvlJc w:val="left"/>
      <w:pPr>
        <w:ind w:left="637" w:hanging="518"/>
        <w:jc w:val="left"/>
      </w:pPr>
      <w:rPr>
        <w:rFonts w:ascii="Calibri" w:eastAsia="Calibri" w:hAnsi="Calibri" w:cs="Calibri" w:hint="default"/>
        <w:b/>
        <w:bCs/>
        <w:color w:val="58595B"/>
        <w:w w:val="94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2690" w:hanging="518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3715" w:hanging="518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4740" w:hanging="518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5765" w:hanging="518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6790" w:hanging="518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7815" w:hanging="518"/>
      </w:pPr>
      <w:rPr>
        <w:rFonts w:hint="default"/>
        <w:lang w:val="en-US" w:eastAsia="en-US" w:bidi="en-US"/>
      </w:rPr>
    </w:lvl>
  </w:abstractNum>
  <w:abstractNum w:abstractNumId="6" w15:restartNumberingAfterBreak="0">
    <w:nsid w:val="25E9089E"/>
    <w:multiLevelType w:val="multilevel"/>
    <w:tmpl w:val="084A6908"/>
    <w:lvl w:ilvl="0">
      <w:start w:val="2"/>
      <w:numFmt w:val="decimal"/>
      <w:lvlText w:val="%1"/>
      <w:lvlJc w:val="left"/>
      <w:pPr>
        <w:ind w:left="843" w:hanging="720"/>
        <w:jc w:val="left"/>
      </w:pPr>
      <w:rPr>
        <w:rFonts w:hint="default"/>
        <w:lang w:val="en-US" w:eastAsia="en-US" w:bidi="en-US"/>
      </w:rPr>
    </w:lvl>
    <w:lvl w:ilvl="1">
      <w:start w:val="10"/>
      <w:numFmt w:val="decimal"/>
      <w:lvlText w:val="%1.%2."/>
      <w:lvlJc w:val="left"/>
      <w:pPr>
        <w:ind w:left="843" w:hanging="720"/>
        <w:jc w:val="right"/>
      </w:pPr>
      <w:rPr>
        <w:rFonts w:ascii="Calibri" w:eastAsia="Calibri" w:hAnsi="Calibri" w:cs="Calibri" w:hint="default"/>
        <w:b/>
        <w:bCs/>
        <w:color w:val="AD833B"/>
        <w:w w:val="84"/>
        <w:sz w:val="24"/>
        <w:szCs w:val="24"/>
        <w:lang w:val="en-US" w:eastAsia="en-US" w:bidi="en-US"/>
      </w:rPr>
    </w:lvl>
    <w:lvl w:ilvl="2">
      <w:numFmt w:val="bullet"/>
      <w:lvlText w:val="•"/>
      <w:lvlJc w:val="left"/>
      <w:pPr>
        <w:ind w:left="2645" w:hanging="720"/>
      </w:pPr>
      <w:rPr>
        <w:rFonts w:hint="default"/>
        <w:lang w:val="en-US" w:eastAsia="en-US" w:bidi="en-US"/>
      </w:rPr>
    </w:lvl>
    <w:lvl w:ilvl="3">
      <w:numFmt w:val="bullet"/>
      <w:lvlText w:val="•"/>
      <w:lvlJc w:val="left"/>
      <w:pPr>
        <w:ind w:left="3547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4450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5352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6255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7157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8060" w:hanging="720"/>
      </w:pPr>
      <w:rPr>
        <w:rFonts w:hint="default"/>
        <w:lang w:val="en-US" w:eastAsia="en-US" w:bidi="en-US"/>
      </w:rPr>
    </w:lvl>
  </w:abstractNum>
  <w:abstractNum w:abstractNumId="7" w15:restartNumberingAfterBreak="0">
    <w:nsid w:val="267D5119"/>
    <w:multiLevelType w:val="multilevel"/>
    <w:tmpl w:val="EBCECDD8"/>
    <w:lvl w:ilvl="0">
      <w:start w:val="1"/>
      <w:numFmt w:val="decimal"/>
      <w:lvlText w:val="%1"/>
      <w:lvlJc w:val="left"/>
      <w:pPr>
        <w:ind w:left="833" w:hanging="720"/>
        <w:jc w:val="left"/>
      </w:pPr>
      <w:rPr>
        <w:rFonts w:hint="default"/>
        <w:lang w:val="en-US" w:eastAsia="en-US" w:bidi="en-US"/>
      </w:rPr>
    </w:lvl>
    <w:lvl w:ilvl="1">
      <w:start w:val="1"/>
      <w:numFmt w:val="decimal"/>
      <w:lvlText w:val="%1.%2."/>
      <w:lvlJc w:val="left"/>
      <w:pPr>
        <w:ind w:left="833" w:hanging="720"/>
        <w:jc w:val="right"/>
      </w:pPr>
      <w:rPr>
        <w:rFonts w:ascii="Calibri" w:eastAsia="Calibri" w:hAnsi="Calibri" w:cs="Calibri" w:hint="default"/>
        <w:b/>
        <w:bCs/>
        <w:color w:val="AD833B"/>
        <w:w w:val="93"/>
        <w:sz w:val="24"/>
        <w:szCs w:val="24"/>
        <w:lang w:val="en-US" w:eastAsia="en-US" w:bidi="en-US"/>
      </w:rPr>
    </w:lvl>
    <w:lvl w:ilvl="2">
      <w:numFmt w:val="bullet"/>
      <w:lvlText w:val="•"/>
      <w:lvlJc w:val="left"/>
      <w:pPr>
        <w:ind w:left="2849" w:hanging="720"/>
      </w:pPr>
      <w:rPr>
        <w:rFonts w:hint="default"/>
        <w:lang w:val="en-US" w:eastAsia="en-US" w:bidi="en-US"/>
      </w:rPr>
    </w:lvl>
    <w:lvl w:ilvl="3">
      <w:numFmt w:val="bullet"/>
      <w:lvlText w:val="•"/>
      <w:lvlJc w:val="left"/>
      <w:pPr>
        <w:ind w:left="3853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4858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5862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6867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7871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8876" w:hanging="720"/>
      </w:pPr>
      <w:rPr>
        <w:rFonts w:hint="default"/>
        <w:lang w:val="en-US" w:eastAsia="en-US" w:bidi="en-US"/>
      </w:rPr>
    </w:lvl>
  </w:abstractNum>
  <w:abstractNum w:abstractNumId="8" w15:restartNumberingAfterBreak="0">
    <w:nsid w:val="279534DD"/>
    <w:multiLevelType w:val="multilevel"/>
    <w:tmpl w:val="66FC48AC"/>
    <w:lvl w:ilvl="0">
      <w:start w:val="1"/>
      <w:numFmt w:val="decimal"/>
      <w:lvlText w:val="%1."/>
      <w:lvlJc w:val="left"/>
      <w:pPr>
        <w:ind w:left="833" w:hanging="720"/>
        <w:jc w:val="right"/>
      </w:pPr>
      <w:rPr>
        <w:rFonts w:ascii="Arial" w:eastAsia="Arial" w:hAnsi="Arial" w:cs="Arial" w:hint="default"/>
        <w:color w:val="AD833B"/>
        <w:w w:val="51"/>
        <w:sz w:val="24"/>
        <w:szCs w:val="24"/>
        <w:lang w:val="en-US" w:eastAsia="en-US" w:bidi="en-US"/>
      </w:rPr>
    </w:lvl>
    <w:lvl w:ilvl="1">
      <w:start w:val="1"/>
      <w:numFmt w:val="decimal"/>
      <w:lvlText w:val="%1.%2."/>
      <w:lvlJc w:val="left"/>
      <w:pPr>
        <w:ind w:left="833" w:hanging="720"/>
        <w:jc w:val="left"/>
      </w:pPr>
      <w:rPr>
        <w:rFonts w:ascii="Arial" w:eastAsia="Arial" w:hAnsi="Arial" w:cs="Arial" w:hint="default"/>
        <w:color w:val="414042"/>
        <w:w w:val="51"/>
        <w:sz w:val="24"/>
        <w:szCs w:val="24"/>
        <w:lang w:val="en-US" w:eastAsia="en-US" w:bidi="en-US"/>
      </w:rPr>
    </w:lvl>
    <w:lvl w:ilvl="2">
      <w:start w:val="1"/>
      <w:numFmt w:val="decimal"/>
      <w:lvlText w:val="%1.%2.%3"/>
      <w:lvlJc w:val="left"/>
      <w:pPr>
        <w:ind w:left="1400" w:hanging="720"/>
        <w:jc w:val="left"/>
      </w:pPr>
      <w:rPr>
        <w:rFonts w:ascii="Arial" w:eastAsia="Arial" w:hAnsi="Arial" w:cs="Arial" w:hint="default"/>
        <w:color w:val="414042"/>
        <w:w w:val="72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3017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3825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4634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5442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6251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7059" w:hanging="720"/>
      </w:pPr>
      <w:rPr>
        <w:rFonts w:hint="default"/>
        <w:lang w:val="en-US" w:eastAsia="en-US" w:bidi="en-US"/>
      </w:rPr>
    </w:lvl>
  </w:abstractNum>
  <w:abstractNum w:abstractNumId="9" w15:restartNumberingAfterBreak="0">
    <w:nsid w:val="2A036A30"/>
    <w:multiLevelType w:val="hybridMultilevel"/>
    <w:tmpl w:val="FC4EFB1A"/>
    <w:lvl w:ilvl="0" w:tplc="D60E8AE6">
      <w:numFmt w:val="bullet"/>
      <w:lvlText w:val="•"/>
      <w:lvlJc w:val="left"/>
      <w:pPr>
        <w:ind w:left="477" w:hanging="364"/>
      </w:pPr>
      <w:rPr>
        <w:rFonts w:ascii="Arial" w:eastAsia="Arial" w:hAnsi="Arial" w:cs="Arial" w:hint="default"/>
        <w:color w:val="FFFFFF"/>
        <w:w w:val="79"/>
        <w:sz w:val="20"/>
        <w:szCs w:val="20"/>
        <w:lang w:val="en-US" w:eastAsia="en-US" w:bidi="en-US"/>
      </w:rPr>
    </w:lvl>
    <w:lvl w:ilvl="1" w:tplc="2AB49D8C">
      <w:numFmt w:val="bullet"/>
      <w:lvlText w:val="•"/>
      <w:lvlJc w:val="left"/>
      <w:pPr>
        <w:ind w:left="1336" w:hanging="364"/>
      </w:pPr>
      <w:rPr>
        <w:rFonts w:hint="default"/>
        <w:lang w:val="en-US" w:eastAsia="en-US" w:bidi="en-US"/>
      </w:rPr>
    </w:lvl>
    <w:lvl w:ilvl="2" w:tplc="A33CDC96">
      <w:numFmt w:val="bullet"/>
      <w:lvlText w:val="•"/>
      <w:lvlJc w:val="left"/>
      <w:pPr>
        <w:ind w:left="2192" w:hanging="364"/>
      </w:pPr>
      <w:rPr>
        <w:rFonts w:hint="default"/>
        <w:lang w:val="en-US" w:eastAsia="en-US" w:bidi="en-US"/>
      </w:rPr>
    </w:lvl>
    <w:lvl w:ilvl="3" w:tplc="1116BD2A">
      <w:numFmt w:val="bullet"/>
      <w:lvlText w:val="•"/>
      <w:lvlJc w:val="left"/>
      <w:pPr>
        <w:ind w:left="3049" w:hanging="364"/>
      </w:pPr>
      <w:rPr>
        <w:rFonts w:hint="default"/>
        <w:lang w:val="en-US" w:eastAsia="en-US" w:bidi="en-US"/>
      </w:rPr>
    </w:lvl>
    <w:lvl w:ilvl="4" w:tplc="7592DD70">
      <w:numFmt w:val="bullet"/>
      <w:lvlText w:val="•"/>
      <w:lvlJc w:val="left"/>
      <w:pPr>
        <w:ind w:left="3905" w:hanging="364"/>
      </w:pPr>
      <w:rPr>
        <w:rFonts w:hint="default"/>
        <w:lang w:val="en-US" w:eastAsia="en-US" w:bidi="en-US"/>
      </w:rPr>
    </w:lvl>
    <w:lvl w:ilvl="5" w:tplc="96305A34">
      <w:numFmt w:val="bullet"/>
      <w:lvlText w:val="•"/>
      <w:lvlJc w:val="left"/>
      <w:pPr>
        <w:ind w:left="4762" w:hanging="364"/>
      </w:pPr>
      <w:rPr>
        <w:rFonts w:hint="default"/>
        <w:lang w:val="en-US" w:eastAsia="en-US" w:bidi="en-US"/>
      </w:rPr>
    </w:lvl>
    <w:lvl w:ilvl="6" w:tplc="D960DE14">
      <w:numFmt w:val="bullet"/>
      <w:lvlText w:val="•"/>
      <w:lvlJc w:val="left"/>
      <w:pPr>
        <w:ind w:left="5618" w:hanging="364"/>
      </w:pPr>
      <w:rPr>
        <w:rFonts w:hint="default"/>
        <w:lang w:val="en-US" w:eastAsia="en-US" w:bidi="en-US"/>
      </w:rPr>
    </w:lvl>
    <w:lvl w:ilvl="7" w:tplc="207EDE54">
      <w:numFmt w:val="bullet"/>
      <w:lvlText w:val="•"/>
      <w:lvlJc w:val="left"/>
      <w:pPr>
        <w:ind w:left="6474" w:hanging="364"/>
      </w:pPr>
      <w:rPr>
        <w:rFonts w:hint="default"/>
        <w:lang w:val="en-US" w:eastAsia="en-US" w:bidi="en-US"/>
      </w:rPr>
    </w:lvl>
    <w:lvl w:ilvl="8" w:tplc="DD5CC43C">
      <w:numFmt w:val="bullet"/>
      <w:lvlText w:val="•"/>
      <w:lvlJc w:val="left"/>
      <w:pPr>
        <w:ind w:left="7331" w:hanging="364"/>
      </w:pPr>
      <w:rPr>
        <w:rFonts w:hint="default"/>
        <w:lang w:val="en-US" w:eastAsia="en-US" w:bidi="en-US"/>
      </w:rPr>
    </w:lvl>
  </w:abstractNum>
  <w:abstractNum w:abstractNumId="10" w15:restartNumberingAfterBreak="0">
    <w:nsid w:val="2D0E2E93"/>
    <w:multiLevelType w:val="multilevel"/>
    <w:tmpl w:val="5532F030"/>
    <w:lvl w:ilvl="0">
      <w:start w:val="2"/>
      <w:numFmt w:val="decimal"/>
      <w:lvlText w:val="%1"/>
      <w:lvlJc w:val="left"/>
      <w:pPr>
        <w:ind w:left="836" w:hanging="720"/>
        <w:jc w:val="left"/>
      </w:pPr>
      <w:rPr>
        <w:rFonts w:hint="default"/>
        <w:lang w:val="en-US" w:eastAsia="en-US" w:bidi="en-US"/>
      </w:rPr>
    </w:lvl>
    <w:lvl w:ilvl="1">
      <w:start w:val="9"/>
      <w:numFmt w:val="decimal"/>
      <w:lvlText w:val="%1.%2"/>
      <w:lvlJc w:val="left"/>
      <w:pPr>
        <w:ind w:left="836" w:hanging="720"/>
        <w:jc w:val="left"/>
      </w:pPr>
      <w:rPr>
        <w:rFonts w:hint="default"/>
        <w:lang w:val="en-US" w:eastAsia="en-US" w:bidi="en-US"/>
      </w:rPr>
    </w:lvl>
    <w:lvl w:ilvl="2">
      <w:start w:val="5"/>
      <w:numFmt w:val="decimal"/>
      <w:lvlText w:val="%1.%2.%3"/>
      <w:lvlJc w:val="left"/>
      <w:pPr>
        <w:ind w:left="836" w:hanging="720"/>
        <w:jc w:val="right"/>
      </w:pPr>
      <w:rPr>
        <w:rFonts w:ascii="Calibri" w:eastAsia="Calibri" w:hAnsi="Calibri" w:cs="Calibri" w:hint="default"/>
        <w:b/>
        <w:bCs/>
        <w:color w:val="58595B"/>
        <w:w w:val="94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3547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4450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5352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6255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7157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8060" w:hanging="720"/>
      </w:pPr>
      <w:rPr>
        <w:rFonts w:hint="default"/>
        <w:lang w:val="en-US" w:eastAsia="en-US" w:bidi="en-US"/>
      </w:rPr>
    </w:lvl>
  </w:abstractNum>
  <w:abstractNum w:abstractNumId="11" w15:restartNumberingAfterBreak="0">
    <w:nsid w:val="2DC34D4F"/>
    <w:multiLevelType w:val="hybridMultilevel"/>
    <w:tmpl w:val="349CA5F8"/>
    <w:lvl w:ilvl="0" w:tplc="CDC826E2">
      <w:numFmt w:val="bullet"/>
      <w:lvlText w:val="•"/>
      <w:lvlJc w:val="left"/>
      <w:pPr>
        <w:ind w:left="473" w:hanging="364"/>
      </w:pPr>
      <w:rPr>
        <w:rFonts w:ascii="Arial" w:eastAsia="Arial" w:hAnsi="Arial" w:cs="Arial" w:hint="default"/>
        <w:color w:val="58595B"/>
        <w:w w:val="79"/>
        <w:sz w:val="20"/>
        <w:szCs w:val="20"/>
        <w:lang w:val="en-US" w:eastAsia="en-US" w:bidi="en-US"/>
      </w:rPr>
    </w:lvl>
    <w:lvl w:ilvl="1" w:tplc="F9A83CF8">
      <w:numFmt w:val="bullet"/>
      <w:lvlText w:val="•"/>
      <w:lvlJc w:val="left"/>
      <w:pPr>
        <w:ind w:left="996" w:hanging="364"/>
      </w:pPr>
      <w:rPr>
        <w:rFonts w:hint="default"/>
        <w:lang w:val="en-US" w:eastAsia="en-US" w:bidi="en-US"/>
      </w:rPr>
    </w:lvl>
    <w:lvl w:ilvl="2" w:tplc="5E9011A6">
      <w:numFmt w:val="bullet"/>
      <w:lvlText w:val="•"/>
      <w:lvlJc w:val="left"/>
      <w:pPr>
        <w:ind w:left="1512" w:hanging="364"/>
      </w:pPr>
      <w:rPr>
        <w:rFonts w:hint="default"/>
        <w:lang w:val="en-US" w:eastAsia="en-US" w:bidi="en-US"/>
      </w:rPr>
    </w:lvl>
    <w:lvl w:ilvl="3" w:tplc="8668BAD2">
      <w:numFmt w:val="bullet"/>
      <w:lvlText w:val="•"/>
      <w:lvlJc w:val="left"/>
      <w:pPr>
        <w:ind w:left="2028" w:hanging="364"/>
      </w:pPr>
      <w:rPr>
        <w:rFonts w:hint="default"/>
        <w:lang w:val="en-US" w:eastAsia="en-US" w:bidi="en-US"/>
      </w:rPr>
    </w:lvl>
    <w:lvl w:ilvl="4" w:tplc="A186076E">
      <w:numFmt w:val="bullet"/>
      <w:lvlText w:val="•"/>
      <w:lvlJc w:val="left"/>
      <w:pPr>
        <w:ind w:left="2544" w:hanging="364"/>
      </w:pPr>
      <w:rPr>
        <w:rFonts w:hint="default"/>
        <w:lang w:val="en-US" w:eastAsia="en-US" w:bidi="en-US"/>
      </w:rPr>
    </w:lvl>
    <w:lvl w:ilvl="5" w:tplc="80AA7F20">
      <w:numFmt w:val="bullet"/>
      <w:lvlText w:val="•"/>
      <w:lvlJc w:val="left"/>
      <w:pPr>
        <w:ind w:left="3061" w:hanging="364"/>
      </w:pPr>
      <w:rPr>
        <w:rFonts w:hint="default"/>
        <w:lang w:val="en-US" w:eastAsia="en-US" w:bidi="en-US"/>
      </w:rPr>
    </w:lvl>
    <w:lvl w:ilvl="6" w:tplc="4E522A8E">
      <w:numFmt w:val="bullet"/>
      <w:lvlText w:val="•"/>
      <w:lvlJc w:val="left"/>
      <w:pPr>
        <w:ind w:left="3577" w:hanging="364"/>
      </w:pPr>
      <w:rPr>
        <w:rFonts w:hint="default"/>
        <w:lang w:val="en-US" w:eastAsia="en-US" w:bidi="en-US"/>
      </w:rPr>
    </w:lvl>
    <w:lvl w:ilvl="7" w:tplc="0D1C3ECE">
      <w:numFmt w:val="bullet"/>
      <w:lvlText w:val="•"/>
      <w:lvlJc w:val="left"/>
      <w:pPr>
        <w:ind w:left="4093" w:hanging="364"/>
      </w:pPr>
      <w:rPr>
        <w:rFonts w:hint="default"/>
        <w:lang w:val="en-US" w:eastAsia="en-US" w:bidi="en-US"/>
      </w:rPr>
    </w:lvl>
    <w:lvl w:ilvl="8" w:tplc="C7CEBD3C">
      <w:numFmt w:val="bullet"/>
      <w:lvlText w:val="•"/>
      <w:lvlJc w:val="left"/>
      <w:pPr>
        <w:ind w:left="4609" w:hanging="364"/>
      </w:pPr>
      <w:rPr>
        <w:rFonts w:hint="default"/>
        <w:lang w:val="en-US" w:eastAsia="en-US" w:bidi="en-US"/>
      </w:rPr>
    </w:lvl>
  </w:abstractNum>
  <w:abstractNum w:abstractNumId="12" w15:restartNumberingAfterBreak="0">
    <w:nsid w:val="3AD70D14"/>
    <w:multiLevelType w:val="hybridMultilevel"/>
    <w:tmpl w:val="C00C21E4"/>
    <w:lvl w:ilvl="0" w:tplc="9B8E0B80">
      <w:start w:val="1"/>
      <w:numFmt w:val="decimal"/>
      <w:lvlText w:val="%1."/>
      <w:lvlJc w:val="left"/>
      <w:pPr>
        <w:ind w:left="469" w:hanging="356"/>
        <w:jc w:val="left"/>
      </w:pPr>
      <w:rPr>
        <w:rFonts w:ascii="Arial" w:eastAsia="Arial" w:hAnsi="Arial" w:cs="Arial" w:hint="default"/>
        <w:color w:val="414042"/>
        <w:spacing w:val="0"/>
        <w:w w:val="70"/>
        <w:sz w:val="24"/>
        <w:szCs w:val="24"/>
        <w:lang w:val="en-US" w:eastAsia="en-US" w:bidi="en-US"/>
      </w:rPr>
    </w:lvl>
    <w:lvl w:ilvl="1" w:tplc="7A84C0D2">
      <w:numFmt w:val="bullet"/>
      <w:lvlText w:val="•"/>
      <w:lvlJc w:val="left"/>
      <w:pPr>
        <w:ind w:left="1400" w:hanging="356"/>
      </w:pPr>
      <w:rPr>
        <w:rFonts w:hint="default"/>
        <w:lang w:val="en-US" w:eastAsia="en-US" w:bidi="en-US"/>
      </w:rPr>
    </w:lvl>
    <w:lvl w:ilvl="2" w:tplc="CCE2AA9E">
      <w:numFmt w:val="bullet"/>
      <w:lvlText w:val="•"/>
      <w:lvlJc w:val="left"/>
      <w:pPr>
        <w:ind w:left="2341" w:hanging="356"/>
      </w:pPr>
      <w:rPr>
        <w:rFonts w:hint="default"/>
        <w:lang w:val="en-US" w:eastAsia="en-US" w:bidi="en-US"/>
      </w:rPr>
    </w:lvl>
    <w:lvl w:ilvl="3" w:tplc="013A81D4">
      <w:numFmt w:val="bullet"/>
      <w:lvlText w:val="•"/>
      <w:lvlJc w:val="left"/>
      <w:pPr>
        <w:ind w:left="3281" w:hanging="356"/>
      </w:pPr>
      <w:rPr>
        <w:rFonts w:hint="default"/>
        <w:lang w:val="en-US" w:eastAsia="en-US" w:bidi="en-US"/>
      </w:rPr>
    </w:lvl>
    <w:lvl w:ilvl="4" w:tplc="3CFCE562">
      <w:numFmt w:val="bullet"/>
      <w:lvlText w:val="•"/>
      <w:lvlJc w:val="left"/>
      <w:pPr>
        <w:ind w:left="4222" w:hanging="356"/>
      </w:pPr>
      <w:rPr>
        <w:rFonts w:hint="default"/>
        <w:lang w:val="en-US" w:eastAsia="en-US" w:bidi="en-US"/>
      </w:rPr>
    </w:lvl>
    <w:lvl w:ilvl="5" w:tplc="7FAAF9E0">
      <w:numFmt w:val="bullet"/>
      <w:lvlText w:val="•"/>
      <w:lvlJc w:val="left"/>
      <w:pPr>
        <w:ind w:left="5162" w:hanging="356"/>
      </w:pPr>
      <w:rPr>
        <w:rFonts w:hint="default"/>
        <w:lang w:val="en-US" w:eastAsia="en-US" w:bidi="en-US"/>
      </w:rPr>
    </w:lvl>
    <w:lvl w:ilvl="6" w:tplc="CB6479C6">
      <w:numFmt w:val="bullet"/>
      <w:lvlText w:val="•"/>
      <w:lvlJc w:val="left"/>
      <w:pPr>
        <w:ind w:left="6103" w:hanging="356"/>
      </w:pPr>
      <w:rPr>
        <w:rFonts w:hint="default"/>
        <w:lang w:val="en-US" w:eastAsia="en-US" w:bidi="en-US"/>
      </w:rPr>
    </w:lvl>
    <w:lvl w:ilvl="7" w:tplc="0062EE50">
      <w:numFmt w:val="bullet"/>
      <w:lvlText w:val="•"/>
      <w:lvlJc w:val="left"/>
      <w:pPr>
        <w:ind w:left="7043" w:hanging="356"/>
      </w:pPr>
      <w:rPr>
        <w:rFonts w:hint="default"/>
        <w:lang w:val="en-US" w:eastAsia="en-US" w:bidi="en-US"/>
      </w:rPr>
    </w:lvl>
    <w:lvl w:ilvl="8" w:tplc="37285F56">
      <w:numFmt w:val="bullet"/>
      <w:lvlText w:val="•"/>
      <w:lvlJc w:val="left"/>
      <w:pPr>
        <w:ind w:left="7984" w:hanging="356"/>
      </w:pPr>
      <w:rPr>
        <w:rFonts w:hint="default"/>
        <w:lang w:val="en-US" w:eastAsia="en-US" w:bidi="en-US"/>
      </w:rPr>
    </w:lvl>
  </w:abstractNum>
  <w:abstractNum w:abstractNumId="13" w15:restartNumberingAfterBreak="0">
    <w:nsid w:val="57A7714D"/>
    <w:multiLevelType w:val="hybridMultilevel"/>
    <w:tmpl w:val="E29C3862"/>
    <w:lvl w:ilvl="0" w:tplc="98DEFE5C">
      <w:numFmt w:val="bullet"/>
      <w:lvlText w:val="•"/>
      <w:lvlJc w:val="left"/>
      <w:pPr>
        <w:ind w:left="477" w:hanging="364"/>
      </w:pPr>
      <w:rPr>
        <w:rFonts w:ascii="Arial" w:eastAsia="Arial" w:hAnsi="Arial" w:cs="Arial" w:hint="default"/>
        <w:color w:val="58595B"/>
        <w:w w:val="79"/>
        <w:sz w:val="20"/>
        <w:szCs w:val="20"/>
        <w:lang w:val="en-US" w:eastAsia="en-US" w:bidi="en-US"/>
      </w:rPr>
    </w:lvl>
    <w:lvl w:ilvl="1" w:tplc="93F81704">
      <w:numFmt w:val="bullet"/>
      <w:lvlText w:val="•"/>
      <w:lvlJc w:val="left"/>
      <w:pPr>
        <w:ind w:left="996" w:hanging="364"/>
      </w:pPr>
      <w:rPr>
        <w:rFonts w:hint="default"/>
        <w:lang w:val="en-US" w:eastAsia="en-US" w:bidi="en-US"/>
      </w:rPr>
    </w:lvl>
    <w:lvl w:ilvl="2" w:tplc="58787CFE">
      <w:numFmt w:val="bullet"/>
      <w:lvlText w:val="•"/>
      <w:lvlJc w:val="left"/>
      <w:pPr>
        <w:ind w:left="1512" w:hanging="364"/>
      </w:pPr>
      <w:rPr>
        <w:rFonts w:hint="default"/>
        <w:lang w:val="en-US" w:eastAsia="en-US" w:bidi="en-US"/>
      </w:rPr>
    </w:lvl>
    <w:lvl w:ilvl="3" w:tplc="8746ED62">
      <w:numFmt w:val="bullet"/>
      <w:lvlText w:val="•"/>
      <w:lvlJc w:val="left"/>
      <w:pPr>
        <w:ind w:left="2028" w:hanging="364"/>
      </w:pPr>
      <w:rPr>
        <w:rFonts w:hint="default"/>
        <w:lang w:val="en-US" w:eastAsia="en-US" w:bidi="en-US"/>
      </w:rPr>
    </w:lvl>
    <w:lvl w:ilvl="4" w:tplc="5C42E33A">
      <w:numFmt w:val="bullet"/>
      <w:lvlText w:val="•"/>
      <w:lvlJc w:val="left"/>
      <w:pPr>
        <w:ind w:left="2544" w:hanging="364"/>
      </w:pPr>
      <w:rPr>
        <w:rFonts w:hint="default"/>
        <w:lang w:val="en-US" w:eastAsia="en-US" w:bidi="en-US"/>
      </w:rPr>
    </w:lvl>
    <w:lvl w:ilvl="5" w:tplc="EC04F566">
      <w:numFmt w:val="bullet"/>
      <w:lvlText w:val="•"/>
      <w:lvlJc w:val="left"/>
      <w:pPr>
        <w:ind w:left="3061" w:hanging="364"/>
      </w:pPr>
      <w:rPr>
        <w:rFonts w:hint="default"/>
        <w:lang w:val="en-US" w:eastAsia="en-US" w:bidi="en-US"/>
      </w:rPr>
    </w:lvl>
    <w:lvl w:ilvl="6" w:tplc="01881498">
      <w:numFmt w:val="bullet"/>
      <w:lvlText w:val="•"/>
      <w:lvlJc w:val="left"/>
      <w:pPr>
        <w:ind w:left="3577" w:hanging="364"/>
      </w:pPr>
      <w:rPr>
        <w:rFonts w:hint="default"/>
        <w:lang w:val="en-US" w:eastAsia="en-US" w:bidi="en-US"/>
      </w:rPr>
    </w:lvl>
    <w:lvl w:ilvl="7" w:tplc="60B0AF24">
      <w:numFmt w:val="bullet"/>
      <w:lvlText w:val="•"/>
      <w:lvlJc w:val="left"/>
      <w:pPr>
        <w:ind w:left="4093" w:hanging="364"/>
      </w:pPr>
      <w:rPr>
        <w:rFonts w:hint="default"/>
        <w:lang w:val="en-US" w:eastAsia="en-US" w:bidi="en-US"/>
      </w:rPr>
    </w:lvl>
    <w:lvl w:ilvl="8" w:tplc="AAFE5A4A">
      <w:numFmt w:val="bullet"/>
      <w:lvlText w:val="•"/>
      <w:lvlJc w:val="left"/>
      <w:pPr>
        <w:ind w:left="4609" w:hanging="364"/>
      </w:pPr>
      <w:rPr>
        <w:rFonts w:hint="default"/>
        <w:lang w:val="en-US" w:eastAsia="en-US" w:bidi="en-US"/>
      </w:rPr>
    </w:lvl>
  </w:abstractNum>
  <w:abstractNum w:abstractNumId="14" w15:restartNumberingAfterBreak="0">
    <w:nsid w:val="61954B54"/>
    <w:multiLevelType w:val="multilevel"/>
    <w:tmpl w:val="18025E74"/>
    <w:lvl w:ilvl="0">
      <w:start w:val="2"/>
      <w:numFmt w:val="decimal"/>
      <w:lvlText w:val="%1"/>
      <w:lvlJc w:val="left"/>
      <w:pPr>
        <w:ind w:left="839" w:hanging="720"/>
        <w:jc w:val="left"/>
      </w:pPr>
      <w:rPr>
        <w:rFonts w:hint="default"/>
        <w:lang w:val="en-US" w:eastAsia="en-US" w:bidi="en-US"/>
      </w:rPr>
    </w:lvl>
    <w:lvl w:ilvl="1">
      <w:start w:val="12"/>
      <w:numFmt w:val="decimal"/>
      <w:lvlText w:val="%1.%2"/>
      <w:lvlJc w:val="left"/>
      <w:pPr>
        <w:ind w:left="839" w:hanging="720"/>
        <w:jc w:val="left"/>
      </w:pPr>
      <w:rPr>
        <w:rFonts w:hint="default"/>
        <w:lang w:val="en-US" w:eastAsia="en-US" w:bidi="en-US"/>
      </w:rPr>
    </w:lvl>
    <w:lvl w:ilvl="2">
      <w:start w:val="1"/>
      <w:numFmt w:val="decimal"/>
      <w:lvlText w:val="%1.%2.%3"/>
      <w:lvlJc w:val="left"/>
      <w:pPr>
        <w:ind w:left="839" w:hanging="720"/>
        <w:jc w:val="right"/>
      </w:pPr>
      <w:rPr>
        <w:rFonts w:ascii="Calibri" w:eastAsia="Calibri" w:hAnsi="Calibri" w:cs="Calibri" w:hint="default"/>
        <w:b/>
        <w:bCs/>
        <w:color w:val="AD833B"/>
        <w:w w:val="95"/>
        <w:sz w:val="24"/>
        <w:szCs w:val="24"/>
        <w:lang w:val="en-US" w:eastAsia="en-US" w:bidi="en-US"/>
      </w:rPr>
    </w:lvl>
    <w:lvl w:ilvl="3">
      <w:numFmt w:val="bullet"/>
      <w:lvlText w:val="•"/>
      <w:lvlJc w:val="left"/>
      <w:pPr>
        <w:ind w:left="3547" w:hanging="720"/>
      </w:pPr>
      <w:rPr>
        <w:rFonts w:hint="default"/>
        <w:lang w:val="en-US" w:eastAsia="en-US" w:bidi="en-US"/>
      </w:rPr>
    </w:lvl>
    <w:lvl w:ilvl="4">
      <w:numFmt w:val="bullet"/>
      <w:lvlText w:val="•"/>
      <w:lvlJc w:val="left"/>
      <w:pPr>
        <w:ind w:left="4450" w:hanging="720"/>
      </w:pPr>
      <w:rPr>
        <w:rFonts w:hint="default"/>
        <w:lang w:val="en-US" w:eastAsia="en-US" w:bidi="en-US"/>
      </w:rPr>
    </w:lvl>
    <w:lvl w:ilvl="5">
      <w:numFmt w:val="bullet"/>
      <w:lvlText w:val="•"/>
      <w:lvlJc w:val="left"/>
      <w:pPr>
        <w:ind w:left="5352" w:hanging="720"/>
      </w:pPr>
      <w:rPr>
        <w:rFonts w:hint="default"/>
        <w:lang w:val="en-US" w:eastAsia="en-US" w:bidi="en-US"/>
      </w:rPr>
    </w:lvl>
    <w:lvl w:ilvl="6">
      <w:numFmt w:val="bullet"/>
      <w:lvlText w:val="•"/>
      <w:lvlJc w:val="left"/>
      <w:pPr>
        <w:ind w:left="6255" w:hanging="720"/>
      </w:pPr>
      <w:rPr>
        <w:rFonts w:hint="default"/>
        <w:lang w:val="en-US" w:eastAsia="en-US" w:bidi="en-US"/>
      </w:rPr>
    </w:lvl>
    <w:lvl w:ilvl="7">
      <w:numFmt w:val="bullet"/>
      <w:lvlText w:val="•"/>
      <w:lvlJc w:val="left"/>
      <w:pPr>
        <w:ind w:left="7157" w:hanging="720"/>
      </w:pPr>
      <w:rPr>
        <w:rFonts w:hint="default"/>
        <w:lang w:val="en-US" w:eastAsia="en-US" w:bidi="en-US"/>
      </w:rPr>
    </w:lvl>
    <w:lvl w:ilvl="8">
      <w:numFmt w:val="bullet"/>
      <w:lvlText w:val="•"/>
      <w:lvlJc w:val="left"/>
      <w:pPr>
        <w:ind w:left="8060" w:hanging="720"/>
      </w:pPr>
      <w:rPr>
        <w:rFonts w:hint="default"/>
        <w:lang w:val="en-US" w:eastAsia="en-US" w:bidi="en-US"/>
      </w:rPr>
    </w:lvl>
  </w:abstractNum>
  <w:abstractNum w:abstractNumId="15" w15:restartNumberingAfterBreak="0">
    <w:nsid w:val="66FB7998"/>
    <w:multiLevelType w:val="hybridMultilevel"/>
    <w:tmpl w:val="4232E07E"/>
    <w:lvl w:ilvl="0" w:tplc="EE827598">
      <w:start w:val="1"/>
      <w:numFmt w:val="lowerRoman"/>
      <w:lvlText w:val="%1."/>
      <w:lvlJc w:val="left"/>
      <w:pPr>
        <w:ind w:left="1588" w:hanging="284"/>
        <w:jc w:val="left"/>
      </w:pPr>
      <w:rPr>
        <w:rFonts w:ascii="Arial" w:eastAsia="Arial" w:hAnsi="Arial" w:cs="Arial" w:hint="default"/>
        <w:color w:val="AD833B"/>
        <w:w w:val="68"/>
        <w:sz w:val="24"/>
        <w:szCs w:val="24"/>
        <w:lang w:val="en-US" w:eastAsia="en-US" w:bidi="en-US"/>
      </w:rPr>
    </w:lvl>
    <w:lvl w:ilvl="1" w:tplc="B7001622">
      <w:numFmt w:val="bullet"/>
      <w:lvlText w:val="•"/>
      <w:lvlJc w:val="left"/>
      <w:pPr>
        <w:ind w:left="2510" w:hanging="284"/>
      </w:pPr>
      <w:rPr>
        <w:rFonts w:hint="default"/>
        <w:lang w:val="en-US" w:eastAsia="en-US" w:bidi="en-US"/>
      </w:rPr>
    </w:lvl>
    <w:lvl w:ilvl="2" w:tplc="85882C34">
      <w:numFmt w:val="bullet"/>
      <w:lvlText w:val="•"/>
      <w:lvlJc w:val="left"/>
      <w:pPr>
        <w:ind w:left="3441" w:hanging="284"/>
      </w:pPr>
      <w:rPr>
        <w:rFonts w:hint="default"/>
        <w:lang w:val="en-US" w:eastAsia="en-US" w:bidi="en-US"/>
      </w:rPr>
    </w:lvl>
    <w:lvl w:ilvl="3" w:tplc="0DBC3726">
      <w:numFmt w:val="bullet"/>
      <w:lvlText w:val="•"/>
      <w:lvlJc w:val="left"/>
      <w:pPr>
        <w:ind w:left="4371" w:hanging="284"/>
      </w:pPr>
      <w:rPr>
        <w:rFonts w:hint="default"/>
        <w:lang w:val="en-US" w:eastAsia="en-US" w:bidi="en-US"/>
      </w:rPr>
    </w:lvl>
    <w:lvl w:ilvl="4" w:tplc="3D7ACB18">
      <w:numFmt w:val="bullet"/>
      <w:lvlText w:val="•"/>
      <w:lvlJc w:val="left"/>
      <w:pPr>
        <w:ind w:left="5302" w:hanging="284"/>
      </w:pPr>
      <w:rPr>
        <w:rFonts w:hint="default"/>
        <w:lang w:val="en-US" w:eastAsia="en-US" w:bidi="en-US"/>
      </w:rPr>
    </w:lvl>
    <w:lvl w:ilvl="5" w:tplc="E1F29320">
      <w:numFmt w:val="bullet"/>
      <w:lvlText w:val="•"/>
      <w:lvlJc w:val="left"/>
      <w:pPr>
        <w:ind w:left="6232" w:hanging="284"/>
      </w:pPr>
      <w:rPr>
        <w:rFonts w:hint="default"/>
        <w:lang w:val="en-US" w:eastAsia="en-US" w:bidi="en-US"/>
      </w:rPr>
    </w:lvl>
    <w:lvl w:ilvl="6" w:tplc="DD92DCCE">
      <w:numFmt w:val="bullet"/>
      <w:lvlText w:val="•"/>
      <w:lvlJc w:val="left"/>
      <w:pPr>
        <w:ind w:left="7163" w:hanging="284"/>
      </w:pPr>
      <w:rPr>
        <w:rFonts w:hint="default"/>
        <w:lang w:val="en-US" w:eastAsia="en-US" w:bidi="en-US"/>
      </w:rPr>
    </w:lvl>
    <w:lvl w:ilvl="7" w:tplc="8CBEF576">
      <w:numFmt w:val="bullet"/>
      <w:lvlText w:val="•"/>
      <w:lvlJc w:val="left"/>
      <w:pPr>
        <w:ind w:left="8093" w:hanging="284"/>
      </w:pPr>
      <w:rPr>
        <w:rFonts w:hint="default"/>
        <w:lang w:val="en-US" w:eastAsia="en-US" w:bidi="en-US"/>
      </w:rPr>
    </w:lvl>
    <w:lvl w:ilvl="8" w:tplc="355C57E4">
      <w:numFmt w:val="bullet"/>
      <w:lvlText w:val="•"/>
      <w:lvlJc w:val="left"/>
      <w:pPr>
        <w:ind w:left="9024" w:hanging="284"/>
      </w:pPr>
      <w:rPr>
        <w:rFonts w:hint="default"/>
        <w:lang w:val="en-US" w:eastAsia="en-US" w:bidi="en-US"/>
      </w:rPr>
    </w:lvl>
  </w:abstractNum>
  <w:abstractNum w:abstractNumId="16" w15:restartNumberingAfterBreak="0">
    <w:nsid w:val="74496DB7"/>
    <w:multiLevelType w:val="hybridMultilevel"/>
    <w:tmpl w:val="BB261A90"/>
    <w:lvl w:ilvl="0" w:tplc="863C4824">
      <w:start w:val="1"/>
      <w:numFmt w:val="lowerRoman"/>
      <w:lvlText w:val="%1."/>
      <w:lvlJc w:val="left"/>
      <w:pPr>
        <w:ind w:left="1040" w:hanging="360"/>
        <w:jc w:val="left"/>
      </w:pPr>
      <w:rPr>
        <w:rFonts w:ascii="Arial" w:eastAsia="Arial" w:hAnsi="Arial" w:cs="Arial" w:hint="default"/>
        <w:color w:val="AD833B"/>
        <w:w w:val="68"/>
        <w:sz w:val="24"/>
        <w:szCs w:val="24"/>
        <w:lang w:val="en-US" w:eastAsia="en-US" w:bidi="en-US"/>
      </w:rPr>
    </w:lvl>
    <w:lvl w:ilvl="1" w:tplc="EA267A8C">
      <w:numFmt w:val="bullet"/>
      <w:lvlText w:val="•"/>
      <w:lvlJc w:val="left"/>
      <w:pPr>
        <w:ind w:left="2024" w:hanging="360"/>
      </w:pPr>
      <w:rPr>
        <w:rFonts w:hint="default"/>
        <w:lang w:val="en-US" w:eastAsia="en-US" w:bidi="en-US"/>
      </w:rPr>
    </w:lvl>
    <w:lvl w:ilvl="2" w:tplc="CD5487D0">
      <w:numFmt w:val="bullet"/>
      <w:lvlText w:val="•"/>
      <w:lvlJc w:val="left"/>
      <w:pPr>
        <w:ind w:left="3009" w:hanging="360"/>
      </w:pPr>
      <w:rPr>
        <w:rFonts w:hint="default"/>
        <w:lang w:val="en-US" w:eastAsia="en-US" w:bidi="en-US"/>
      </w:rPr>
    </w:lvl>
    <w:lvl w:ilvl="3" w:tplc="AFBC3832">
      <w:numFmt w:val="bullet"/>
      <w:lvlText w:val="•"/>
      <w:lvlJc w:val="left"/>
      <w:pPr>
        <w:ind w:left="3993" w:hanging="360"/>
      </w:pPr>
      <w:rPr>
        <w:rFonts w:hint="default"/>
        <w:lang w:val="en-US" w:eastAsia="en-US" w:bidi="en-US"/>
      </w:rPr>
    </w:lvl>
    <w:lvl w:ilvl="4" w:tplc="413AD3AE">
      <w:numFmt w:val="bullet"/>
      <w:lvlText w:val="•"/>
      <w:lvlJc w:val="left"/>
      <w:pPr>
        <w:ind w:left="4978" w:hanging="360"/>
      </w:pPr>
      <w:rPr>
        <w:rFonts w:hint="default"/>
        <w:lang w:val="en-US" w:eastAsia="en-US" w:bidi="en-US"/>
      </w:rPr>
    </w:lvl>
    <w:lvl w:ilvl="5" w:tplc="5432616E">
      <w:numFmt w:val="bullet"/>
      <w:lvlText w:val="•"/>
      <w:lvlJc w:val="left"/>
      <w:pPr>
        <w:ind w:left="5962" w:hanging="360"/>
      </w:pPr>
      <w:rPr>
        <w:rFonts w:hint="default"/>
        <w:lang w:val="en-US" w:eastAsia="en-US" w:bidi="en-US"/>
      </w:rPr>
    </w:lvl>
    <w:lvl w:ilvl="6" w:tplc="1C124ACE">
      <w:numFmt w:val="bullet"/>
      <w:lvlText w:val="•"/>
      <w:lvlJc w:val="left"/>
      <w:pPr>
        <w:ind w:left="6947" w:hanging="360"/>
      </w:pPr>
      <w:rPr>
        <w:rFonts w:hint="default"/>
        <w:lang w:val="en-US" w:eastAsia="en-US" w:bidi="en-US"/>
      </w:rPr>
    </w:lvl>
    <w:lvl w:ilvl="7" w:tplc="1856040E">
      <w:numFmt w:val="bullet"/>
      <w:lvlText w:val="•"/>
      <w:lvlJc w:val="left"/>
      <w:pPr>
        <w:ind w:left="7931" w:hanging="360"/>
      </w:pPr>
      <w:rPr>
        <w:rFonts w:hint="default"/>
        <w:lang w:val="en-US" w:eastAsia="en-US" w:bidi="en-US"/>
      </w:rPr>
    </w:lvl>
    <w:lvl w:ilvl="8" w:tplc="CA4073E2">
      <w:numFmt w:val="bullet"/>
      <w:lvlText w:val="•"/>
      <w:lvlJc w:val="left"/>
      <w:pPr>
        <w:ind w:left="8916" w:hanging="360"/>
      </w:pPr>
      <w:rPr>
        <w:rFonts w:hint="default"/>
        <w:lang w:val="en-US" w:eastAsia="en-US" w:bidi="en-US"/>
      </w:rPr>
    </w:lvl>
  </w:abstractNum>
  <w:num w:numId="1">
    <w:abstractNumId w:val="2"/>
  </w:num>
  <w:num w:numId="2">
    <w:abstractNumId w:val="12"/>
  </w:num>
  <w:num w:numId="3">
    <w:abstractNumId w:val="14"/>
  </w:num>
  <w:num w:numId="4">
    <w:abstractNumId w:val="6"/>
  </w:num>
  <w:num w:numId="5">
    <w:abstractNumId w:val="10"/>
  </w:num>
  <w:num w:numId="6">
    <w:abstractNumId w:val="4"/>
  </w:num>
  <w:num w:numId="7">
    <w:abstractNumId w:val="5"/>
  </w:num>
  <w:num w:numId="8">
    <w:abstractNumId w:val="7"/>
  </w:num>
  <w:num w:numId="9">
    <w:abstractNumId w:val="16"/>
  </w:num>
  <w:num w:numId="10">
    <w:abstractNumId w:val="1"/>
  </w:num>
  <w:num w:numId="11">
    <w:abstractNumId w:val="0"/>
  </w:num>
  <w:num w:numId="12">
    <w:abstractNumId w:val="15"/>
  </w:num>
  <w:num w:numId="13">
    <w:abstractNumId w:val="9"/>
  </w:num>
  <w:num w:numId="14">
    <w:abstractNumId w:val="13"/>
  </w:num>
  <w:num w:numId="15">
    <w:abstractNumId w:val="11"/>
  </w:num>
  <w:num w:numId="16">
    <w:abstractNumId w:val="3"/>
  </w:num>
  <w:num w:numId="17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defaultTabStop w:val="720"/>
  <w:evenAndOddHeaders/>
  <w:drawingGridHorizontalSpacing w:val="110"/>
  <w:displayHorizontalDrawingGridEvery w:val="2"/>
  <w:characterSpacingControl w:val="doNotCompress"/>
  <w:hdrShapeDefaults>
    <o:shapedefaults v:ext="edit" spidmax="2131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ulTrailSpace/>
    <w:shapeLayoutLikeWW8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E62C5"/>
    <w:rsid w:val="000370D3"/>
    <w:rsid w:val="00280DE0"/>
    <w:rsid w:val="00CE62C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131"/>
    <o:shapelayout v:ext="edit">
      <o:idmap v:ext="edit" data="1"/>
    </o:shapelayout>
  </w:shapeDefaults>
  <w:decimalSymbol w:val="."/>
  <w:listSeparator w:val=","/>
  <w15:docId w15:val="{AF0EA6C8-0C28-4E73-AB98-00BAB6409FB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widowControl w:val="0"/>
        <w:autoSpaceDE w:val="0"/>
        <w:autoSpaceDN w:val="0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Pr>
      <w:rFonts w:ascii="Arial" w:eastAsia="Arial" w:hAnsi="Arial" w:cs="Arial"/>
      <w:lang w:bidi="en-US"/>
    </w:rPr>
  </w:style>
  <w:style w:type="paragraph" w:styleId="Heading1">
    <w:name w:val="heading 1"/>
    <w:basedOn w:val="Normal"/>
    <w:uiPriority w:val="9"/>
    <w:qFormat/>
    <w:pPr>
      <w:spacing w:before="54"/>
      <w:ind w:left="113"/>
      <w:outlineLvl w:val="0"/>
    </w:pPr>
    <w:rPr>
      <w:rFonts w:ascii="Calibri" w:eastAsia="Calibri" w:hAnsi="Calibri" w:cs="Calibri"/>
      <w:sz w:val="36"/>
      <w:szCs w:val="36"/>
    </w:rPr>
  </w:style>
  <w:style w:type="paragraph" w:styleId="Heading2">
    <w:name w:val="heading 2"/>
    <w:basedOn w:val="Normal"/>
    <w:uiPriority w:val="9"/>
    <w:unhideWhenUsed/>
    <w:qFormat/>
    <w:pPr>
      <w:ind w:left="680"/>
      <w:outlineLvl w:val="1"/>
    </w:pPr>
    <w:rPr>
      <w:rFonts w:ascii="Calibri" w:eastAsia="Calibri" w:hAnsi="Calibri" w:cs="Calibri"/>
      <w:b/>
      <w:bCs/>
      <w:sz w:val="24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OC1">
    <w:name w:val="toc 1"/>
    <w:basedOn w:val="Normal"/>
    <w:uiPriority w:val="1"/>
    <w:qFormat/>
    <w:pPr>
      <w:spacing w:before="347"/>
      <w:ind w:left="113"/>
    </w:pPr>
    <w:rPr>
      <w:rFonts w:ascii="Calibri" w:eastAsia="Calibri" w:hAnsi="Calibri" w:cs="Calibri"/>
      <w:b/>
      <w:bCs/>
      <w:sz w:val="24"/>
      <w:szCs w:val="24"/>
    </w:rPr>
  </w:style>
  <w:style w:type="paragraph" w:styleId="TOC2">
    <w:name w:val="toc 2"/>
    <w:basedOn w:val="Normal"/>
    <w:uiPriority w:val="1"/>
    <w:qFormat/>
    <w:pPr>
      <w:spacing w:before="44"/>
      <w:ind w:left="113"/>
    </w:pPr>
    <w:rPr>
      <w:sz w:val="24"/>
      <w:szCs w:val="24"/>
    </w:rPr>
  </w:style>
  <w:style w:type="paragraph" w:styleId="BodyText">
    <w:name w:val="Body Text"/>
    <w:basedOn w:val="Normal"/>
    <w:uiPriority w:val="1"/>
    <w:qFormat/>
    <w:rPr>
      <w:sz w:val="24"/>
      <w:szCs w:val="24"/>
    </w:rPr>
  </w:style>
  <w:style w:type="paragraph" w:styleId="ListParagraph">
    <w:name w:val="List Paragraph"/>
    <w:basedOn w:val="Normal"/>
    <w:uiPriority w:val="1"/>
    <w:qFormat/>
    <w:pPr>
      <w:ind w:left="1400" w:hanging="721"/>
    </w:pPr>
  </w:style>
  <w:style w:type="paragraph" w:customStyle="1" w:styleId="TableParagraph">
    <w:name w:val="Table Paragraph"/>
    <w:basedOn w:val="Normal"/>
    <w:uiPriority w:val="1"/>
    <w:qFormat/>
    <w:pPr>
      <w:jc w:val="center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footer" Target="footer14.xml"/><Relationship Id="rId21" Type="http://schemas.openxmlformats.org/officeDocument/2006/relationships/image" Target="media/image15.png"/><Relationship Id="rId42" Type="http://schemas.openxmlformats.org/officeDocument/2006/relationships/image" Target="media/image36.png"/><Relationship Id="rId63" Type="http://schemas.openxmlformats.org/officeDocument/2006/relationships/image" Target="media/image57.png"/><Relationship Id="rId84" Type="http://schemas.openxmlformats.org/officeDocument/2006/relationships/image" Target="media/image71.png"/><Relationship Id="rId138" Type="http://schemas.openxmlformats.org/officeDocument/2006/relationships/footer" Target="footer35.xml"/><Relationship Id="rId159" Type="http://schemas.openxmlformats.org/officeDocument/2006/relationships/footer" Target="footer56.xml"/><Relationship Id="rId170" Type="http://schemas.openxmlformats.org/officeDocument/2006/relationships/footer" Target="footer67.xml"/><Relationship Id="rId191" Type="http://schemas.openxmlformats.org/officeDocument/2006/relationships/footer" Target="footer79.xml"/><Relationship Id="rId107" Type="http://schemas.openxmlformats.org/officeDocument/2006/relationships/image" Target="media/image94.png"/><Relationship Id="rId11" Type="http://schemas.openxmlformats.org/officeDocument/2006/relationships/image" Target="media/image5.png"/><Relationship Id="rId32" Type="http://schemas.openxmlformats.org/officeDocument/2006/relationships/image" Target="media/image26.png"/><Relationship Id="rId53" Type="http://schemas.openxmlformats.org/officeDocument/2006/relationships/image" Target="media/image47.png"/><Relationship Id="rId74" Type="http://schemas.openxmlformats.org/officeDocument/2006/relationships/footer" Target="footer7.xml"/><Relationship Id="rId128" Type="http://schemas.openxmlformats.org/officeDocument/2006/relationships/footer" Target="footer25.xml"/><Relationship Id="rId149" Type="http://schemas.openxmlformats.org/officeDocument/2006/relationships/footer" Target="footer46.xml"/><Relationship Id="rId5" Type="http://schemas.openxmlformats.org/officeDocument/2006/relationships/footnotes" Target="footnotes.xml"/><Relationship Id="rId95" Type="http://schemas.openxmlformats.org/officeDocument/2006/relationships/image" Target="media/image82.png"/><Relationship Id="rId160" Type="http://schemas.openxmlformats.org/officeDocument/2006/relationships/footer" Target="footer57.xml"/><Relationship Id="rId181" Type="http://schemas.openxmlformats.org/officeDocument/2006/relationships/hyperlink" Target="http://www.alqasimifoundation.com/admin/" TargetMode="External"/><Relationship Id="rId22" Type="http://schemas.openxmlformats.org/officeDocument/2006/relationships/image" Target="media/image16.png"/><Relationship Id="rId43" Type="http://schemas.openxmlformats.org/officeDocument/2006/relationships/image" Target="media/image37.png"/><Relationship Id="rId64" Type="http://schemas.openxmlformats.org/officeDocument/2006/relationships/image" Target="media/image58.png"/><Relationship Id="rId118" Type="http://schemas.openxmlformats.org/officeDocument/2006/relationships/footer" Target="footer15.xml"/><Relationship Id="rId139" Type="http://schemas.openxmlformats.org/officeDocument/2006/relationships/footer" Target="footer36.xml"/><Relationship Id="rId85" Type="http://schemas.openxmlformats.org/officeDocument/2006/relationships/image" Target="media/image72.png"/><Relationship Id="rId150" Type="http://schemas.openxmlformats.org/officeDocument/2006/relationships/footer" Target="footer47.xml"/><Relationship Id="rId171" Type="http://schemas.openxmlformats.org/officeDocument/2006/relationships/footer" Target="footer68.xml"/><Relationship Id="rId192" Type="http://schemas.openxmlformats.org/officeDocument/2006/relationships/fontTable" Target="fontTable.xml"/><Relationship Id="rId12" Type="http://schemas.openxmlformats.org/officeDocument/2006/relationships/image" Target="media/image6.png"/><Relationship Id="rId33" Type="http://schemas.openxmlformats.org/officeDocument/2006/relationships/image" Target="media/image27.png"/><Relationship Id="rId108" Type="http://schemas.openxmlformats.org/officeDocument/2006/relationships/image" Target="media/image95.png"/><Relationship Id="rId129" Type="http://schemas.openxmlformats.org/officeDocument/2006/relationships/footer" Target="footer26.xml"/><Relationship Id="rId54" Type="http://schemas.openxmlformats.org/officeDocument/2006/relationships/image" Target="media/image48.png"/><Relationship Id="rId75" Type="http://schemas.openxmlformats.org/officeDocument/2006/relationships/image" Target="media/image62.png"/><Relationship Id="rId96" Type="http://schemas.openxmlformats.org/officeDocument/2006/relationships/image" Target="media/image83.png"/><Relationship Id="rId140" Type="http://schemas.openxmlformats.org/officeDocument/2006/relationships/footer" Target="footer37.xml"/><Relationship Id="rId161" Type="http://schemas.openxmlformats.org/officeDocument/2006/relationships/footer" Target="footer58.xml"/><Relationship Id="rId182" Type="http://schemas.openxmlformats.org/officeDocument/2006/relationships/hyperlink" Target="http://apps.who.int/healthinfo/systems/surveydata/index.php/" TargetMode="External"/><Relationship Id="rId6" Type="http://schemas.openxmlformats.org/officeDocument/2006/relationships/endnotes" Target="endnotes.xml"/><Relationship Id="rId23" Type="http://schemas.openxmlformats.org/officeDocument/2006/relationships/image" Target="media/image17.png"/><Relationship Id="rId119" Type="http://schemas.openxmlformats.org/officeDocument/2006/relationships/footer" Target="footer16.xml"/><Relationship Id="rId44" Type="http://schemas.openxmlformats.org/officeDocument/2006/relationships/image" Target="media/image38.png"/><Relationship Id="rId65" Type="http://schemas.openxmlformats.org/officeDocument/2006/relationships/footer" Target="footer1.xml"/><Relationship Id="rId86" Type="http://schemas.openxmlformats.org/officeDocument/2006/relationships/image" Target="media/image73.png"/><Relationship Id="rId130" Type="http://schemas.openxmlformats.org/officeDocument/2006/relationships/footer" Target="footer27.xml"/><Relationship Id="rId151" Type="http://schemas.openxmlformats.org/officeDocument/2006/relationships/footer" Target="footer48.xml"/><Relationship Id="rId172" Type="http://schemas.openxmlformats.org/officeDocument/2006/relationships/footer" Target="footer69.xml"/><Relationship Id="rId193" Type="http://schemas.openxmlformats.org/officeDocument/2006/relationships/theme" Target="theme/theme1.xml"/><Relationship Id="rId13" Type="http://schemas.openxmlformats.org/officeDocument/2006/relationships/image" Target="media/image7.png"/><Relationship Id="rId109" Type="http://schemas.openxmlformats.org/officeDocument/2006/relationships/image" Target="media/image96.png"/><Relationship Id="rId34" Type="http://schemas.openxmlformats.org/officeDocument/2006/relationships/image" Target="media/image28.png"/><Relationship Id="rId55" Type="http://schemas.openxmlformats.org/officeDocument/2006/relationships/image" Target="media/image49.png"/><Relationship Id="rId76" Type="http://schemas.openxmlformats.org/officeDocument/2006/relationships/image" Target="media/image63.png"/><Relationship Id="rId97" Type="http://schemas.openxmlformats.org/officeDocument/2006/relationships/image" Target="media/image84.png"/><Relationship Id="rId120" Type="http://schemas.openxmlformats.org/officeDocument/2006/relationships/footer" Target="footer17.xml"/><Relationship Id="rId141" Type="http://schemas.openxmlformats.org/officeDocument/2006/relationships/footer" Target="footer38.xml"/><Relationship Id="rId7" Type="http://schemas.openxmlformats.org/officeDocument/2006/relationships/image" Target="media/image1.png"/><Relationship Id="rId71" Type="http://schemas.openxmlformats.org/officeDocument/2006/relationships/image" Target="media/image61.jpeg"/><Relationship Id="rId92" Type="http://schemas.openxmlformats.org/officeDocument/2006/relationships/image" Target="media/image79.png"/><Relationship Id="rId162" Type="http://schemas.openxmlformats.org/officeDocument/2006/relationships/footer" Target="footer59.xml"/><Relationship Id="rId183" Type="http://schemas.openxmlformats.org/officeDocument/2006/relationships/hyperlink" Target="http://apps.who.int/gho/data/node.wrapper.imr?x-id=1" TargetMode="External"/><Relationship Id="rId2" Type="http://schemas.openxmlformats.org/officeDocument/2006/relationships/styles" Target="styles.xml"/><Relationship Id="rId29" Type="http://schemas.openxmlformats.org/officeDocument/2006/relationships/image" Target="media/image23.png"/><Relationship Id="rId24" Type="http://schemas.openxmlformats.org/officeDocument/2006/relationships/image" Target="media/image18.png"/><Relationship Id="rId40" Type="http://schemas.openxmlformats.org/officeDocument/2006/relationships/image" Target="media/image34.png"/><Relationship Id="rId45" Type="http://schemas.openxmlformats.org/officeDocument/2006/relationships/image" Target="media/image39.png"/><Relationship Id="rId66" Type="http://schemas.openxmlformats.org/officeDocument/2006/relationships/footer" Target="footer2.xml"/><Relationship Id="rId87" Type="http://schemas.openxmlformats.org/officeDocument/2006/relationships/image" Target="media/image74.png"/><Relationship Id="rId110" Type="http://schemas.openxmlformats.org/officeDocument/2006/relationships/image" Target="media/image97.png"/><Relationship Id="rId115" Type="http://schemas.openxmlformats.org/officeDocument/2006/relationships/footer" Target="footer12.xml"/><Relationship Id="rId131" Type="http://schemas.openxmlformats.org/officeDocument/2006/relationships/footer" Target="footer28.xml"/><Relationship Id="rId136" Type="http://schemas.openxmlformats.org/officeDocument/2006/relationships/footer" Target="footer33.xml"/><Relationship Id="rId157" Type="http://schemas.openxmlformats.org/officeDocument/2006/relationships/footer" Target="footer54.xml"/><Relationship Id="rId178" Type="http://schemas.openxmlformats.org/officeDocument/2006/relationships/footer" Target="footer75.xml"/><Relationship Id="rId61" Type="http://schemas.openxmlformats.org/officeDocument/2006/relationships/image" Target="media/image55.jpeg"/><Relationship Id="rId82" Type="http://schemas.openxmlformats.org/officeDocument/2006/relationships/image" Target="media/image69.png"/><Relationship Id="rId152" Type="http://schemas.openxmlformats.org/officeDocument/2006/relationships/footer" Target="footer49.xml"/><Relationship Id="rId173" Type="http://schemas.openxmlformats.org/officeDocument/2006/relationships/footer" Target="footer70.xml"/><Relationship Id="rId194" Type="http://schemas.openxmlformats.org/officeDocument/2006/relationships/customXml" Target="../customXml/item1.xml"/><Relationship Id="rId19" Type="http://schemas.openxmlformats.org/officeDocument/2006/relationships/image" Target="media/image13.png"/><Relationship Id="rId14" Type="http://schemas.openxmlformats.org/officeDocument/2006/relationships/image" Target="media/image8.png"/><Relationship Id="rId30" Type="http://schemas.openxmlformats.org/officeDocument/2006/relationships/image" Target="media/image24.png"/><Relationship Id="rId35" Type="http://schemas.openxmlformats.org/officeDocument/2006/relationships/image" Target="media/image29.png"/><Relationship Id="rId56" Type="http://schemas.openxmlformats.org/officeDocument/2006/relationships/image" Target="media/image50.jpeg"/><Relationship Id="rId77" Type="http://schemas.openxmlformats.org/officeDocument/2006/relationships/image" Target="media/image64.png"/><Relationship Id="rId100" Type="http://schemas.openxmlformats.org/officeDocument/2006/relationships/image" Target="media/image87.png"/><Relationship Id="rId105" Type="http://schemas.openxmlformats.org/officeDocument/2006/relationships/image" Target="media/image92.png"/><Relationship Id="rId126" Type="http://schemas.openxmlformats.org/officeDocument/2006/relationships/footer" Target="footer23.xml"/><Relationship Id="rId147" Type="http://schemas.openxmlformats.org/officeDocument/2006/relationships/footer" Target="footer44.xml"/><Relationship Id="rId168" Type="http://schemas.openxmlformats.org/officeDocument/2006/relationships/footer" Target="footer65.xml"/><Relationship Id="rId8" Type="http://schemas.openxmlformats.org/officeDocument/2006/relationships/image" Target="media/image2.png"/><Relationship Id="rId51" Type="http://schemas.openxmlformats.org/officeDocument/2006/relationships/image" Target="media/image45.png"/><Relationship Id="rId72" Type="http://schemas.openxmlformats.org/officeDocument/2006/relationships/footer" Target="footer5.xml"/><Relationship Id="rId93" Type="http://schemas.openxmlformats.org/officeDocument/2006/relationships/image" Target="media/image80.png"/><Relationship Id="rId98" Type="http://schemas.openxmlformats.org/officeDocument/2006/relationships/image" Target="media/image85.png"/><Relationship Id="rId121" Type="http://schemas.openxmlformats.org/officeDocument/2006/relationships/footer" Target="footer18.xml"/><Relationship Id="rId142" Type="http://schemas.openxmlformats.org/officeDocument/2006/relationships/footer" Target="footer39.xml"/><Relationship Id="rId163" Type="http://schemas.openxmlformats.org/officeDocument/2006/relationships/footer" Target="footer60.xml"/><Relationship Id="rId184" Type="http://schemas.openxmlformats.org/officeDocument/2006/relationships/hyperlink" Target="http://www.who.int/gho/countries/are/en/" TargetMode="External"/><Relationship Id="rId189" Type="http://schemas.openxmlformats.org/officeDocument/2006/relationships/hyperlink" Target="http://www.who.int/ncds/surveillance/steps/resources/EpiInfo/en/" TargetMode="External"/><Relationship Id="rId3" Type="http://schemas.openxmlformats.org/officeDocument/2006/relationships/settings" Target="settings.xml"/><Relationship Id="rId25" Type="http://schemas.openxmlformats.org/officeDocument/2006/relationships/image" Target="media/image19.png"/><Relationship Id="rId46" Type="http://schemas.openxmlformats.org/officeDocument/2006/relationships/image" Target="media/image40.png"/><Relationship Id="rId67" Type="http://schemas.openxmlformats.org/officeDocument/2006/relationships/footer" Target="footer3.xml"/><Relationship Id="rId116" Type="http://schemas.openxmlformats.org/officeDocument/2006/relationships/footer" Target="footer13.xml"/><Relationship Id="rId137" Type="http://schemas.openxmlformats.org/officeDocument/2006/relationships/footer" Target="footer34.xml"/><Relationship Id="rId158" Type="http://schemas.openxmlformats.org/officeDocument/2006/relationships/footer" Target="footer55.xml"/><Relationship Id="rId20" Type="http://schemas.openxmlformats.org/officeDocument/2006/relationships/image" Target="media/image14.png"/><Relationship Id="rId41" Type="http://schemas.openxmlformats.org/officeDocument/2006/relationships/image" Target="media/image35.png"/><Relationship Id="rId62" Type="http://schemas.openxmlformats.org/officeDocument/2006/relationships/image" Target="media/image56.png"/><Relationship Id="rId83" Type="http://schemas.openxmlformats.org/officeDocument/2006/relationships/image" Target="media/image70.png"/><Relationship Id="rId88" Type="http://schemas.openxmlformats.org/officeDocument/2006/relationships/image" Target="media/image75.png"/><Relationship Id="rId111" Type="http://schemas.openxmlformats.org/officeDocument/2006/relationships/footer" Target="footer8.xml"/><Relationship Id="rId132" Type="http://schemas.openxmlformats.org/officeDocument/2006/relationships/footer" Target="footer29.xml"/><Relationship Id="rId153" Type="http://schemas.openxmlformats.org/officeDocument/2006/relationships/footer" Target="footer50.xml"/><Relationship Id="rId174" Type="http://schemas.openxmlformats.org/officeDocument/2006/relationships/footer" Target="footer71.xml"/><Relationship Id="rId179" Type="http://schemas.openxmlformats.org/officeDocument/2006/relationships/footer" Target="footer76.xml"/><Relationship Id="rId195" Type="http://schemas.openxmlformats.org/officeDocument/2006/relationships/customXml" Target="../customXml/item2.xml"/><Relationship Id="rId190" Type="http://schemas.openxmlformats.org/officeDocument/2006/relationships/footer" Target="footer78.xml"/><Relationship Id="rId15" Type="http://schemas.openxmlformats.org/officeDocument/2006/relationships/image" Target="media/image9.png"/><Relationship Id="rId36" Type="http://schemas.openxmlformats.org/officeDocument/2006/relationships/image" Target="media/image30.png"/><Relationship Id="rId57" Type="http://schemas.openxmlformats.org/officeDocument/2006/relationships/image" Target="media/image51.jpeg"/><Relationship Id="rId106" Type="http://schemas.openxmlformats.org/officeDocument/2006/relationships/image" Target="media/image93.png"/><Relationship Id="rId127" Type="http://schemas.openxmlformats.org/officeDocument/2006/relationships/footer" Target="footer24.xml"/><Relationship Id="rId10" Type="http://schemas.openxmlformats.org/officeDocument/2006/relationships/image" Target="media/image4.png"/><Relationship Id="rId31" Type="http://schemas.openxmlformats.org/officeDocument/2006/relationships/image" Target="media/image25.jpeg"/><Relationship Id="rId52" Type="http://schemas.openxmlformats.org/officeDocument/2006/relationships/image" Target="media/image46.png"/><Relationship Id="rId73" Type="http://schemas.openxmlformats.org/officeDocument/2006/relationships/footer" Target="footer6.xml"/><Relationship Id="rId78" Type="http://schemas.openxmlformats.org/officeDocument/2006/relationships/image" Target="media/image65.png"/><Relationship Id="rId94" Type="http://schemas.openxmlformats.org/officeDocument/2006/relationships/image" Target="media/image81.png"/><Relationship Id="rId99" Type="http://schemas.openxmlformats.org/officeDocument/2006/relationships/image" Target="media/image86.png"/><Relationship Id="rId101" Type="http://schemas.openxmlformats.org/officeDocument/2006/relationships/image" Target="media/image88.png"/><Relationship Id="rId122" Type="http://schemas.openxmlformats.org/officeDocument/2006/relationships/footer" Target="footer19.xml"/><Relationship Id="rId143" Type="http://schemas.openxmlformats.org/officeDocument/2006/relationships/footer" Target="footer40.xml"/><Relationship Id="rId148" Type="http://schemas.openxmlformats.org/officeDocument/2006/relationships/footer" Target="footer45.xml"/><Relationship Id="rId164" Type="http://schemas.openxmlformats.org/officeDocument/2006/relationships/footer" Target="footer61.xml"/><Relationship Id="rId169" Type="http://schemas.openxmlformats.org/officeDocument/2006/relationships/footer" Target="footer66.xml"/><Relationship Id="rId185" Type="http://schemas.openxmlformats.org/officeDocument/2006/relationships/hyperlink" Target="http://www.who.int/gho/countries/are/en/" TargetMode="External"/><Relationship Id="rId4" Type="http://schemas.openxmlformats.org/officeDocument/2006/relationships/webSettings" Target="webSettings.xml"/><Relationship Id="rId9" Type="http://schemas.openxmlformats.org/officeDocument/2006/relationships/image" Target="media/image3.png"/><Relationship Id="rId180" Type="http://schemas.openxmlformats.org/officeDocument/2006/relationships/footer" Target="footer77.xml"/><Relationship Id="rId26" Type="http://schemas.openxmlformats.org/officeDocument/2006/relationships/image" Target="media/image20.png"/><Relationship Id="rId47" Type="http://schemas.openxmlformats.org/officeDocument/2006/relationships/image" Target="media/image41.png"/><Relationship Id="rId68" Type="http://schemas.openxmlformats.org/officeDocument/2006/relationships/footer" Target="footer4.xml"/><Relationship Id="rId89" Type="http://schemas.openxmlformats.org/officeDocument/2006/relationships/image" Target="media/image76.png"/><Relationship Id="rId112" Type="http://schemas.openxmlformats.org/officeDocument/2006/relationships/footer" Target="footer9.xml"/><Relationship Id="rId133" Type="http://schemas.openxmlformats.org/officeDocument/2006/relationships/footer" Target="footer30.xml"/><Relationship Id="rId154" Type="http://schemas.openxmlformats.org/officeDocument/2006/relationships/footer" Target="footer51.xml"/><Relationship Id="rId175" Type="http://schemas.openxmlformats.org/officeDocument/2006/relationships/footer" Target="footer72.xml"/><Relationship Id="rId196" Type="http://schemas.openxmlformats.org/officeDocument/2006/relationships/customXml" Target="../customXml/item3.xml"/><Relationship Id="rId16" Type="http://schemas.openxmlformats.org/officeDocument/2006/relationships/image" Target="media/image10.png"/><Relationship Id="rId37" Type="http://schemas.openxmlformats.org/officeDocument/2006/relationships/image" Target="media/image31.png"/><Relationship Id="rId58" Type="http://schemas.openxmlformats.org/officeDocument/2006/relationships/image" Target="media/image52.jpeg"/><Relationship Id="rId79" Type="http://schemas.openxmlformats.org/officeDocument/2006/relationships/image" Target="media/image66.png"/><Relationship Id="rId102" Type="http://schemas.openxmlformats.org/officeDocument/2006/relationships/image" Target="media/image89.png"/><Relationship Id="rId123" Type="http://schemas.openxmlformats.org/officeDocument/2006/relationships/footer" Target="footer20.xml"/><Relationship Id="rId144" Type="http://schemas.openxmlformats.org/officeDocument/2006/relationships/footer" Target="footer41.xml"/><Relationship Id="rId90" Type="http://schemas.openxmlformats.org/officeDocument/2006/relationships/image" Target="media/image77.png"/><Relationship Id="rId165" Type="http://schemas.openxmlformats.org/officeDocument/2006/relationships/footer" Target="footer62.xml"/><Relationship Id="rId186" Type="http://schemas.openxmlformats.org/officeDocument/2006/relationships/hyperlink" Target="http://www.who.int/gho/countries/are/en/" TargetMode="External"/><Relationship Id="rId27" Type="http://schemas.openxmlformats.org/officeDocument/2006/relationships/image" Target="media/image21.png"/><Relationship Id="rId48" Type="http://schemas.openxmlformats.org/officeDocument/2006/relationships/image" Target="media/image42.png"/><Relationship Id="rId69" Type="http://schemas.openxmlformats.org/officeDocument/2006/relationships/image" Target="media/image59.jpeg"/><Relationship Id="rId113" Type="http://schemas.openxmlformats.org/officeDocument/2006/relationships/footer" Target="footer10.xml"/><Relationship Id="rId134" Type="http://schemas.openxmlformats.org/officeDocument/2006/relationships/footer" Target="footer31.xml"/><Relationship Id="rId80" Type="http://schemas.openxmlformats.org/officeDocument/2006/relationships/image" Target="media/image67.png"/><Relationship Id="rId155" Type="http://schemas.openxmlformats.org/officeDocument/2006/relationships/footer" Target="footer52.xml"/><Relationship Id="rId176" Type="http://schemas.openxmlformats.org/officeDocument/2006/relationships/footer" Target="footer73.xml"/><Relationship Id="rId197" Type="http://schemas.openxmlformats.org/officeDocument/2006/relationships/customXml" Target="../customXml/item4.xml"/><Relationship Id="rId17" Type="http://schemas.openxmlformats.org/officeDocument/2006/relationships/image" Target="media/image11.png"/><Relationship Id="rId38" Type="http://schemas.openxmlformats.org/officeDocument/2006/relationships/image" Target="media/image32.png"/><Relationship Id="rId59" Type="http://schemas.openxmlformats.org/officeDocument/2006/relationships/image" Target="media/image53.png"/><Relationship Id="rId103" Type="http://schemas.openxmlformats.org/officeDocument/2006/relationships/image" Target="media/image90.png"/><Relationship Id="rId124" Type="http://schemas.openxmlformats.org/officeDocument/2006/relationships/footer" Target="footer21.xml"/><Relationship Id="rId70" Type="http://schemas.openxmlformats.org/officeDocument/2006/relationships/image" Target="media/image60.jpeg"/><Relationship Id="rId91" Type="http://schemas.openxmlformats.org/officeDocument/2006/relationships/image" Target="media/image78.png"/><Relationship Id="rId145" Type="http://schemas.openxmlformats.org/officeDocument/2006/relationships/footer" Target="footer42.xml"/><Relationship Id="rId166" Type="http://schemas.openxmlformats.org/officeDocument/2006/relationships/footer" Target="footer63.xml"/><Relationship Id="rId187" Type="http://schemas.openxmlformats.org/officeDocument/2006/relationships/hyperlink" Target="http://www.who.int/ncds/surveillance/steps/resources/EpiInfo/en/" TargetMode="External"/><Relationship Id="rId1" Type="http://schemas.openxmlformats.org/officeDocument/2006/relationships/numbering" Target="numbering.xml"/><Relationship Id="rId28" Type="http://schemas.openxmlformats.org/officeDocument/2006/relationships/image" Target="media/image22.png"/><Relationship Id="rId49" Type="http://schemas.openxmlformats.org/officeDocument/2006/relationships/image" Target="media/image43.png"/><Relationship Id="rId114" Type="http://schemas.openxmlformats.org/officeDocument/2006/relationships/footer" Target="footer11.xml"/><Relationship Id="rId60" Type="http://schemas.openxmlformats.org/officeDocument/2006/relationships/image" Target="media/image54.jpeg"/><Relationship Id="rId81" Type="http://schemas.openxmlformats.org/officeDocument/2006/relationships/image" Target="media/image68.png"/><Relationship Id="rId135" Type="http://schemas.openxmlformats.org/officeDocument/2006/relationships/footer" Target="footer32.xml"/><Relationship Id="rId156" Type="http://schemas.openxmlformats.org/officeDocument/2006/relationships/footer" Target="footer53.xml"/><Relationship Id="rId177" Type="http://schemas.openxmlformats.org/officeDocument/2006/relationships/footer" Target="footer74.xml"/><Relationship Id="rId18" Type="http://schemas.openxmlformats.org/officeDocument/2006/relationships/image" Target="media/image12.png"/><Relationship Id="rId39" Type="http://schemas.openxmlformats.org/officeDocument/2006/relationships/image" Target="media/image33.png"/><Relationship Id="rId50" Type="http://schemas.openxmlformats.org/officeDocument/2006/relationships/image" Target="media/image44.png"/><Relationship Id="rId104" Type="http://schemas.openxmlformats.org/officeDocument/2006/relationships/image" Target="media/image91.png"/><Relationship Id="rId125" Type="http://schemas.openxmlformats.org/officeDocument/2006/relationships/footer" Target="footer22.xml"/><Relationship Id="rId146" Type="http://schemas.openxmlformats.org/officeDocument/2006/relationships/footer" Target="footer43.xml"/><Relationship Id="rId167" Type="http://schemas.openxmlformats.org/officeDocument/2006/relationships/footer" Target="footer64.xml"/><Relationship Id="rId188" Type="http://schemas.openxmlformats.org/officeDocument/2006/relationships/hyperlink" Target="http://www.who.int/ncds/surveillance/steps/resources/EpiInfo/en/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B7F4633577BD04CACEAEB00CF584CB2" ma:contentTypeVersion="4" ma:contentTypeDescription="Create a new document." ma:contentTypeScope="" ma:versionID="3b0ad053aa34eeca6de112401af30a08">
  <xsd:schema xmlns:xsd="http://www.w3.org/2001/XMLSchema" xmlns:xs="http://www.w3.org/2001/XMLSchema" xmlns:p="http://schemas.microsoft.com/office/2006/metadata/properties" xmlns:ns2="a5cd8edf-193d-454e-be79-0a753d5be6e1" xmlns:ns3="11e61f89-cf6d-49a2-9fe0-486a1dfba8df" targetNamespace="http://schemas.microsoft.com/office/2006/metadata/properties" ma:root="true" ma:fieldsID="25ed41e8a5d2b96e4d034b0c958db909" ns2:_="" ns3:_="">
    <xsd:import namespace="a5cd8edf-193d-454e-be79-0a753d5be6e1"/>
    <xsd:import namespace="11e61f89-cf6d-49a2-9fe0-486a1dfba8df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_dlc_DocId" minOccurs="0"/>
                <xsd:element ref="ns2:_dlc_DocIdUrl" minOccurs="0"/>
                <xsd:element ref="ns2:_dlc_DocIdPersistId" minOccurs="0"/>
                <xsd:element ref="ns3:Downloa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cd8edf-193d-454e-be79-0a753d5be6e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dlc_DocId" ma:index="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e61f89-cf6d-49a2-9fe0-486a1dfba8df" elementFormDefault="qualified">
    <xsd:import namespace="http://schemas.microsoft.com/office/2006/documentManagement/types"/>
    <xsd:import namespace="http://schemas.microsoft.com/office/infopath/2007/PartnerControls"/>
    <xsd:element name="Downloads" ma:index="12" nillable="true" ma:displayName="Downloads" ma:internalName="Downloads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5cd8edf-193d-454e-be79-0a753d5be6e1">TWUZXU4UYYY7-944396957-30261</_dlc_DocId>
    <_dlc_DocIdUrl xmlns="a5cd8edf-193d-454e-be79-0a753d5be6e1">
      <Url>http://localhost/_layouts/15/DocIdRedir.aspx?ID=TWUZXU4UYYY7-944396957-30261</Url>
      <Description>TWUZXU4UYYY7-944396957-30261</Description>
    </_dlc_DocIdUrl>
    <Downloads xmlns="11e61f89-cf6d-49a2-9fe0-486a1dfba8df" xsi:nil="true"/>
  </documentManagement>
</p:properties>
</file>

<file path=customXml/itemProps1.xml><?xml version="1.0" encoding="utf-8"?>
<ds:datastoreItem xmlns:ds="http://schemas.openxmlformats.org/officeDocument/2006/customXml" ds:itemID="{C0415B0B-06DC-452F-8FA5-425E17EEF02E}"/>
</file>

<file path=customXml/itemProps2.xml><?xml version="1.0" encoding="utf-8"?>
<ds:datastoreItem xmlns:ds="http://schemas.openxmlformats.org/officeDocument/2006/customXml" ds:itemID="{FAA5BB9D-016B-4059-B4EC-24B5D6ED0406}"/>
</file>

<file path=customXml/itemProps3.xml><?xml version="1.0" encoding="utf-8"?>
<ds:datastoreItem xmlns:ds="http://schemas.openxmlformats.org/officeDocument/2006/customXml" ds:itemID="{E2496BE3-5187-4C72-BEA0-89FA15D060A4}"/>
</file>

<file path=customXml/itemProps4.xml><?xml version="1.0" encoding="utf-8"?>
<ds:datastoreItem xmlns:ds="http://schemas.openxmlformats.org/officeDocument/2006/customXml" ds:itemID="{E3D40F98-012D-4FBF-96A8-393F1BEBEB55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34</Pages>
  <Words>37138</Words>
  <Characters>211688</Characters>
  <Application>Microsoft Office Word</Application>
  <DocSecurity>0</DocSecurity>
  <Lines>1764</Lines>
  <Paragraphs>496</Paragraphs>
  <ScaleCrop>false</ScaleCrop>
  <Company/>
  <LinksUpToDate>false</LinksUpToDate>
  <CharactersWithSpaces>248330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Heba Bassiouni</cp:lastModifiedBy>
  <cp:revision>2</cp:revision>
  <dcterms:created xsi:type="dcterms:W3CDTF">2019-09-25T06:45:00Z</dcterms:created>
  <dcterms:modified xsi:type="dcterms:W3CDTF">2019-09-25T08:12:00Z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2019-09-24T00:00:00Z</vt:filetime>
  </property>
  <property fmtid="{D5CDD505-2E9C-101B-9397-08002B2CF9AE}" pid="3" name="Creator">
    <vt:lpwstr>Adobe InDesign CC 2017 (Macintosh)</vt:lpwstr>
  </property>
  <property fmtid="{D5CDD505-2E9C-101B-9397-08002B2CF9AE}" pid="4" name="LastSaved">
    <vt:filetime>2019-09-25T00:00:00Z</vt:filetime>
  </property>
  <property fmtid="{D5CDD505-2E9C-101B-9397-08002B2CF9AE}" pid="5" name="ContentTypeId">
    <vt:lpwstr>0x0101005B7F4633577BD04CACEAEB00CF584CB2</vt:lpwstr>
  </property>
  <property fmtid="{D5CDD505-2E9C-101B-9397-08002B2CF9AE}" pid="6" name="_dlc_DocIdItemGuid">
    <vt:lpwstr>3abd3134-e782-42d5-b6a6-32b4f71256db</vt:lpwstr>
  </property>
</Properties>
</file>